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66"/>
  </p:notesMasterIdLst>
  <p:sldIdLst>
    <p:sldId id="256" r:id="rId6"/>
    <p:sldId id="8858" r:id="rId7"/>
    <p:sldId id="8854" r:id="rId8"/>
    <p:sldId id="8855" r:id="rId9"/>
    <p:sldId id="8853" r:id="rId10"/>
    <p:sldId id="8859" r:id="rId11"/>
    <p:sldId id="8860" r:id="rId12"/>
    <p:sldId id="8846" r:id="rId13"/>
    <p:sldId id="8845" r:id="rId14"/>
    <p:sldId id="8627" r:id="rId15"/>
    <p:sldId id="8744" r:id="rId16"/>
    <p:sldId id="8842" r:id="rId17"/>
    <p:sldId id="8636" r:id="rId18"/>
    <p:sldId id="8848" r:id="rId19"/>
    <p:sldId id="8849" r:id="rId20"/>
    <p:sldId id="8850" r:id="rId21"/>
    <p:sldId id="276" r:id="rId22"/>
    <p:sldId id="8869" r:id="rId23"/>
    <p:sldId id="8851" r:id="rId24"/>
    <p:sldId id="8862" r:id="rId25"/>
    <p:sldId id="8857" r:id="rId26"/>
    <p:sldId id="8863" r:id="rId27"/>
    <p:sldId id="8856" r:id="rId28"/>
    <p:sldId id="277" r:id="rId29"/>
    <p:sldId id="8870" r:id="rId30"/>
    <p:sldId id="278" r:id="rId31"/>
    <p:sldId id="8852" r:id="rId32"/>
    <p:sldId id="8887" r:id="rId33"/>
    <p:sldId id="8888" r:id="rId34"/>
    <p:sldId id="279" r:id="rId35"/>
    <p:sldId id="8879" r:id="rId36"/>
    <p:sldId id="8878" r:id="rId37"/>
    <p:sldId id="8880" r:id="rId38"/>
    <p:sldId id="8881" r:id="rId39"/>
    <p:sldId id="8882" r:id="rId40"/>
    <p:sldId id="8883" r:id="rId41"/>
    <p:sldId id="8865" r:id="rId42"/>
    <p:sldId id="272" r:id="rId43"/>
    <p:sldId id="271" r:id="rId44"/>
    <p:sldId id="8889" r:id="rId45"/>
    <p:sldId id="270" r:id="rId46"/>
    <p:sldId id="8864" r:id="rId47"/>
    <p:sldId id="273" r:id="rId48"/>
    <p:sldId id="274" r:id="rId49"/>
    <p:sldId id="8890" r:id="rId50"/>
    <p:sldId id="8886" r:id="rId51"/>
    <p:sldId id="8871" r:id="rId52"/>
    <p:sldId id="8884" r:id="rId53"/>
    <p:sldId id="8872" r:id="rId54"/>
    <p:sldId id="8873" r:id="rId55"/>
    <p:sldId id="8874" r:id="rId56"/>
    <p:sldId id="8875" r:id="rId57"/>
    <p:sldId id="8876" r:id="rId58"/>
    <p:sldId id="8877" r:id="rId59"/>
    <p:sldId id="8885" r:id="rId60"/>
    <p:sldId id="8894" r:id="rId61"/>
    <p:sldId id="8891" r:id="rId62"/>
    <p:sldId id="8892" r:id="rId63"/>
    <p:sldId id="8893" r:id="rId64"/>
    <p:sldId id="8895"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C6347351-27F1-4BE6-AD1A-3DD666EADEF0}">
          <p14:sldIdLst>
            <p14:sldId id="256"/>
          </p14:sldIdLst>
        </p14:section>
        <p14:section name="Motivation" id="{68014D77-ECB1-4830-9B83-54E37DCA49F2}">
          <p14:sldIdLst>
            <p14:sldId id="8858"/>
            <p14:sldId id="8854"/>
            <p14:sldId id="8855"/>
            <p14:sldId id="8853"/>
            <p14:sldId id="8859"/>
            <p14:sldId id="8860"/>
          </p14:sldIdLst>
        </p14:section>
        <p14:section name="Study overview" id="{5D561951-3432-4700-AB24-F51C1E2BECB2}">
          <p14:sldIdLst>
            <p14:sldId id="8846"/>
            <p14:sldId id="8845"/>
            <p14:sldId id="8627"/>
          </p14:sldIdLst>
        </p14:section>
        <p14:section name="Hypothetical trial" id="{EBFF3670-AB41-42E2-B58F-CE29FD65257C}">
          <p14:sldIdLst>
            <p14:sldId id="8744"/>
            <p14:sldId id="8842"/>
            <p14:sldId id="8636"/>
            <p14:sldId id="8848"/>
            <p14:sldId id="8849"/>
            <p14:sldId id="8850"/>
            <p14:sldId id="276"/>
            <p14:sldId id="8869"/>
            <p14:sldId id="8851"/>
            <p14:sldId id="8862"/>
            <p14:sldId id="8857"/>
            <p14:sldId id="8863"/>
          </p14:sldIdLst>
        </p14:section>
        <p14:section name="Results" id="{13E058D4-3232-4F57-89D1-AD1C9008B771}">
          <p14:sldIdLst>
            <p14:sldId id="8856"/>
            <p14:sldId id="277"/>
            <p14:sldId id="8870"/>
            <p14:sldId id="278"/>
            <p14:sldId id="8852"/>
            <p14:sldId id="8887"/>
            <p14:sldId id="8888"/>
            <p14:sldId id="279"/>
            <p14:sldId id="8879"/>
            <p14:sldId id="8878"/>
            <p14:sldId id="8880"/>
            <p14:sldId id="8881"/>
            <p14:sldId id="8882"/>
            <p14:sldId id="8883"/>
            <p14:sldId id="8865"/>
            <p14:sldId id="272"/>
            <p14:sldId id="271"/>
            <p14:sldId id="8889"/>
            <p14:sldId id="270"/>
            <p14:sldId id="8864"/>
            <p14:sldId id="273"/>
            <p14:sldId id="274"/>
            <p14:sldId id="8890"/>
            <p14:sldId id="8886"/>
          </p14:sldIdLst>
        </p14:section>
        <p14:section name="Next steps" id="{13F497E0-5329-495D-B25B-CE845DFB0746}">
          <p14:sldIdLst>
            <p14:sldId id="8871"/>
            <p14:sldId id="8884"/>
          </p14:sldIdLst>
        </p14:section>
        <p14:section name="Focus on next step 6" id="{ED11DEB9-C4B7-4CCD-813A-9018EFBC1E54}">
          <p14:sldIdLst>
            <p14:sldId id="8872"/>
            <p14:sldId id="8873"/>
            <p14:sldId id="8874"/>
            <p14:sldId id="8875"/>
            <p14:sldId id="8876"/>
            <p14:sldId id="8877"/>
            <p14:sldId id="8885"/>
          </p14:sldIdLst>
        </p14:section>
        <p14:section name="Material for discussion" id="{321AF0A8-2B20-4262-88B8-7BEC7EE741A6}">
          <p14:sldIdLst>
            <p14:sldId id="8894"/>
            <p14:sldId id="8891"/>
            <p14:sldId id="8892"/>
            <p14:sldId id="8893"/>
            <p14:sldId id="889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292" autoAdjust="0"/>
    <p:restoredTop sz="56276" autoAdjust="0"/>
  </p:normalViewPr>
  <p:slideViewPr>
    <p:cSldViewPr snapToGrid="0">
      <p:cViewPr varScale="1">
        <p:scale>
          <a:sx n="49" d="100"/>
          <a:sy n="49" d="100"/>
        </p:scale>
        <p:origin x="71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notesMaster" Target="notesMasters/notesMaster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presProps" Target="pres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DF7441-EE5B-4438-985E-677AB46CC95F}" type="datetimeFigureOut">
              <a:rPr lang="en-US" smtClean="0"/>
              <a:t>6/9/2026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C70EE7-7C26-4ED6-B84E-0691C7EA331E}" type="slidenum">
              <a:rPr lang="en-US" smtClean="0"/>
              <a:t>‹#›</a:t>
            </a:fld>
            <a:endParaRPr lang="en-US"/>
          </a:p>
        </p:txBody>
      </p:sp>
    </p:spTree>
    <p:extLst>
      <p:ext uri="{BB962C8B-B14F-4D97-AF65-F5344CB8AC3E}">
        <p14:creationId xmlns:p14="http://schemas.microsoft.com/office/powerpoint/2010/main" val="941920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1</a:t>
            </a:fld>
            <a:endParaRPr lang="en-US"/>
          </a:p>
        </p:txBody>
      </p:sp>
    </p:spTree>
    <p:extLst>
      <p:ext uri="{BB962C8B-B14F-4D97-AF65-F5344CB8AC3E}">
        <p14:creationId xmlns:p14="http://schemas.microsoft.com/office/powerpoint/2010/main" val="1828583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kern="1200">
                <a:solidFill>
                  <a:srgbClr val="333333"/>
                </a:solidFill>
                <a:effectLst/>
                <a:latin typeface="Guardian TextSans Web"/>
                <a:ea typeface="+mn-ea"/>
                <a:cs typeface="+mn-cs"/>
              </a:rPr>
              <a:t>T</a:t>
            </a:r>
            <a:r>
              <a:rPr lang="en-US" sz="1200" kern="100">
                <a:effectLst/>
                <a:latin typeface="Aptos" panose="020B0004020202020204" pitchFamily="34" charset="0"/>
                <a:ea typeface="Aptos" panose="020B0004020202020204" pitchFamily="34" charset="0"/>
                <a:cs typeface="Times New Roman" panose="02020603050405020304" pitchFamily="18" charset="0"/>
              </a:rPr>
              <a:t>o answer this causal question, we shall now specify the protocol of a hypothetical randomized trial. The protocol includes 7 key components. </a:t>
            </a:r>
          </a:p>
        </p:txBody>
      </p:sp>
      <p:sp>
        <p:nvSpPr>
          <p:cNvPr id="4" name="Slide Number Placeholder 3"/>
          <p:cNvSpPr>
            <a:spLocks noGrp="1"/>
          </p:cNvSpPr>
          <p:nvPr>
            <p:ph type="sldNum" sz="quarter" idx="5"/>
          </p:nvPr>
        </p:nvSpPr>
        <p:spPr/>
        <p:txBody>
          <a:bodyPr/>
          <a:lstStyle/>
          <a:p>
            <a:fld id="{BA8B52D0-AB96-445E-A6D7-56D1B63FC3BA}" type="slidenum">
              <a:rPr lang="fr-FR" smtClean="0"/>
              <a:t>11</a:t>
            </a:fld>
            <a:endParaRPr lang="fr-FR"/>
          </a:p>
        </p:txBody>
      </p:sp>
    </p:spTree>
    <p:extLst>
      <p:ext uri="{BB962C8B-B14F-4D97-AF65-F5344CB8AC3E}">
        <p14:creationId xmlns:p14="http://schemas.microsoft.com/office/powerpoint/2010/main" val="3041942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first step of the protocol consists in specifying the criteria that determine eligibility to enter the target trial. In the context of our antibiotic TTE, 6 main inclusion/exclusion criteria are considered.</a:t>
            </a:r>
          </a:p>
        </p:txBody>
      </p:sp>
      <p:sp>
        <p:nvSpPr>
          <p:cNvPr id="4" name="Slide Number Placeholder 3"/>
          <p:cNvSpPr>
            <a:spLocks noGrp="1"/>
          </p:cNvSpPr>
          <p:nvPr>
            <p:ph type="sldNum" sz="quarter" idx="5"/>
          </p:nvPr>
        </p:nvSpPr>
        <p:spPr/>
        <p:txBody>
          <a:bodyPr/>
          <a:lstStyle/>
          <a:p>
            <a:fld id="{BA8B52D0-AB96-445E-A6D7-56D1B63FC3BA}" type="slidenum">
              <a:rPr lang="fr-FR" smtClean="0"/>
              <a:t>12</a:t>
            </a:fld>
            <a:endParaRPr lang="fr-FR"/>
          </a:p>
        </p:txBody>
      </p:sp>
    </p:spTree>
    <p:extLst>
      <p:ext uri="{BB962C8B-B14F-4D97-AF65-F5344CB8AC3E}">
        <p14:creationId xmlns:p14="http://schemas.microsoft.com/office/powerpoint/2010/main" val="3893044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the definition of our treatment strategies follows directly from the causal question.</a:t>
            </a:r>
          </a:p>
          <a:p>
            <a:endParaRPr lang="en-US" dirty="0"/>
          </a:p>
          <a:p>
            <a:r>
              <a:rPr lang="en-US" dirty="0"/>
              <a:t>Specifically, we considered the initiation of the two following strategies:</a:t>
            </a:r>
          </a:p>
          <a:p>
            <a:pPr marL="171450" indent="-171450">
              <a:buFontTx/>
              <a:buChar char="-"/>
            </a:pPr>
            <a:r>
              <a:rPr lang="en-US" dirty="0"/>
              <a:t>Either receiving an inpatient prescription order for </a:t>
            </a:r>
            <a:r>
              <a:rPr lang="en-US" dirty="0" err="1"/>
              <a:t>zosyn</a:t>
            </a:r>
            <a:r>
              <a:rPr lang="en-US" dirty="0"/>
              <a:t> in the 12 hours following ED or ICU admission</a:t>
            </a:r>
          </a:p>
          <a:p>
            <a:pPr marL="171450" indent="-171450">
              <a:buFontTx/>
              <a:buChar char="-"/>
            </a:pPr>
            <a:r>
              <a:rPr lang="en-US" dirty="0"/>
              <a:t>Or receiving the same type of order, but for cefepime</a:t>
            </a:r>
            <a:br>
              <a:rPr lang="en-US" dirty="0"/>
            </a:br>
            <a:endParaRPr lang="en-US" dirty="0"/>
          </a:p>
          <a:p>
            <a:pPr marL="0" indent="0">
              <a:buFontTx/>
              <a:buNone/>
            </a:pPr>
            <a:r>
              <a:rPr lang="en-US" dirty="0"/>
              <a:t>Of note, we are interested the intention-to-treat effect. Therefore, treatment administration, dosing, and continuation decisions after the initial prescription order was made are left to the discretion of the clinical team.</a:t>
            </a:r>
          </a:p>
        </p:txBody>
      </p:sp>
      <p:sp>
        <p:nvSpPr>
          <p:cNvPr id="4" name="Slide Number Placeholder 3"/>
          <p:cNvSpPr>
            <a:spLocks noGrp="1"/>
          </p:cNvSpPr>
          <p:nvPr>
            <p:ph type="sldNum" sz="quarter" idx="5"/>
          </p:nvPr>
        </p:nvSpPr>
        <p:spPr/>
        <p:txBody>
          <a:bodyPr/>
          <a:lstStyle/>
          <a:p>
            <a:fld id="{BA8B52D0-AB96-445E-A6D7-56D1B63FC3BA}" type="slidenum">
              <a:rPr lang="fr-FR" smtClean="0"/>
              <a:t>13</a:t>
            </a:fld>
            <a:endParaRPr lang="fr-FR"/>
          </a:p>
        </p:txBody>
      </p:sp>
    </p:spTree>
    <p:extLst>
      <p:ext uri="{BB962C8B-B14F-4D97-AF65-F5344CB8AC3E}">
        <p14:creationId xmlns:p14="http://schemas.microsoft.com/office/powerpoint/2010/main" val="3654189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2F524-9BB6-BC23-59B2-6A8FD6A2C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FFDF35-F73B-6557-CD93-2E0E88A54E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FA7FB-F6A3-F830-DABB-A802BEFA3A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In the emulated version of the target trial, we can not achieve perfect randomization, but we can emulate it -- precisely by balancing baseline confounders between the two arms.</a:t>
            </a:r>
            <a:endParaRPr lang="fr-FR"/>
          </a:p>
        </p:txBody>
      </p:sp>
      <p:sp>
        <p:nvSpPr>
          <p:cNvPr id="4" name="Slide Number Placeholder 3">
            <a:extLst>
              <a:ext uri="{FF2B5EF4-FFF2-40B4-BE49-F238E27FC236}">
                <a16:creationId xmlns:a16="http://schemas.microsoft.com/office/drawing/2014/main" id="{3F68D61E-E4B6-B7D1-AAB4-6360B625C7FB}"/>
              </a:ext>
            </a:extLst>
          </p:cNvPr>
          <p:cNvSpPr>
            <a:spLocks noGrp="1"/>
          </p:cNvSpPr>
          <p:nvPr>
            <p:ph type="sldNum" sz="quarter" idx="5"/>
          </p:nvPr>
        </p:nvSpPr>
        <p:spPr/>
        <p:txBody>
          <a:bodyPr/>
          <a:lstStyle/>
          <a:p>
            <a:fld id="{BA8B52D0-AB96-445E-A6D7-56D1B63FC3BA}" type="slidenum">
              <a:rPr lang="fr-FR" smtClean="0"/>
              <a:t>14</a:t>
            </a:fld>
            <a:endParaRPr lang="fr-FR"/>
          </a:p>
        </p:txBody>
      </p:sp>
    </p:spTree>
    <p:extLst>
      <p:ext uri="{BB962C8B-B14F-4D97-AF65-F5344CB8AC3E}">
        <p14:creationId xmlns:p14="http://schemas.microsoft.com/office/powerpoint/2010/main" val="1641707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Importantly, in both the hypothetical target trial and its emulated version, physicians and patients would be aware of the assigned treatment because we can only emulate a </a:t>
            </a:r>
            <a:r>
              <a:rPr lang="en-US" u="sng" dirty="0"/>
              <a:t>pragmatic</a:t>
            </a:r>
            <a:r>
              <a:rPr lang="en-US" dirty="0"/>
              <a:t> trial that will be </a:t>
            </a:r>
            <a:r>
              <a:rPr lang="en-US" b="0" i="0" dirty="0">
                <a:solidFill>
                  <a:srgbClr val="1B1B1B"/>
                </a:solidFill>
                <a:effectLst/>
                <a:latin typeface="Source Sans Pro Web"/>
              </a:rPr>
              <a:t>conducted in </a:t>
            </a:r>
            <a:r>
              <a:rPr lang="en-US" b="0" i="0" u="sng" dirty="0">
                <a:solidFill>
                  <a:srgbClr val="1B1B1B"/>
                </a:solidFill>
                <a:effectLst/>
                <a:latin typeface="Source Sans Pro Web"/>
              </a:rPr>
              <a:t>real-world clinical practice settings</a:t>
            </a:r>
            <a:r>
              <a:rPr lang="en-US" b="0" i="0" dirty="0">
                <a:solidFill>
                  <a:srgbClr val="1B1B1B"/>
                </a:solidFill>
                <a:effectLst/>
                <a:latin typeface="Source Sans Pro Web"/>
              </a:rPr>
              <a:t> rather than in </a:t>
            </a:r>
            <a:r>
              <a:rPr lang="en-US" b="0" i="0" u="sng" dirty="0">
                <a:solidFill>
                  <a:srgbClr val="1B1B1B"/>
                </a:solidFill>
                <a:effectLst/>
                <a:latin typeface="Source Sans Pro Web"/>
              </a:rPr>
              <a:t>controlled settings</a:t>
            </a:r>
            <a:r>
              <a:rPr lang="en-US" b="0" i="0" dirty="0">
                <a:solidFill>
                  <a:srgbClr val="1B1B1B"/>
                </a:solidFill>
                <a:effectLst/>
                <a:latin typeface="Source Sans Pro Web"/>
              </a:rPr>
              <a:t>.</a:t>
            </a:r>
          </a:p>
        </p:txBody>
      </p:sp>
      <p:sp>
        <p:nvSpPr>
          <p:cNvPr id="4" name="Slide Number Placeholder 3"/>
          <p:cNvSpPr>
            <a:spLocks noGrp="1"/>
          </p:cNvSpPr>
          <p:nvPr>
            <p:ph type="sldNum" sz="quarter" idx="5"/>
          </p:nvPr>
        </p:nvSpPr>
        <p:spPr/>
        <p:txBody>
          <a:bodyPr/>
          <a:lstStyle/>
          <a:p>
            <a:fld id="{BA8B52D0-AB96-445E-A6D7-56D1B63FC3BA}" type="slidenum">
              <a:rPr lang="fr-FR" smtClean="0"/>
              <a:t>15</a:t>
            </a:fld>
            <a:endParaRPr lang="fr-FR"/>
          </a:p>
        </p:txBody>
      </p:sp>
    </p:spTree>
    <p:extLst>
      <p:ext uri="{BB962C8B-B14F-4D97-AF65-F5344CB8AC3E}">
        <p14:creationId xmlns:p14="http://schemas.microsoft.com/office/powerpoint/2010/main" val="2046677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470B5-CC9A-35B2-7283-0789C6E23A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F36755-EE4D-04AC-E4FE-22F9247C58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D2A3B3-6C7E-30ED-6EEF-0B2BFF961D11}"/>
              </a:ext>
            </a:extLst>
          </p:cNvPr>
          <p:cNvSpPr>
            <a:spLocks noGrp="1"/>
          </p:cNvSpPr>
          <p:nvPr>
            <p:ph type="body" idx="1"/>
          </p:nvPr>
        </p:nvSpPr>
        <p:spPr/>
        <p:txBody>
          <a:bodyPr/>
          <a:lstStyle/>
          <a:p>
            <a:endParaRPr lang="fr-FR"/>
          </a:p>
        </p:txBody>
      </p:sp>
      <p:sp>
        <p:nvSpPr>
          <p:cNvPr id="4" name="Slide Number Placeholder 3">
            <a:extLst>
              <a:ext uri="{FF2B5EF4-FFF2-40B4-BE49-F238E27FC236}">
                <a16:creationId xmlns:a16="http://schemas.microsoft.com/office/drawing/2014/main" id="{8CF89214-49E9-4750-BC3A-330E40FA54B3}"/>
              </a:ext>
            </a:extLst>
          </p:cNvPr>
          <p:cNvSpPr>
            <a:spLocks noGrp="1"/>
          </p:cNvSpPr>
          <p:nvPr>
            <p:ph type="sldNum" sz="quarter" idx="5"/>
          </p:nvPr>
        </p:nvSpPr>
        <p:spPr/>
        <p:txBody>
          <a:bodyPr/>
          <a:lstStyle/>
          <a:p>
            <a:fld id="{BA8B52D0-AB96-445E-A6D7-56D1B63FC3BA}" type="slidenum">
              <a:rPr lang="fr-FR" smtClean="0"/>
              <a:t>16</a:t>
            </a:fld>
            <a:endParaRPr lang="fr-FR"/>
          </a:p>
        </p:txBody>
      </p:sp>
    </p:spTree>
    <p:extLst>
      <p:ext uri="{BB962C8B-B14F-4D97-AF65-F5344CB8AC3E}">
        <p14:creationId xmlns:p14="http://schemas.microsoft.com/office/powerpoint/2010/main" val="33421861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solidFill>
                <a:srgbClr val="FF0000"/>
              </a:solidFill>
            </a:endParaRPr>
          </a:p>
        </p:txBody>
      </p:sp>
      <p:sp>
        <p:nvSpPr>
          <p:cNvPr id="4" name="Slide Number Placeholder 3"/>
          <p:cNvSpPr>
            <a:spLocks noGrp="1"/>
          </p:cNvSpPr>
          <p:nvPr>
            <p:ph type="sldNum" sz="quarter" idx="5"/>
          </p:nvPr>
        </p:nvSpPr>
        <p:spPr/>
        <p:txBody>
          <a:bodyPr/>
          <a:lstStyle/>
          <a:p>
            <a:fld id="{3BC70EE7-7C26-4ED6-B84E-0691C7EA331E}" type="slidenum">
              <a:rPr lang="en-US" smtClean="0"/>
              <a:t>17</a:t>
            </a:fld>
            <a:endParaRPr lang="en-US"/>
          </a:p>
        </p:txBody>
      </p:sp>
    </p:spTree>
    <p:extLst>
      <p:ext uri="{BB962C8B-B14F-4D97-AF65-F5344CB8AC3E}">
        <p14:creationId xmlns:p14="http://schemas.microsoft.com/office/powerpoint/2010/main" val="33994129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BC70EE7-7C26-4ED6-B84E-0691C7EA331E}" type="slidenum">
              <a:rPr lang="en-US" smtClean="0"/>
              <a:t>18</a:t>
            </a:fld>
            <a:endParaRPr lang="en-US"/>
          </a:p>
        </p:txBody>
      </p:sp>
    </p:spTree>
    <p:extLst>
      <p:ext uri="{BB962C8B-B14F-4D97-AF65-F5344CB8AC3E}">
        <p14:creationId xmlns:p14="http://schemas.microsoft.com/office/powerpoint/2010/main" val="4172743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E2D46-20A8-1030-BE50-D58B00C2E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21CF84-C9AF-38F2-BBBA-A9F25A44C3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6AFAE8-536D-209D-4246-F240C07AAC17}"/>
              </a:ext>
            </a:extLst>
          </p:cNvPr>
          <p:cNvSpPr>
            <a:spLocks noGrp="1"/>
          </p:cNvSpPr>
          <p:nvPr>
            <p:ph type="body" idx="1"/>
          </p:nvPr>
        </p:nvSpPr>
        <p:spPr/>
        <p:txBody>
          <a:bodyPr/>
          <a:lstStyle/>
          <a:p>
            <a:endParaRPr lang="fr-FR"/>
          </a:p>
        </p:txBody>
      </p:sp>
      <p:sp>
        <p:nvSpPr>
          <p:cNvPr id="4" name="Slide Number Placeholder 3">
            <a:extLst>
              <a:ext uri="{FF2B5EF4-FFF2-40B4-BE49-F238E27FC236}">
                <a16:creationId xmlns:a16="http://schemas.microsoft.com/office/drawing/2014/main" id="{B1505691-8412-A514-3390-BBD85947C967}"/>
              </a:ext>
            </a:extLst>
          </p:cNvPr>
          <p:cNvSpPr>
            <a:spLocks noGrp="1"/>
          </p:cNvSpPr>
          <p:nvPr>
            <p:ph type="sldNum" sz="quarter" idx="5"/>
          </p:nvPr>
        </p:nvSpPr>
        <p:spPr/>
        <p:txBody>
          <a:bodyPr/>
          <a:lstStyle/>
          <a:p>
            <a:fld id="{BA8B52D0-AB96-445E-A6D7-56D1B63FC3BA}" type="slidenum">
              <a:rPr lang="fr-FR" smtClean="0"/>
              <a:t>19</a:t>
            </a:fld>
            <a:endParaRPr lang="fr-FR"/>
          </a:p>
        </p:txBody>
      </p:sp>
    </p:spTree>
    <p:extLst>
      <p:ext uri="{BB962C8B-B14F-4D97-AF65-F5344CB8AC3E}">
        <p14:creationId xmlns:p14="http://schemas.microsoft.com/office/powerpoint/2010/main" val="40665693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39DB4-03BD-6A9B-ECD1-B651090158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F4BB2-BFE5-36CF-0BE5-FBF4921600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D66AB7-89B6-FAD6-CBB2-BEFC95CA3C9F}"/>
              </a:ext>
            </a:extLst>
          </p:cNvPr>
          <p:cNvSpPr>
            <a:spLocks noGrp="1"/>
          </p:cNvSpPr>
          <p:nvPr>
            <p:ph type="body" idx="1"/>
          </p:nvPr>
        </p:nvSpPr>
        <p:spPr/>
        <p:txBody>
          <a:bodyPr/>
          <a:lstStyle/>
          <a:p>
            <a:endParaRPr lang="fr-FR"/>
          </a:p>
        </p:txBody>
      </p:sp>
      <p:sp>
        <p:nvSpPr>
          <p:cNvPr id="4" name="Slide Number Placeholder 3">
            <a:extLst>
              <a:ext uri="{FF2B5EF4-FFF2-40B4-BE49-F238E27FC236}">
                <a16:creationId xmlns:a16="http://schemas.microsoft.com/office/drawing/2014/main" id="{7C1A712E-F80B-8095-3327-D6AAB9410F8E}"/>
              </a:ext>
            </a:extLst>
          </p:cNvPr>
          <p:cNvSpPr>
            <a:spLocks noGrp="1"/>
          </p:cNvSpPr>
          <p:nvPr>
            <p:ph type="sldNum" sz="quarter" idx="5"/>
          </p:nvPr>
        </p:nvSpPr>
        <p:spPr/>
        <p:txBody>
          <a:bodyPr/>
          <a:lstStyle/>
          <a:p>
            <a:fld id="{BA8B52D0-AB96-445E-A6D7-56D1B63FC3BA}" type="slidenum">
              <a:rPr lang="fr-FR" smtClean="0"/>
              <a:t>20</a:t>
            </a:fld>
            <a:endParaRPr lang="fr-FR"/>
          </a:p>
        </p:txBody>
      </p:sp>
    </p:spTree>
    <p:extLst>
      <p:ext uri="{BB962C8B-B14F-4D97-AF65-F5344CB8AC3E}">
        <p14:creationId xmlns:p14="http://schemas.microsoft.com/office/powerpoint/2010/main" val="1511858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This work is about sepsis. Sepsis is when your body responds to an infection in an extreme manner. There are multiple sources of infection, which complicates diagnosis.</a:t>
            </a:r>
          </a:p>
          <a:p>
            <a:r>
              <a:rPr lang="en-US" sz="1200" b="0" i="0" u="none" strike="noStrike" kern="1200" baseline="0" dirty="0">
                <a:solidFill>
                  <a:schemeClr val="tx1"/>
                </a:solidFill>
                <a:latin typeface="+mn-lt"/>
                <a:ea typeface="+mn-ea"/>
                <a:cs typeface="+mn-cs"/>
              </a:rPr>
              <a:t>It can be gastrointestinal, pulmonary, dermatological, or </a:t>
            </a:r>
            <a:r>
              <a:rPr lang="en-US" sz="1200" b="0" i="0" u="none" strike="noStrike" kern="1200" baseline="0" dirty="0" err="1">
                <a:solidFill>
                  <a:schemeClr val="tx1"/>
                </a:solidFill>
                <a:latin typeface="+mn-lt"/>
                <a:ea typeface="+mn-ea"/>
                <a:cs typeface="+mn-cs"/>
              </a:rPr>
              <a:t>genito</a:t>
            </a:r>
            <a:r>
              <a:rPr lang="en-US" sz="1200" b="0" i="0" u="none" strike="noStrike" kern="1200" baseline="0" dirty="0">
                <a:solidFill>
                  <a:schemeClr val="tx1"/>
                </a:solidFill>
                <a:latin typeface="+mn-lt"/>
                <a:ea typeface="+mn-ea"/>
                <a:cs typeface="+mn-cs"/>
              </a:rPr>
              <a:t>-urinary.</a:t>
            </a:r>
          </a:p>
          <a:p>
            <a:r>
              <a:rPr lang="en-US" sz="1200" b="0" i="0" u="none" strike="noStrike" kern="1200" baseline="0" dirty="0">
                <a:solidFill>
                  <a:schemeClr val="tx1"/>
                </a:solidFill>
                <a:latin typeface="+mn-lt"/>
                <a:ea typeface="+mn-ea"/>
                <a:cs typeface="+mn-cs"/>
              </a:rPr>
              <a:t>Sepsis cases, for the most part, are due to bacterial infections, but they can also result from influenza. </a:t>
            </a:r>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2</a:t>
            </a:fld>
            <a:endParaRPr lang="en-US"/>
          </a:p>
        </p:txBody>
      </p:sp>
    </p:spTree>
    <p:extLst>
      <p:ext uri="{BB962C8B-B14F-4D97-AF65-F5344CB8AC3E}">
        <p14:creationId xmlns:p14="http://schemas.microsoft.com/office/powerpoint/2010/main" val="36581992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85E53D-D740-4C6A-AC5B-435A10CF1A3E}" type="slidenum">
              <a:rPr lang="en-US" smtClean="0"/>
              <a:t>21</a:t>
            </a:fld>
            <a:endParaRPr lang="en-US"/>
          </a:p>
        </p:txBody>
      </p:sp>
    </p:spTree>
    <p:extLst>
      <p:ext uri="{BB962C8B-B14F-4D97-AF65-F5344CB8AC3E}">
        <p14:creationId xmlns:p14="http://schemas.microsoft.com/office/powerpoint/2010/main" val="2971041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79248-1F18-A6C2-9B4B-0CCA43035E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3BA049-8F03-C47A-418D-C92BF2F2DF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5B22D1-1C97-6743-9049-3A3281F9A2EA}"/>
              </a:ext>
            </a:extLst>
          </p:cNvPr>
          <p:cNvSpPr>
            <a:spLocks noGrp="1"/>
          </p:cNvSpPr>
          <p:nvPr>
            <p:ph type="body" idx="1"/>
          </p:nvPr>
        </p:nvSpPr>
        <p:spPr/>
        <p:txBody>
          <a:bodyPr/>
          <a:lstStyle/>
          <a:p>
            <a:endParaRPr lang="fr-FR"/>
          </a:p>
        </p:txBody>
      </p:sp>
      <p:sp>
        <p:nvSpPr>
          <p:cNvPr id="4" name="Slide Number Placeholder 3">
            <a:extLst>
              <a:ext uri="{FF2B5EF4-FFF2-40B4-BE49-F238E27FC236}">
                <a16:creationId xmlns:a16="http://schemas.microsoft.com/office/drawing/2014/main" id="{C3CF1F39-0DBD-DF7F-E797-43578731F9F3}"/>
              </a:ext>
            </a:extLst>
          </p:cNvPr>
          <p:cNvSpPr>
            <a:spLocks noGrp="1"/>
          </p:cNvSpPr>
          <p:nvPr>
            <p:ph type="sldNum" sz="quarter" idx="5"/>
          </p:nvPr>
        </p:nvSpPr>
        <p:spPr/>
        <p:txBody>
          <a:bodyPr/>
          <a:lstStyle/>
          <a:p>
            <a:fld id="{BA8B52D0-AB96-445E-A6D7-56D1B63FC3BA}" type="slidenum">
              <a:rPr lang="fr-FR" smtClean="0"/>
              <a:t>22</a:t>
            </a:fld>
            <a:endParaRPr lang="fr-FR"/>
          </a:p>
        </p:txBody>
      </p:sp>
    </p:spTree>
    <p:extLst>
      <p:ext uri="{BB962C8B-B14F-4D97-AF65-F5344CB8AC3E}">
        <p14:creationId xmlns:p14="http://schemas.microsoft.com/office/powerpoint/2010/main" val="2785989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80785-B677-901D-6D32-31611EC28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130E6-2B13-49EE-AF4B-247FF08B36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A2D655-49F0-01BD-1E67-5D947036D2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619C6F5-11D4-06CD-2223-3F99CAB8E1E9}"/>
              </a:ext>
            </a:extLst>
          </p:cNvPr>
          <p:cNvSpPr>
            <a:spLocks noGrp="1"/>
          </p:cNvSpPr>
          <p:nvPr>
            <p:ph type="sldNum" sz="quarter" idx="5"/>
          </p:nvPr>
        </p:nvSpPr>
        <p:spPr/>
        <p:txBody>
          <a:bodyPr/>
          <a:lstStyle/>
          <a:p>
            <a:fld id="{7C85E53D-D740-4C6A-AC5B-435A10CF1A3E}" type="slidenum">
              <a:rPr lang="en-US" smtClean="0"/>
              <a:t>25</a:t>
            </a:fld>
            <a:endParaRPr lang="en-US"/>
          </a:p>
        </p:txBody>
      </p:sp>
    </p:spTree>
    <p:extLst>
      <p:ext uri="{BB962C8B-B14F-4D97-AF65-F5344CB8AC3E}">
        <p14:creationId xmlns:p14="http://schemas.microsoft.com/office/powerpoint/2010/main" val="2523933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26</a:t>
            </a:fld>
            <a:endParaRPr lang="en-US"/>
          </a:p>
        </p:txBody>
      </p:sp>
    </p:spTree>
    <p:extLst>
      <p:ext uri="{BB962C8B-B14F-4D97-AF65-F5344CB8AC3E}">
        <p14:creationId xmlns:p14="http://schemas.microsoft.com/office/powerpoint/2010/main" val="18440690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3D420-C0C8-F10D-4EA9-AD0448E082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7BB72-54BC-02BE-616D-12D5D6CB5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2435EF-C347-C045-785A-5D746F8A02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F9148C-0930-0879-6071-CECDFA76761B}"/>
              </a:ext>
            </a:extLst>
          </p:cNvPr>
          <p:cNvSpPr>
            <a:spLocks noGrp="1"/>
          </p:cNvSpPr>
          <p:nvPr>
            <p:ph type="sldNum" sz="quarter" idx="5"/>
          </p:nvPr>
        </p:nvSpPr>
        <p:spPr/>
        <p:txBody>
          <a:bodyPr/>
          <a:lstStyle/>
          <a:p>
            <a:fld id="{3BC70EE7-7C26-4ED6-B84E-0691C7EA331E}" type="slidenum">
              <a:rPr lang="en-US" smtClean="0"/>
              <a:t>28</a:t>
            </a:fld>
            <a:endParaRPr lang="en-US"/>
          </a:p>
        </p:txBody>
      </p:sp>
    </p:spTree>
    <p:extLst>
      <p:ext uri="{BB962C8B-B14F-4D97-AF65-F5344CB8AC3E}">
        <p14:creationId xmlns:p14="http://schemas.microsoft.com/office/powerpoint/2010/main" val="39340787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6ED09-7434-7396-C72E-24C32AD866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DD6E71-6675-668D-E28F-4101DCE250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E4818-F6D6-85CC-48EB-B411281685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F2D3B6-B9AF-DF05-E451-A90502550071}"/>
              </a:ext>
            </a:extLst>
          </p:cNvPr>
          <p:cNvSpPr>
            <a:spLocks noGrp="1"/>
          </p:cNvSpPr>
          <p:nvPr>
            <p:ph type="sldNum" sz="quarter" idx="5"/>
          </p:nvPr>
        </p:nvSpPr>
        <p:spPr/>
        <p:txBody>
          <a:bodyPr/>
          <a:lstStyle/>
          <a:p>
            <a:fld id="{3BC70EE7-7C26-4ED6-B84E-0691C7EA331E}" type="slidenum">
              <a:rPr lang="en-US" smtClean="0"/>
              <a:t>29</a:t>
            </a:fld>
            <a:endParaRPr lang="en-US"/>
          </a:p>
        </p:txBody>
      </p:sp>
    </p:spTree>
    <p:extLst>
      <p:ext uri="{BB962C8B-B14F-4D97-AF65-F5344CB8AC3E}">
        <p14:creationId xmlns:p14="http://schemas.microsoft.com/office/powerpoint/2010/main" val="18822714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30</a:t>
            </a:fld>
            <a:endParaRPr lang="en-US"/>
          </a:p>
        </p:txBody>
      </p:sp>
    </p:spTree>
    <p:extLst>
      <p:ext uri="{BB962C8B-B14F-4D97-AF65-F5344CB8AC3E}">
        <p14:creationId xmlns:p14="http://schemas.microsoft.com/office/powerpoint/2010/main" val="27313238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95% CIs are clustered by patient identifier. I also tried clustering by the tuple patient identifier x facility identifier. The results were almost identical.</a:t>
            </a:r>
          </a:p>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38</a:t>
            </a:fld>
            <a:endParaRPr lang="en-US"/>
          </a:p>
        </p:txBody>
      </p:sp>
    </p:spTree>
    <p:extLst>
      <p:ext uri="{BB962C8B-B14F-4D97-AF65-F5344CB8AC3E}">
        <p14:creationId xmlns:p14="http://schemas.microsoft.com/office/powerpoint/2010/main" val="12849166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95% CIs are clustered by patient identifier. I also tried clustering by the tuple patient identifier x facility identifier. The results were almost identical.</a:t>
            </a:r>
          </a:p>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39</a:t>
            </a:fld>
            <a:endParaRPr lang="en-US"/>
          </a:p>
        </p:txBody>
      </p:sp>
    </p:spTree>
    <p:extLst>
      <p:ext uri="{BB962C8B-B14F-4D97-AF65-F5344CB8AC3E}">
        <p14:creationId xmlns:p14="http://schemas.microsoft.com/office/powerpoint/2010/main" val="20524562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1D74-DE78-D431-F270-8803EF9DB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2A029C-C5D1-8C23-580D-34475701EB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2D4FAE-B84C-F15D-8207-72D7618419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458969-AEAD-0FEE-CB1C-8E629BA0B838}"/>
              </a:ext>
            </a:extLst>
          </p:cNvPr>
          <p:cNvSpPr>
            <a:spLocks noGrp="1"/>
          </p:cNvSpPr>
          <p:nvPr>
            <p:ph type="sldNum" sz="quarter" idx="5"/>
          </p:nvPr>
        </p:nvSpPr>
        <p:spPr/>
        <p:txBody>
          <a:bodyPr/>
          <a:lstStyle/>
          <a:p>
            <a:fld id="{3BC70EE7-7C26-4ED6-B84E-0691C7EA331E}" type="slidenum">
              <a:rPr lang="en-US" smtClean="0"/>
              <a:t>40</a:t>
            </a:fld>
            <a:endParaRPr lang="en-US"/>
          </a:p>
        </p:txBody>
      </p:sp>
    </p:spTree>
    <p:extLst>
      <p:ext uri="{BB962C8B-B14F-4D97-AF65-F5344CB8AC3E}">
        <p14:creationId xmlns:p14="http://schemas.microsoft.com/office/powerpoint/2010/main" val="3960173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 have compiled a key figures on sepsis to tell you why it matters. In the U.S., every single year, about 1.7 million people experience sepsis, and 87 percent of these infections originate outside of the hospital.</a:t>
            </a:r>
          </a:p>
          <a:p>
            <a:r>
              <a:rPr lang="en-US" sz="1200" b="0" i="0" u="none" strike="noStrike" kern="1200" baseline="0" dirty="0">
                <a:solidFill>
                  <a:schemeClr val="tx1"/>
                </a:solidFill>
                <a:latin typeface="+mn-lt"/>
                <a:ea typeface="+mn-ea"/>
                <a:cs typeface="+mn-cs"/>
              </a:rPr>
              <a:t>The remainder would be a nosocomial infection coming from hospital settings. And out of these 1.7 million patients, about 350 die either during their hospital stay or after they are discharged to a hospice, which represents a mortality rate of about 21%. And that makes sepsis the third most common cause of death in U.S. hospitals.</a:t>
            </a:r>
          </a:p>
          <a:p>
            <a:r>
              <a:rPr lang="en-US" sz="1200" b="0" i="0" u="none" strike="noStrike" kern="1200" baseline="0" dirty="0">
                <a:solidFill>
                  <a:schemeClr val="tx1"/>
                </a:solidFill>
                <a:latin typeface="+mn-lt"/>
                <a:ea typeface="+mn-ea"/>
                <a:cs typeface="+mn-cs"/>
              </a:rPr>
              <a:t>From an economic standpoint, sepsis care requires skilled nursing and costs about $62 billion annually. </a:t>
            </a:r>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3</a:t>
            </a:fld>
            <a:endParaRPr lang="en-US"/>
          </a:p>
        </p:txBody>
      </p:sp>
    </p:spTree>
    <p:extLst>
      <p:ext uri="{BB962C8B-B14F-4D97-AF65-F5344CB8AC3E}">
        <p14:creationId xmlns:p14="http://schemas.microsoft.com/office/powerpoint/2010/main" val="14775816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95% CIs are clustered by patient identifier. I also tried clustering by the tuple patient identifier x facility identifier. The results were almost identical.</a:t>
            </a:r>
          </a:p>
        </p:txBody>
      </p:sp>
      <p:sp>
        <p:nvSpPr>
          <p:cNvPr id="4" name="Slide Number Placeholder 3"/>
          <p:cNvSpPr>
            <a:spLocks noGrp="1"/>
          </p:cNvSpPr>
          <p:nvPr>
            <p:ph type="sldNum" sz="quarter" idx="5"/>
          </p:nvPr>
        </p:nvSpPr>
        <p:spPr/>
        <p:txBody>
          <a:bodyPr/>
          <a:lstStyle/>
          <a:p>
            <a:fld id="{3BC70EE7-7C26-4ED6-B84E-0691C7EA331E}" type="slidenum">
              <a:rPr lang="en-US" smtClean="0"/>
              <a:t>43</a:t>
            </a:fld>
            <a:endParaRPr lang="en-US"/>
          </a:p>
        </p:txBody>
      </p:sp>
    </p:spTree>
    <p:extLst>
      <p:ext uri="{BB962C8B-B14F-4D97-AF65-F5344CB8AC3E}">
        <p14:creationId xmlns:p14="http://schemas.microsoft.com/office/powerpoint/2010/main" val="20272905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95% CIs are clustered by patient identifier. I also tried clustering by the tuple patient identifier x facility identifier. The results were almost identical.</a:t>
            </a:r>
          </a:p>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44</a:t>
            </a:fld>
            <a:endParaRPr lang="en-US"/>
          </a:p>
        </p:txBody>
      </p:sp>
    </p:spTree>
    <p:extLst>
      <p:ext uri="{BB962C8B-B14F-4D97-AF65-F5344CB8AC3E}">
        <p14:creationId xmlns:p14="http://schemas.microsoft.com/office/powerpoint/2010/main" val="12305671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ADF74-A0C0-F4B9-0DD8-E04C0DB4E6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E2B71-948A-C625-FE10-33DEFB470A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F61F6-FAFA-EBA0-D406-0DE60171D10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95% CIs are clustered by patient identifier. I also tried clustering by the tuple patient identifier x facility identifier. The results were almost identical.</a:t>
            </a:r>
          </a:p>
          <a:p>
            <a:endParaRPr lang="en-US" dirty="0"/>
          </a:p>
        </p:txBody>
      </p:sp>
      <p:sp>
        <p:nvSpPr>
          <p:cNvPr id="4" name="Slide Number Placeholder 3">
            <a:extLst>
              <a:ext uri="{FF2B5EF4-FFF2-40B4-BE49-F238E27FC236}">
                <a16:creationId xmlns:a16="http://schemas.microsoft.com/office/drawing/2014/main" id="{1391EC5B-8E2E-BD34-3100-749719AF993C}"/>
              </a:ext>
            </a:extLst>
          </p:cNvPr>
          <p:cNvSpPr>
            <a:spLocks noGrp="1"/>
          </p:cNvSpPr>
          <p:nvPr>
            <p:ph type="sldNum" sz="quarter" idx="5"/>
          </p:nvPr>
        </p:nvSpPr>
        <p:spPr/>
        <p:txBody>
          <a:bodyPr/>
          <a:lstStyle/>
          <a:p>
            <a:fld id="{3BC70EE7-7C26-4ED6-B84E-0691C7EA331E}" type="slidenum">
              <a:rPr lang="en-US" smtClean="0"/>
              <a:t>45</a:t>
            </a:fld>
            <a:endParaRPr lang="en-US"/>
          </a:p>
        </p:txBody>
      </p:sp>
    </p:spTree>
    <p:extLst>
      <p:ext uri="{BB962C8B-B14F-4D97-AF65-F5344CB8AC3E}">
        <p14:creationId xmlns:p14="http://schemas.microsoft.com/office/powerpoint/2010/main" val="1185013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46</a:t>
            </a:fld>
            <a:endParaRPr lang="en-US"/>
          </a:p>
        </p:txBody>
      </p:sp>
    </p:spTree>
    <p:extLst>
      <p:ext uri="{BB962C8B-B14F-4D97-AF65-F5344CB8AC3E}">
        <p14:creationId xmlns:p14="http://schemas.microsoft.com/office/powerpoint/2010/main" val="26982389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 average, patients in the RCT cohort were about 10 years younger than patients in the target trial cohort.</a:t>
            </a:r>
          </a:p>
        </p:txBody>
      </p:sp>
      <p:sp>
        <p:nvSpPr>
          <p:cNvPr id="4" name="Slide Number Placeholder 3"/>
          <p:cNvSpPr>
            <a:spLocks noGrp="1"/>
          </p:cNvSpPr>
          <p:nvPr>
            <p:ph type="sldNum" sz="quarter" idx="5"/>
          </p:nvPr>
        </p:nvSpPr>
        <p:spPr/>
        <p:txBody>
          <a:bodyPr/>
          <a:lstStyle/>
          <a:p>
            <a:fld id="{3BC70EE7-7C26-4ED6-B84E-0691C7EA331E}" type="slidenum">
              <a:rPr lang="en-US" smtClean="0"/>
              <a:t>49</a:t>
            </a:fld>
            <a:endParaRPr lang="en-US"/>
          </a:p>
        </p:txBody>
      </p:sp>
    </p:spTree>
    <p:extLst>
      <p:ext uri="{BB962C8B-B14F-4D97-AF65-F5344CB8AC3E}">
        <p14:creationId xmlns:p14="http://schemas.microsoft.com/office/powerpoint/2010/main" val="37634987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14B6F-81A5-5B35-F691-6F7B347D2F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5BC81D-2925-7773-2B45-AA130F3A7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47312-9922-AF10-40B7-89696401F311}"/>
              </a:ext>
            </a:extLst>
          </p:cNvPr>
          <p:cNvSpPr>
            <a:spLocks noGrp="1"/>
          </p:cNvSpPr>
          <p:nvPr>
            <p:ph type="body" idx="1"/>
          </p:nvPr>
        </p:nvSpPr>
        <p:spPr/>
        <p:txBody>
          <a:bodyPr/>
          <a:lstStyle/>
          <a:p>
            <a:r>
              <a:rPr lang="en-US"/>
              <a:t>There was greater racial and ethnic diversity in the target trial cohort than in the RCT cohort.</a:t>
            </a:r>
          </a:p>
        </p:txBody>
      </p:sp>
      <p:sp>
        <p:nvSpPr>
          <p:cNvPr id="4" name="Slide Number Placeholder 3">
            <a:extLst>
              <a:ext uri="{FF2B5EF4-FFF2-40B4-BE49-F238E27FC236}">
                <a16:creationId xmlns:a16="http://schemas.microsoft.com/office/drawing/2014/main" id="{2DFF434F-01C3-4DDE-F4D9-CB727A511D21}"/>
              </a:ext>
            </a:extLst>
          </p:cNvPr>
          <p:cNvSpPr>
            <a:spLocks noGrp="1"/>
          </p:cNvSpPr>
          <p:nvPr>
            <p:ph type="sldNum" sz="quarter" idx="5"/>
          </p:nvPr>
        </p:nvSpPr>
        <p:spPr/>
        <p:txBody>
          <a:bodyPr/>
          <a:lstStyle/>
          <a:p>
            <a:fld id="{3BC70EE7-7C26-4ED6-B84E-0691C7EA331E}" type="slidenum">
              <a:rPr lang="en-US" smtClean="0"/>
              <a:t>50</a:t>
            </a:fld>
            <a:endParaRPr lang="en-US"/>
          </a:p>
        </p:txBody>
      </p:sp>
    </p:spTree>
    <p:extLst>
      <p:ext uri="{BB962C8B-B14F-4D97-AF65-F5344CB8AC3E}">
        <p14:creationId xmlns:p14="http://schemas.microsoft.com/office/powerpoint/2010/main" val="32106244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E8A5A-6603-6FB4-E860-F32CDD8FF3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DC517-65E3-0989-792A-79BBE65810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F8FDD-BBD2-0719-1174-5534FFE040F6}"/>
              </a:ext>
            </a:extLst>
          </p:cNvPr>
          <p:cNvSpPr>
            <a:spLocks noGrp="1"/>
          </p:cNvSpPr>
          <p:nvPr>
            <p:ph type="body" idx="1"/>
          </p:nvPr>
        </p:nvSpPr>
        <p:spPr/>
        <p:txBody>
          <a:bodyPr/>
          <a:lstStyle/>
          <a:p>
            <a:r>
              <a:rPr lang="en-US"/>
              <a:t>On average, the time delay between hospital presentation and antibiotic ordering was larger in the target trial cohort than in the RCT cohort.</a:t>
            </a:r>
          </a:p>
        </p:txBody>
      </p:sp>
      <p:sp>
        <p:nvSpPr>
          <p:cNvPr id="4" name="Slide Number Placeholder 3">
            <a:extLst>
              <a:ext uri="{FF2B5EF4-FFF2-40B4-BE49-F238E27FC236}">
                <a16:creationId xmlns:a16="http://schemas.microsoft.com/office/drawing/2014/main" id="{FCD49DB2-2712-6615-DCA7-F9874235BC02}"/>
              </a:ext>
            </a:extLst>
          </p:cNvPr>
          <p:cNvSpPr>
            <a:spLocks noGrp="1"/>
          </p:cNvSpPr>
          <p:nvPr>
            <p:ph type="sldNum" sz="quarter" idx="5"/>
          </p:nvPr>
        </p:nvSpPr>
        <p:spPr/>
        <p:txBody>
          <a:bodyPr/>
          <a:lstStyle/>
          <a:p>
            <a:fld id="{3BC70EE7-7C26-4ED6-B84E-0691C7EA331E}" type="slidenum">
              <a:rPr lang="en-US" smtClean="0"/>
              <a:t>51</a:t>
            </a:fld>
            <a:endParaRPr lang="en-US"/>
          </a:p>
        </p:txBody>
      </p:sp>
    </p:spTree>
    <p:extLst>
      <p:ext uri="{BB962C8B-B14F-4D97-AF65-F5344CB8AC3E}">
        <p14:creationId xmlns:p14="http://schemas.microsoft.com/office/powerpoint/2010/main" val="7550825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3EF63-6B30-EE09-07FA-323C8B8D8E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869BF-29BC-8B79-78B0-673CE47D2F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D0613D-6AF3-288A-9F39-427E1F0E9BE5}"/>
              </a:ext>
            </a:extLst>
          </p:cNvPr>
          <p:cNvSpPr>
            <a:spLocks noGrp="1"/>
          </p:cNvSpPr>
          <p:nvPr>
            <p:ph type="body" idx="1"/>
          </p:nvPr>
        </p:nvSpPr>
        <p:spPr/>
        <p:txBody>
          <a:bodyPr/>
          <a:lstStyle/>
          <a:p>
            <a:r>
              <a:rPr lang="en-US"/>
              <a:t>At the time of antibiotic ordering, an even smaller share of the target trial cohort was in the ICU, relative to the RCT cohort.</a:t>
            </a:r>
          </a:p>
        </p:txBody>
      </p:sp>
      <p:sp>
        <p:nvSpPr>
          <p:cNvPr id="4" name="Slide Number Placeholder 3">
            <a:extLst>
              <a:ext uri="{FF2B5EF4-FFF2-40B4-BE49-F238E27FC236}">
                <a16:creationId xmlns:a16="http://schemas.microsoft.com/office/drawing/2014/main" id="{290CC499-65DF-EB78-54A0-FB49B2592B71}"/>
              </a:ext>
            </a:extLst>
          </p:cNvPr>
          <p:cNvSpPr>
            <a:spLocks noGrp="1"/>
          </p:cNvSpPr>
          <p:nvPr>
            <p:ph type="sldNum" sz="quarter" idx="5"/>
          </p:nvPr>
        </p:nvSpPr>
        <p:spPr/>
        <p:txBody>
          <a:bodyPr/>
          <a:lstStyle/>
          <a:p>
            <a:fld id="{3BC70EE7-7C26-4ED6-B84E-0691C7EA331E}" type="slidenum">
              <a:rPr lang="en-US" smtClean="0"/>
              <a:t>52</a:t>
            </a:fld>
            <a:endParaRPr lang="en-US"/>
          </a:p>
        </p:txBody>
      </p:sp>
    </p:spTree>
    <p:extLst>
      <p:ext uri="{BB962C8B-B14F-4D97-AF65-F5344CB8AC3E}">
        <p14:creationId xmlns:p14="http://schemas.microsoft.com/office/powerpoint/2010/main" val="25357769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3DE76-9C67-82F7-74A4-2D9DAF0CE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50DD5F-66EC-E10F-9788-5347D40A4D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AB9878-77EA-48FC-402D-1CED4CEA92AB}"/>
              </a:ext>
            </a:extLst>
          </p:cNvPr>
          <p:cNvSpPr>
            <a:spLocks noGrp="1"/>
          </p:cNvSpPr>
          <p:nvPr>
            <p:ph type="body" idx="1"/>
          </p:nvPr>
        </p:nvSpPr>
        <p:spPr/>
        <p:txBody>
          <a:bodyPr/>
          <a:lstStyle/>
          <a:p>
            <a:r>
              <a:rPr lang="en-US"/>
              <a:t>The cefepime arm is more comorbid in the target trial cohort than in the RCT cohort.</a:t>
            </a:r>
          </a:p>
        </p:txBody>
      </p:sp>
      <p:sp>
        <p:nvSpPr>
          <p:cNvPr id="4" name="Slide Number Placeholder 3">
            <a:extLst>
              <a:ext uri="{FF2B5EF4-FFF2-40B4-BE49-F238E27FC236}">
                <a16:creationId xmlns:a16="http://schemas.microsoft.com/office/drawing/2014/main" id="{1CD0672B-325A-76B7-C8C4-C90214D76F52}"/>
              </a:ext>
            </a:extLst>
          </p:cNvPr>
          <p:cNvSpPr>
            <a:spLocks noGrp="1"/>
          </p:cNvSpPr>
          <p:nvPr>
            <p:ph type="sldNum" sz="quarter" idx="5"/>
          </p:nvPr>
        </p:nvSpPr>
        <p:spPr/>
        <p:txBody>
          <a:bodyPr/>
          <a:lstStyle/>
          <a:p>
            <a:fld id="{3BC70EE7-7C26-4ED6-B84E-0691C7EA331E}" type="slidenum">
              <a:rPr lang="en-US" smtClean="0"/>
              <a:t>53</a:t>
            </a:fld>
            <a:endParaRPr lang="en-US"/>
          </a:p>
        </p:txBody>
      </p:sp>
    </p:spTree>
    <p:extLst>
      <p:ext uri="{BB962C8B-B14F-4D97-AF65-F5344CB8AC3E}">
        <p14:creationId xmlns:p14="http://schemas.microsoft.com/office/powerpoint/2010/main" val="186133138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58EC3-CD78-08D1-03B5-5476432CB2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E674D3-3CD3-0575-61AC-C3C0EB3373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7BEE68-335C-00BC-36F3-65F9EDFDAA8A}"/>
              </a:ext>
            </a:extLst>
          </p:cNvPr>
          <p:cNvSpPr>
            <a:spLocks noGrp="1"/>
          </p:cNvSpPr>
          <p:nvPr>
            <p:ph type="body" idx="1"/>
          </p:nvPr>
        </p:nvSpPr>
        <p:spPr/>
        <p:txBody>
          <a:bodyPr/>
          <a:lstStyle/>
          <a:p>
            <a:r>
              <a:rPr lang="en-US" dirty="0"/>
              <a:t>- At baseline, the share of patients with renal disease was much larger in the target trial cohort than in the RCT cohort.</a:t>
            </a:r>
            <a:br>
              <a:rPr lang="en-US" dirty="0"/>
            </a:br>
            <a:r>
              <a:rPr lang="en-US" dirty="0"/>
              <a:t>- Similarly, the share of patients who had already received renal replacement therapy was larger in the target trial cohort than in the RCT cohort.</a:t>
            </a:r>
          </a:p>
        </p:txBody>
      </p:sp>
      <p:sp>
        <p:nvSpPr>
          <p:cNvPr id="4" name="Slide Number Placeholder 3">
            <a:extLst>
              <a:ext uri="{FF2B5EF4-FFF2-40B4-BE49-F238E27FC236}">
                <a16:creationId xmlns:a16="http://schemas.microsoft.com/office/drawing/2014/main" id="{9F4111B2-2926-A2CA-4D48-D9F9E773C95D}"/>
              </a:ext>
            </a:extLst>
          </p:cNvPr>
          <p:cNvSpPr>
            <a:spLocks noGrp="1"/>
          </p:cNvSpPr>
          <p:nvPr>
            <p:ph type="sldNum" sz="quarter" idx="5"/>
          </p:nvPr>
        </p:nvSpPr>
        <p:spPr/>
        <p:txBody>
          <a:bodyPr/>
          <a:lstStyle/>
          <a:p>
            <a:fld id="{3BC70EE7-7C26-4ED6-B84E-0691C7EA331E}" type="slidenum">
              <a:rPr lang="en-US" smtClean="0"/>
              <a:t>54</a:t>
            </a:fld>
            <a:endParaRPr lang="en-US"/>
          </a:p>
        </p:txBody>
      </p:sp>
    </p:spTree>
    <p:extLst>
      <p:ext uri="{BB962C8B-B14F-4D97-AF65-F5344CB8AC3E}">
        <p14:creationId xmlns:p14="http://schemas.microsoft.com/office/powerpoint/2010/main" val="2850436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In addition to these key figures that underscore the importance of sepsis, I want to emphasize that it is challenging to diagnose this condition and it is also challenging to treat it. It's not because we don't have solutions, it's just because timing is </a:t>
            </a:r>
          </a:p>
          <a:p>
            <a:r>
              <a:rPr lang="en-US" sz="1200" b="0" i="0" u="none" strike="noStrike" kern="1200" baseline="0" dirty="0">
                <a:solidFill>
                  <a:schemeClr val="tx1"/>
                </a:solidFill>
                <a:latin typeface="+mn-lt"/>
                <a:ea typeface="+mn-ea"/>
                <a:cs typeface="+mn-cs"/>
              </a:rPr>
              <a:t>difficult and differential diagnosis too.</a:t>
            </a:r>
          </a:p>
          <a:p>
            <a:r>
              <a:rPr lang="en-US" sz="1200" b="0" i="0" u="none" strike="noStrike" kern="1200" baseline="0" dirty="0">
                <a:solidFill>
                  <a:schemeClr val="tx1"/>
                </a:solidFill>
                <a:latin typeface="+mn-lt"/>
                <a:ea typeface="+mn-ea"/>
                <a:cs typeface="+mn-cs"/>
              </a:rPr>
              <a:t>So first, sepsis is challenging to diagnose. Why? Because when people arrive at the ED or ICU, they actually present symptoms that are shared with many other conditions, i.e., they are non-specific. For example: fever, elevated heart rate, low blood pressure, etc. could all be associated with other conditions.</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We have key treatments, including intravenous fluid resuscitation, vasopressors, and antibiotics,</a:t>
            </a:r>
          </a:p>
          <a:p>
            <a:r>
              <a:rPr lang="en-US" sz="1200" b="0" i="0" u="none" strike="noStrike" kern="1200" baseline="0" dirty="0">
                <a:solidFill>
                  <a:schemeClr val="tx1"/>
                </a:solidFill>
                <a:latin typeface="+mn-lt"/>
                <a:ea typeface="+mn-ea"/>
                <a:cs typeface="+mn-cs"/>
              </a:rPr>
              <a:t>which is going to be the focus of this talk. But when it comes to ordering antibiotics, physicians</a:t>
            </a:r>
          </a:p>
          <a:p>
            <a:r>
              <a:rPr lang="en-US" sz="1200" b="0" i="0" u="none" strike="noStrike" kern="1200" baseline="0" dirty="0">
                <a:solidFill>
                  <a:schemeClr val="tx1"/>
                </a:solidFill>
                <a:latin typeface="+mn-lt"/>
                <a:ea typeface="+mn-ea"/>
                <a:cs typeface="+mn-cs"/>
              </a:rPr>
              <a:t>have several tradeoffs to consider. First, physicians need to treat people rapidly.</a:t>
            </a:r>
          </a:p>
          <a:p>
            <a:r>
              <a:rPr lang="en-US" sz="1200" b="0" i="0" u="none" strike="noStrike" kern="1200" baseline="0" dirty="0">
                <a:solidFill>
                  <a:schemeClr val="tx1"/>
                </a:solidFill>
                <a:latin typeface="+mn-lt"/>
                <a:ea typeface="+mn-ea"/>
                <a:cs typeface="+mn-cs"/>
              </a:rPr>
              <a:t>Why? Because for every hour that you delay treatment, the risk of death increases by up to 10%.</a:t>
            </a:r>
          </a:p>
          <a:p>
            <a:r>
              <a:rPr lang="en-US" sz="1200" b="0" i="0" u="none" strike="noStrike" kern="1200" baseline="0" dirty="0">
                <a:solidFill>
                  <a:schemeClr val="tx1"/>
                </a:solidFill>
                <a:latin typeface="+mn-lt"/>
                <a:ea typeface="+mn-ea"/>
                <a:cs typeface="+mn-cs"/>
              </a:rPr>
              <a:t>Then physicians do not know yet, at the time the patient presents, which bacteria are responsible for the infection. So, they need to cover a broad range of bacteria because they haven't received the results from microbiology. They also want to monitor side effects because these antibiotics can neurological and renal damage. That is why safety concerns are real and are going to be the focus today. And of course, as you all know, antimicrobial resistance is growing, and so you don't want to over-prescribe antibiotics when it’s not necessary. In sum, there are many tradeoffs to consider when it comes to sepsis care.</a:t>
            </a:r>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4</a:t>
            </a:fld>
            <a:endParaRPr lang="en-US"/>
          </a:p>
        </p:txBody>
      </p:sp>
    </p:spTree>
    <p:extLst>
      <p:ext uri="{BB962C8B-B14F-4D97-AF65-F5344CB8AC3E}">
        <p14:creationId xmlns:p14="http://schemas.microsoft.com/office/powerpoint/2010/main" val="32047932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57</a:t>
            </a:fld>
            <a:endParaRPr lang="en-US"/>
          </a:p>
        </p:txBody>
      </p:sp>
    </p:spTree>
    <p:extLst>
      <p:ext uri="{BB962C8B-B14F-4D97-AF65-F5344CB8AC3E}">
        <p14:creationId xmlns:p14="http://schemas.microsoft.com/office/powerpoint/2010/main" val="26154183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73E00-0687-C525-CFB7-B4C0995FB4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2778B7-7C77-0ECF-DB97-9FDD172D8E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576EC7-31B0-AFB6-E509-E8FEA47C99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ECE099-1F5C-5B62-FA30-1EDF8EBA67E2}"/>
              </a:ext>
            </a:extLst>
          </p:cNvPr>
          <p:cNvSpPr>
            <a:spLocks noGrp="1"/>
          </p:cNvSpPr>
          <p:nvPr>
            <p:ph type="sldNum" sz="quarter" idx="5"/>
          </p:nvPr>
        </p:nvSpPr>
        <p:spPr/>
        <p:txBody>
          <a:bodyPr/>
          <a:lstStyle/>
          <a:p>
            <a:fld id="{3BC70EE7-7C26-4ED6-B84E-0691C7EA331E}" type="slidenum">
              <a:rPr lang="en-US" smtClean="0"/>
              <a:t>58</a:t>
            </a:fld>
            <a:endParaRPr lang="en-US"/>
          </a:p>
        </p:txBody>
      </p:sp>
    </p:spTree>
    <p:extLst>
      <p:ext uri="{BB962C8B-B14F-4D97-AF65-F5344CB8AC3E}">
        <p14:creationId xmlns:p14="http://schemas.microsoft.com/office/powerpoint/2010/main" val="4531348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C1155-CBB3-4D99-CB6A-4246BB10A3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EE17F-508C-18B7-9CAD-7E7F0537C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EFB6A5-829A-A230-99E6-1C12A1C800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7B8E9C-2EAB-D1AB-8EAD-33551D978A5D}"/>
              </a:ext>
            </a:extLst>
          </p:cNvPr>
          <p:cNvSpPr>
            <a:spLocks noGrp="1"/>
          </p:cNvSpPr>
          <p:nvPr>
            <p:ph type="sldNum" sz="quarter" idx="5"/>
          </p:nvPr>
        </p:nvSpPr>
        <p:spPr/>
        <p:txBody>
          <a:bodyPr/>
          <a:lstStyle/>
          <a:p>
            <a:fld id="{3BC70EE7-7C26-4ED6-B84E-0691C7EA331E}" type="slidenum">
              <a:rPr lang="en-US" smtClean="0"/>
              <a:t>59</a:t>
            </a:fld>
            <a:endParaRPr lang="en-US"/>
          </a:p>
        </p:txBody>
      </p:sp>
    </p:spTree>
    <p:extLst>
      <p:ext uri="{BB962C8B-B14F-4D97-AF65-F5344CB8AC3E}">
        <p14:creationId xmlns:p14="http://schemas.microsoft.com/office/powerpoint/2010/main" val="195584927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ECBC9-24D8-018E-5588-11BEB35ADC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9B3E28-2069-B4F2-1923-49E11E5DF4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12D74-22F0-2EC1-A6C6-5FB92FDCDE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B6D35-E49C-A478-F798-6D9F856B30DD}"/>
              </a:ext>
            </a:extLst>
          </p:cNvPr>
          <p:cNvSpPr>
            <a:spLocks noGrp="1"/>
          </p:cNvSpPr>
          <p:nvPr>
            <p:ph type="sldNum" sz="quarter" idx="5"/>
          </p:nvPr>
        </p:nvSpPr>
        <p:spPr/>
        <p:txBody>
          <a:bodyPr/>
          <a:lstStyle/>
          <a:p>
            <a:fld id="{3BC70EE7-7C26-4ED6-B84E-0691C7EA331E}" type="slidenum">
              <a:rPr lang="en-US" smtClean="0"/>
              <a:t>60</a:t>
            </a:fld>
            <a:endParaRPr lang="en-US"/>
          </a:p>
        </p:txBody>
      </p:sp>
    </p:spTree>
    <p:extLst>
      <p:ext uri="{BB962C8B-B14F-4D97-AF65-F5344CB8AC3E}">
        <p14:creationId xmlns:p14="http://schemas.microsoft.com/office/powerpoint/2010/main" val="736933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Now, the role I think we have as researchers is to inform decision-making for sepsis care. Why? Because recent changes in guidelines and new initiatives really give a role to causal inference. The first realization, during the COVID-19 pandemic, was that we needed to treat more rapidly.</a:t>
            </a:r>
          </a:p>
          <a:p>
            <a:r>
              <a:rPr lang="en-US" sz="1200" b="0" i="0" u="none" strike="noStrike" kern="1200" baseline="0" dirty="0">
                <a:solidFill>
                  <a:schemeClr val="tx1"/>
                </a:solidFill>
                <a:latin typeface="+mn-lt"/>
                <a:ea typeface="+mn-ea"/>
                <a:cs typeface="+mn-cs"/>
              </a:rPr>
              <a:t>The recommendation is now to treat within 1 hour rather than 3 hours. Later in this presentation, you'll see that in the trial, they do manage to hit that one-hour limit. In observational data, we don't, and we will be able to discuss that.</a:t>
            </a:r>
          </a:p>
          <a:p>
            <a:r>
              <a:rPr lang="en-US" sz="1200" b="0" i="0" u="none" strike="noStrike" kern="1200" baseline="0" dirty="0">
                <a:solidFill>
                  <a:schemeClr val="tx1"/>
                </a:solidFill>
                <a:latin typeface="+mn-lt"/>
                <a:ea typeface="+mn-ea"/>
                <a:cs typeface="+mn-cs"/>
              </a:rPr>
              <a:t>In addition, the CDC now has a special initiative on sepsis protocols and their evaluation in the real world. And more than 70% of hospitals have what they call a dedicated sepsis committee.</a:t>
            </a:r>
          </a:p>
          <a:p>
            <a:r>
              <a:rPr lang="en-US" sz="1200" b="0" i="0" u="none" strike="noStrike" kern="1200" baseline="0" dirty="0">
                <a:solidFill>
                  <a:schemeClr val="tx1"/>
                </a:solidFill>
                <a:latin typeface="+mn-lt"/>
                <a:ea typeface="+mn-ea"/>
                <a:cs typeface="+mn-cs"/>
              </a:rPr>
              <a:t>And out of these, 55% have dedicated time for program leaders to evaluate how sepsis protocols are followed and how it associates or not with differential effectiveness and monitoring of side effects among sepsis patients. </a:t>
            </a:r>
          </a:p>
          <a:p>
            <a:r>
              <a:rPr lang="en-US" sz="1200" b="0" i="0" u="none" strike="noStrike" kern="1200" baseline="0" dirty="0">
                <a:solidFill>
                  <a:schemeClr val="tx1"/>
                </a:solidFill>
                <a:latin typeface="+mn-lt"/>
                <a:ea typeface="+mn-ea"/>
                <a:cs typeface="+mn-cs"/>
              </a:rPr>
              <a:t>So, I think we have this opportunity to inform decision-making in sepsis care.</a:t>
            </a:r>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5</a:t>
            </a:fld>
            <a:endParaRPr lang="en-US"/>
          </a:p>
        </p:txBody>
      </p:sp>
    </p:spTree>
    <p:extLst>
      <p:ext uri="{BB962C8B-B14F-4D97-AF65-F5344CB8AC3E}">
        <p14:creationId xmlns:p14="http://schemas.microsoft.com/office/powerpoint/2010/main" val="1765218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Now, what do we know? And what is it that we don't know?</a:t>
            </a:r>
          </a:p>
          <a:p>
            <a:r>
              <a:rPr lang="en-US" sz="1200" b="0" i="0" u="none" strike="noStrike" kern="1200" baseline="0" dirty="0">
                <a:solidFill>
                  <a:schemeClr val="tx1"/>
                </a:solidFill>
                <a:latin typeface="+mn-lt"/>
                <a:ea typeface="+mn-ea"/>
                <a:cs typeface="+mn-cs"/>
              </a:rPr>
              <a:t>The first thing you need to remember is that antibiotics are ordered before the responsible pathogen has been identified.</a:t>
            </a:r>
            <a:endParaRPr lang="en-US" dirty="0"/>
          </a:p>
          <a:p>
            <a:endParaRPr lang="en-US" dirty="0"/>
          </a:p>
        </p:txBody>
      </p:sp>
      <p:sp>
        <p:nvSpPr>
          <p:cNvPr id="4" name="Slide Number Placeholder 3"/>
          <p:cNvSpPr>
            <a:spLocks noGrp="1"/>
          </p:cNvSpPr>
          <p:nvPr>
            <p:ph type="sldNum" sz="quarter" idx="5"/>
          </p:nvPr>
        </p:nvSpPr>
        <p:spPr/>
        <p:txBody>
          <a:bodyPr/>
          <a:lstStyle/>
          <a:p>
            <a:fld id="{3BC70EE7-7C26-4ED6-B84E-0691C7EA331E}" type="slidenum">
              <a:rPr lang="en-US" smtClean="0"/>
              <a:t>6</a:t>
            </a:fld>
            <a:endParaRPr lang="en-US"/>
          </a:p>
        </p:txBody>
      </p:sp>
    </p:spTree>
    <p:extLst>
      <p:ext uri="{BB962C8B-B14F-4D97-AF65-F5344CB8AC3E}">
        <p14:creationId xmlns:p14="http://schemas.microsoft.com/office/powerpoint/2010/main" val="42775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5B7A5-C35F-EB31-8F45-60E1AC9CA4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6319C5-529E-E0D0-1006-307E2ED530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47B00A-812C-AD03-55EA-B9E332044E1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54E84FF-052A-A8DB-C3D8-4C251A2FB743}"/>
              </a:ext>
            </a:extLst>
          </p:cNvPr>
          <p:cNvSpPr>
            <a:spLocks noGrp="1"/>
          </p:cNvSpPr>
          <p:nvPr>
            <p:ph type="sldNum" sz="quarter" idx="5"/>
          </p:nvPr>
        </p:nvSpPr>
        <p:spPr/>
        <p:txBody>
          <a:bodyPr/>
          <a:lstStyle/>
          <a:p>
            <a:fld id="{7C85E53D-D740-4C6A-AC5B-435A10CF1A3E}" type="slidenum">
              <a:rPr lang="en-US" smtClean="0"/>
              <a:t>8</a:t>
            </a:fld>
            <a:endParaRPr lang="en-US"/>
          </a:p>
        </p:txBody>
      </p:sp>
    </p:spTree>
    <p:extLst>
      <p:ext uri="{BB962C8B-B14F-4D97-AF65-F5344CB8AC3E}">
        <p14:creationId xmlns:p14="http://schemas.microsoft.com/office/powerpoint/2010/main" val="31076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Framing of our first manuscript.</a:t>
            </a:r>
          </a:p>
        </p:txBody>
      </p:sp>
      <p:sp>
        <p:nvSpPr>
          <p:cNvPr id="4" name="Slide Number Placeholder 3"/>
          <p:cNvSpPr>
            <a:spLocks noGrp="1"/>
          </p:cNvSpPr>
          <p:nvPr>
            <p:ph type="sldNum" sz="quarter" idx="5"/>
          </p:nvPr>
        </p:nvSpPr>
        <p:spPr/>
        <p:txBody>
          <a:bodyPr/>
          <a:lstStyle/>
          <a:p>
            <a:fld id="{7C85E53D-D740-4C6A-AC5B-435A10CF1A3E}" type="slidenum">
              <a:rPr lang="en-US" smtClean="0"/>
              <a:t>9</a:t>
            </a:fld>
            <a:endParaRPr lang="en-US"/>
          </a:p>
        </p:txBody>
      </p:sp>
    </p:spTree>
    <p:extLst>
      <p:ext uri="{BB962C8B-B14F-4D97-AF65-F5344CB8AC3E}">
        <p14:creationId xmlns:p14="http://schemas.microsoft.com/office/powerpoint/2010/main" val="1974988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causal question was: “</a:t>
            </a:r>
            <a:r>
              <a:rPr lang="en-US" dirty="0">
                <a:latin typeface="Segoe UI" panose="020B0502040204020203" pitchFamily="34" charset="0"/>
                <a:cs typeface="Segoe UI" panose="020B0502040204020203" pitchFamily="34" charset="0"/>
              </a:rPr>
              <a:t>What is the effect of </a:t>
            </a:r>
            <a:r>
              <a:rPr lang="en-US" b="1" dirty="0">
                <a:latin typeface="Segoe UI" panose="020B0502040204020203" pitchFamily="34" charset="0"/>
                <a:cs typeface="Segoe UI" panose="020B0502040204020203" pitchFamily="34" charset="0"/>
              </a:rPr>
              <a:t>receiving an antibiotic order</a:t>
            </a:r>
            <a:r>
              <a:rPr lang="en-US" dirty="0">
                <a:latin typeface="Segoe UI" panose="020B0502040204020203" pitchFamily="34" charset="0"/>
                <a:cs typeface="Segoe UI" panose="020B0502040204020203" pitchFamily="34" charset="0"/>
              </a:rPr>
              <a:t> of </a:t>
            </a:r>
            <a:r>
              <a:rPr lang="en-US" u="sng" dirty="0" err="1">
                <a:latin typeface="Segoe UI" panose="020B0502040204020203" pitchFamily="34" charset="0"/>
                <a:cs typeface="Segoe UI" panose="020B0502040204020203" pitchFamily="34" charset="0"/>
              </a:rPr>
              <a:t>zosyn</a:t>
            </a:r>
            <a:r>
              <a:rPr lang="en-US" u="sng" dirty="0">
                <a:latin typeface="Segoe UI" panose="020B0502040204020203" pitchFamily="34" charset="0"/>
                <a:cs typeface="Segoe UI" panose="020B0502040204020203" pitchFamily="34" charset="0"/>
              </a:rPr>
              <a:t> first</a:t>
            </a:r>
            <a:r>
              <a:rPr lang="en-US" dirty="0">
                <a:latin typeface="Segoe UI" panose="020B0502040204020203" pitchFamily="34" charset="0"/>
                <a:cs typeface="Segoe UI" panose="020B0502040204020203" pitchFamily="34" charset="0"/>
              </a:rPr>
              <a:t> rather than </a:t>
            </a:r>
            <a:r>
              <a:rPr lang="en-US" u="sng" dirty="0">
                <a:latin typeface="Segoe UI" panose="020B0502040204020203" pitchFamily="34" charset="0"/>
                <a:cs typeface="Segoe UI" panose="020B0502040204020203" pitchFamily="34" charset="0"/>
              </a:rPr>
              <a:t>cefepime first</a:t>
            </a:r>
            <a:r>
              <a:rPr lang="en-US" dirty="0">
                <a:latin typeface="Segoe UI" panose="020B0502040204020203" pitchFamily="34" charset="0"/>
                <a:cs typeface="Segoe UI" panose="020B0502040204020203" pitchFamily="34" charset="0"/>
              </a:rPr>
              <a:t> on renal and neurological outcomes among adults aged 18+ admitted to the ED or ICU because of confirmed or suspected sepsis?”</a:t>
            </a:r>
            <a:endParaRPr lang="fr-FR"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5"/>
          </p:nvPr>
        </p:nvSpPr>
        <p:spPr/>
        <p:txBody>
          <a:bodyPr/>
          <a:lstStyle/>
          <a:p>
            <a:fld id="{BA8B52D0-AB96-445E-A6D7-56D1B63FC3BA}" type="slidenum">
              <a:rPr lang="fr-FR" smtClean="0"/>
              <a:t>10</a:t>
            </a:fld>
            <a:endParaRPr lang="fr-FR"/>
          </a:p>
        </p:txBody>
      </p:sp>
    </p:spTree>
    <p:extLst>
      <p:ext uri="{BB962C8B-B14F-4D97-AF65-F5344CB8AC3E}">
        <p14:creationId xmlns:p14="http://schemas.microsoft.com/office/powerpoint/2010/main" val="2846697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EC93-848D-A22E-5329-5297BA33F7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25FF53E-BE9A-E3B6-ED32-8CFDEA2FA9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4C23B7-DF84-0120-0AAF-13EABCF196CD}"/>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7B91ABC0-3F51-60CB-0DEC-65434D3B51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3C54A-50FF-5618-8DFC-938952275684}"/>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1610818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EC351-9956-56C4-67E5-C7F7C1B404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A47193-4A56-6184-6F1C-5E291AB9AE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64A4F-C213-7606-35A6-D8B0A5683423}"/>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FE70FC46-0F03-D2BF-B759-518DA62907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2A1414-1FE4-0A0F-0EE3-AE6551B7A1BA}"/>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41350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22C8B6-EE89-39C5-268E-AE80FD70E4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395E87-F403-B87A-2A4D-BDEB5A2D14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40F043-3218-4CE1-F813-9C06DDADE779}"/>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058BF0B9-9615-6CA8-F257-0F071BE6E3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6675D4-42EB-9392-1004-73C3A7AE5DCE}"/>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3010694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9" name="Freeform 8"/>
          <p:cNvSpPr/>
          <p:nvPr userDrawn="1"/>
        </p:nvSpPr>
        <p:spPr>
          <a:xfrm>
            <a:off x="0" y="6391072"/>
            <a:ext cx="4052246" cy="466928"/>
          </a:xfrm>
          <a:custGeom>
            <a:avLst/>
            <a:gdLst>
              <a:gd name="connsiteX0" fmla="*/ 0 w 4052246"/>
              <a:gd name="connsiteY0" fmla="*/ 0 h 466928"/>
              <a:gd name="connsiteX1" fmla="*/ 4052246 w 4052246"/>
              <a:gd name="connsiteY1" fmla="*/ 0 h 466928"/>
              <a:gd name="connsiteX2" fmla="*/ 3582073 w 4052246"/>
              <a:gd name="connsiteY2" fmla="*/ 466928 h 466928"/>
              <a:gd name="connsiteX3" fmla="*/ 0 w 4052246"/>
              <a:gd name="connsiteY3" fmla="*/ 466928 h 466928"/>
              <a:gd name="connsiteX4" fmla="*/ 0 w 4052246"/>
              <a:gd name="connsiteY4" fmla="*/ 0 h 466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2246" h="466928">
                <a:moveTo>
                  <a:pt x="0" y="0"/>
                </a:moveTo>
                <a:lnTo>
                  <a:pt x="4052246" y="0"/>
                </a:lnTo>
                <a:lnTo>
                  <a:pt x="3582073" y="466928"/>
                </a:lnTo>
                <a:lnTo>
                  <a:pt x="0" y="46692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p:cNvSpPr/>
          <p:nvPr userDrawn="1"/>
        </p:nvSpPr>
        <p:spPr>
          <a:xfrm>
            <a:off x="9634955" y="0"/>
            <a:ext cx="2557045" cy="405062"/>
          </a:xfrm>
          <a:custGeom>
            <a:avLst/>
            <a:gdLst>
              <a:gd name="connsiteX0" fmla="*/ 407877 w 2557045"/>
              <a:gd name="connsiteY0" fmla="*/ 0 h 405062"/>
              <a:gd name="connsiteX1" fmla="*/ 2557045 w 2557045"/>
              <a:gd name="connsiteY1" fmla="*/ 0 h 405062"/>
              <a:gd name="connsiteX2" fmla="*/ 2557045 w 2557045"/>
              <a:gd name="connsiteY2" fmla="*/ 405062 h 405062"/>
              <a:gd name="connsiteX3" fmla="*/ 0 w 2557045"/>
              <a:gd name="connsiteY3" fmla="*/ 405062 h 405062"/>
              <a:gd name="connsiteX4" fmla="*/ 407877 w 2557045"/>
              <a:gd name="connsiteY4" fmla="*/ 0 h 405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7045" h="405062">
                <a:moveTo>
                  <a:pt x="407877" y="0"/>
                </a:moveTo>
                <a:lnTo>
                  <a:pt x="2557045" y="0"/>
                </a:lnTo>
                <a:lnTo>
                  <a:pt x="2557045" y="405062"/>
                </a:lnTo>
                <a:lnTo>
                  <a:pt x="0" y="405062"/>
                </a:lnTo>
                <a:lnTo>
                  <a:pt x="407877"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06B54077-DDC4-8645-A9B4-3523D661A7EA}" type="slidenum">
              <a:rPr lang="en-US" smtClean="0"/>
              <a:t>‹#›</a:t>
            </a:fld>
            <a:endParaRPr lang="en-US"/>
          </a:p>
        </p:txBody>
      </p:sp>
      <p:sp>
        <p:nvSpPr>
          <p:cNvPr id="5" name="Footer Placeholder 4"/>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7068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Column">
    <p:spTree>
      <p:nvGrpSpPr>
        <p:cNvPr id="1" name=""/>
        <p:cNvGrpSpPr/>
        <p:nvPr/>
      </p:nvGrpSpPr>
      <p:grpSpPr>
        <a:xfrm>
          <a:off x="0" y="0"/>
          <a:ext cx="0" cy="0"/>
          <a:chOff x="0" y="0"/>
          <a:chExt cx="0" cy="0"/>
        </a:xfrm>
      </p:grpSpPr>
      <p:sp>
        <p:nvSpPr>
          <p:cNvPr id="10" name="Freeform 9"/>
          <p:cNvSpPr/>
          <p:nvPr userDrawn="1"/>
        </p:nvSpPr>
        <p:spPr>
          <a:xfrm>
            <a:off x="0" y="6391072"/>
            <a:ext cx="4052246" cy="466928"/>
          </a:xfrm>
          <a:custGeom>
            <a:avLst/>
            <a:gdLst>
              <a:gd name="connsiteX0" fmla="*/ 0 w 4052246"/>
              <a:gd name="connsiteY0" fmla="*/ 0 h 466928"/>
              <a:gd name="connsiteX1" fmla="*/ 4052246 w 4052246"/>
              <a:gd name="connsiteY1" fmla="*/ 0 h 466928"/>
              <a:gd name="connsiteX2" fmla="*/ 3582073 w 4052246"/>
              <a:gd name="connsiteY2" fmla="*/ 466928 h 466928"/>
              <a:gd name="connsiteX3" fmla="*/ 0 w 4052246"/>
              <a:gd name="connsiteY3" fmla="*/ 466928 h 466928"/>
              <a:gd name="connsiteX4" fmla="*/ 0 w 4052246"/>
              <a:gd name="connsiteY4" fmla="*/ 0 h 466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52246" h="466928">
                <a:moveTo>
                  <a:pt x="0" y="0"/>
                </a:moveTo>
                <a:lnTo>
                  <a:pt x="4052246" y="0"/>
                </a:lnTo>
                <a:lnTo>
                  <a:pt x="3582073" y="466928"/>
                </a:lnTo>
                <a:lnTo>
                  <a:pt x="0" y="46692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userDrawn="1"/>
        </p:nvSpPr>
        <p:spPr>
          <a:xfrm>
            <a:off x="9634955" y="0"/>
            <a:ext cx="2557045" cy="405062"/>
          </a:xfrm>
          <a:custGeom>
            <a:avLst/>
            <a:gdLst>
              <a:gd name="connsiteX0" fmla="*/ 407877 w 2557045"/>
              <a:gd name="connsiteY0" fmla="*/ 0 h 405062"/>
              <a:gd name="connsiteX1" fmla="*/ 2557045 w 2557045"/>
              <a:gd name="connsiteY1" fmla="*/ 0 h 405062"/>
              <a:gd name="connsiteX2" fmla="*/ 2557045 w 2557045"/>
              <a:gd name="connsiteY2" fmla="*/ 405062 h 405062"/>
              <a:gd name="connsiteX3" fmla="*/ 0 w 2557045"/>
              <a:gd name="connsiteY3" fmla="*/ 405062 h 405062"/>
              <a:gd name="connsiteX4" fmla="*/ 407877 w 2557045"/>
              <a:gd name="connsiteY4" fmla="*/ 0 h 405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7045" h="405062">
                <a:moveTo>
                  <a:pt x="407877" y="0"/>
                </a:moveTo>
                <a:lnTo>
                  <a:pt x="2557045" y="0"/>
                </a:lnTo>
                <a:lnTo>
                  <a:pt x="2557045" y="405062"/>
                </a:lnTo>
                <a:lnTo>
                  <a:pt x="0" y="405062"/>
                </a:lnTo>
                <a:lnTo>
                  <a:pt x="407877"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06B54077-DDC4-8645-A9B4-3523D661A7EA}" type="slidenum">
              <a:rPr lang="en-US" smtClean="0"/>
              <a:t>‹#›</a:t>
            </a:fld>
            <a:endParaRPr lang="en-US"/>
          </a:p>
        </p:txBody>
      </p:sp>
      <p:sp>
        <p:nvSpPr>
          <p:cNvPr id="6" name="Footer Placeholder 5"/>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85900"/>
            <a:ext cx="5577840" cy="46910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3160" y="1481137"/>
            <a:ext cx="5577840" cy="46910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1893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6230982" y="0"/>
            <a:ext cx="5961017" cy="6858000"/>
          </a:xfrm>
          <a:solidFill>
            <a:schemeClr val="bg1">
              <a:lumMod val="95000"/>
            </a:schemeClr>
          </a:solidFill>
        </p:spPr>
        <p:txBody>
          <a:bodyPr/>
          <a:lstStyle>
            <a:lvl1pPr>
              <a:defRPr>
                <a:solidFill>
                  <a:schemeClr val="bg1">
                    <a:lumMod val="75000"/>
                  </a:schemeClr>
                </a:solidFill>
              </a:defRPr>
            </a:lvl1pPr>
          </a:lstStyle>
          <a:p>
            <a:r>
              <a:rPr lang="en-US"/>
              <a:t>Click icon to add picture</a:t>
            </a:r>
          </a:p>
        </p:txBody>
      </p:sp>
      <p:sp>
        <p:nvSpPr>
          <p:cNvPr id="7" name="Slide Number Placeholder 6"/>
          <p:cNvSpPr>
            <a:spLocks noGrp="1"/>
          </p:cNvSpPr>
          <p:nvPr>
            <p:ph type="sldNum" sz="quarter" idx="12"/>
          </p:nvPr>
        </p:nvSpPr>
        <p:spPr/>
        <p:txBody>
          <a:bodyPr/>
          <a:lstStyle/>
          <a:p>
            <a:fld id="{06B54077-DDC4-8645-A9B4-3523D661A7EA}" type="slidenum">
              <a:rPr lang="en-US" smtClean="0"/>
              <a:t>‹#›</a:t>
            </a:fld>
            <a:endParaRPr lang="en-US"/>
          </a:p>
        </p:txBody>
      </p:sp>
      <p:sp>
        <p:nvSpPr>
          <p:cNvPr id="6" name="Footer Placeholder 5"/>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a:xfrm>
            <a:off x="381000" y="342901"/>
            <a:ext cx="5577840" cy="716972"/>
          </a:xfrm>
        </p:spPr>
        <p:txBody>
          <a:bodyPr/>
          <a:lstStyle/>
          <a:p>
            <a:r>
              <a:rPr lang="en-US"/>
              <a:t>Click to edit Master title style</a:t>
            </a:r>
          </a:p>
        </p:txBody>
      </p:sp>
      <p:sp>
        <p:nvSpPr>
          <p:cNvPr id="3" name="Content Placeholder 2"/>
          <p:cNvSpPr>
            <a:spLocks noGrp="1"/>
          </p:cNvSpPr>
          <p:nvPr>
            <p:ph sz="half" idx="1"/>
          </p:nvPr>
        </p:nvSpPr>
        <p:spPr>
          <a:xfrm>
            <a:off x="381000" y="1485900"/>
            <a:ext cx="5577840" cy="46910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92510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 Angle Pictur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6B54077-DDC4-8645-A9B4-3523D661A7EA}" type="slidenum">
              <a:rPr lang="en-US" smtClean="0"/>
              <a:t>‹#›</a:t>
            </a:fld>
            <a:endParaRPr lang="en-US"/>
          </a:p>
        </p:txBody>
      </p:sp>
      <p:sp>
        <p:nvSpPr>
          <p:cNvPr id="5" name="Footer Placeholder 4"/>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a:xfrm>
            <a:off x="381000" y="342901"/>
            <a:ext cx="8640170" cy="716972"/>
          </a:xfrm>
        </p:spPr>
        <p:txBody>
          <a:bodyPr/>
          <a:lstStyle/>
          <a:p>
            <a:r>
              <a:rPr lang="en-US"/>
              <a:t>Click to edit Master title style</a:t>
            </a:r>
          </a:p>
        </p:txBody>
      </p:sp>
      <p:sp>
        <p:nvSpPr>
          <p:cNvPr id="3" name="Content Placeholder 2"/>
          <p:cNvSpPr>
            <a:spLocks noGrp="1"/>
          </p:cNvSpPr>
          <p:nvPr>
            <p:ph idx="1"/>
          </p:nvPr>
        </p:nvSpPr>
        <p:spPr>
          <a:xfrm>
            <a:off x="381000" y="1485900"/>
            <a:ext cx="8288666" cy="4687984"/>
          </a:xfrm>
          <a:custGeom>
            <a:avLst/>
            <a:gdLst>
              <a:gd name="connsiteX0" fmla="*/ 0 w 11430000"/>
              <a:gd name="connsiteY0" fmla="*/ 4686300 h 4686300"/>
              <a:gd name="connsiteX1" fmla="*/ 0 w 11430000"/>
              <a:gd name="connsiteY1" fmla="*/ 0 h 4686300"/>
              <a:gd name="connsiteX2" fmla="*/ 11430000 w 11430000"/>
              <a:gd name="connsiteY2" fmla="*/ 0 h 4686300"/>
              <a:gd name="connsiteX3" fmla="*/ 11430000 w 11430000"/>
              <a:gd name="connsiteY3" fmla="*/ 4686300 h 4686300"/>
              <a:gd name="connsiteX4" fmla="*/ 0 w 11430000"/>
              <a:gd name="connsiteY4" fmla="*/ 4686300 h 4686300"/>
              <a:gd name="connsiteX0" fmla="*/ 0 w 11430000"/>
              <a:gd name="connsiteY0" fmla="*/ 4686300 h 4686300"/>
              <a:gd name="connsiteX1" fmla="*/ 0 w 11430000"/>
              <a:gd name="connsiteY1" fmla="*/ 0 h 4686300"/>
              <a:gd name="connsiteX2" fmla="*/ 6675120 w 11430000"/>
              <a:gd name="connsiteY2" fmla="*/ 0 h 4686300"/>
              <a:gd name="connsiteX3" fmla="*/ 11430000 w 11430000"/>
              <a:gd name="connsiteY3" fmla="*/ 4686300 h 4686300"/>
              <a:gd name="connsiteX4" fmla="*/ 0 w 11430000"/>
              <a:gd name="connsiteY4" fmla="*/ 4686300 h 4686300"/>
              <a:gd name="connsiteX0" fmla="*/ 0 w 6675120"/>
              <a:gd name="connsiteY0" fmla="*/ 4686300 h 4686300"/>
              <a:gd name="connsiteX1" fmla="*/ 0 w 6675120"/>
              <a:gd name="connsiteY1" fmla="*/ 0 h 4686300"/>
              <a:gd name="connsiteX2" fmla="*/ 6675120 w 6675120"/>
              <a:gd name="connsiteY2" fmla="*/ 0 h 4686300"/>
              <a:gd name="connsiteX3" fmla="*/ 3108960 w 6675120"/>
              <a:gd name="connsiteY3" fmla="*/ 4686300 h 4686300"/>
              <a:gd name="connsiteX4" fmla="*/ 0 w 6675120"/>
              <a:gd name="connsiteY4" fmla="*/ 4686300 h 4686300"/>
              <a:gd name="connsiteX0" fmla="*/ 0 w 7972978"/>
              <a:gd name="connsiteY0" fmla="*/ 4686300 h 4686300"/>
              <a:gd name="connsiteX1" fmla="*/ 0 w 7972978"/>
              <a:gd name="connsiteY1" fmla="*/ 0 h 4686300"/>
              <a:gd name="connsiteX2" fmla="*/ 7972978 w 7972978"/>
              <a:gd name="connsiteY2" fmla="*/ 0 h 4686300"/>
              <a:gd name="connsiteX3" fmla="*/ 3108960 w 7972978"/>
              <a:gd name="connsiteY3" fmla="*/ 4686300 h 4686300"/>
              <a:gd name="connsiteX4" fmla="*/ 0 w 7972978"/>
              <a:gd name="connsiteY4" fmla="*/ 4686300 h 4686300"/>
              <a:gd name="connsiteX0" fmla="*/ 0 w 7972978"/>
              <a:gd name="connsiteY0" fmla="*/ 4686300 h 4701048"/>
              <a:gd name="connsiteX1" fmla="*/ 0 w 7972978"/>
              <a:gd name="connsiteY1" fmla="*/ 0 h 4701048"/>
              <a:gd name="connsiteX2" fmla="*/ 7972978 w 7972978"/>
              <a:gd name="connsiteY2" fmla="*/ 0 h 4701048"/>
              <a:gd name="connsiteX3" fmla="*/ 3241696 w 7972978"/>
              <a:gd name="connsiteY3" fmla="*/ 4701048 h 4701048"/>
              <a:gd name="connsiteX4" fmla="*/ 0 w 7972978"/>
              <a:gd name="connsiteY4" fmla="*/ 4686300 h 4701048"/>
              <a:gd name="connsiteX0" fmla="*/ 219491 w 8192469"/>
              <a:gd name="connsiteY0" fmla="*/ 4686300 h 4701048"/>
              <a:gd name="connsiteX1" fmla="*/ 0 w 8192469"/>
              <a:gd name="connsiteY1" fmla="*/ 13062 h 4701048"/>
              <a:gd name="connsiteX2" fmla="*/ 8192469 w 8192469"/>
              <a:gd name="connsiteY2" fmla="*/ 0 h 4701048"/>
              <a:gd name="connsiteX3" fmla="*/ 3461187 w 8192469"/>
              <a:gd name="connsiteY3" fmla="*/ 4701048 h 4701048"/>
              <a:gd name="connsiteX4" fmla="*/ 219491 w 8192469"/>
              <a:gd name="connsiteY4" fmla="*/ 4686300 h 4701048"/>
              <a:gd name="connsiteX0" fmla="*/ 12910 w 8192469"/>
              <a:gd name="connsiteY0" fmla="*/ 4686300 h 4701048"/>
              <a:gd name="connsiteX1" fmla="*/ 0 w 8192469"/>
              <a:gd name="connsiteY1" fmla="*/ 13062 h 4701048"/>
              <a:gd name="connsiteX2" fmla="*/ 8192469 w 8192469"/>
              <a:gd name="connsiteY2" fmla="*/ 0 h 4701048"/>
              <a:gd name="connsiteX3" fmla="*/ 3461187 w 8192469"/>
              <a:gd name="connsiteY3" fmla="*/ 4701048 h 4701048"/>
              <a:gd name="connsiteX4" fmla="*/ 12910 w 8192469"/>
              <a:gd name="connsiteY4" fmla="*/ 4686300 h 4701048"/>
              <a:gd name="connsiteX0" fmla="*/ 12910 w 8192469"/>
              <a:gd name="connsiteY0" fmla="*/ 4686300 h 4727173"/>
              <a:gd name="connsiteX1" fmla="*/ 0 w 8192469"/>
              <a:gd name="connsiteY1" fmla="*/ 13062 h 4727173"/>
              <a:gd name="connsiteX2" fmla="*/ 8192469 w 8192469"/>
              <a:gd name="connsiteY2" fmla="*/ 0 h 4727173"/>
              <a:gd name="connsiteX3" fmla="*/ 3487010 w 8192469"/>
              <a:gd name="connsiteY3" fmla="*/ 4727173 h 4727173"/>
              <a:gd name="connsiteX4" fmla="*/ 12910 w 8192469"/>
              <a:gd name="connsiteY4" fmla="*/ 4686300 h 4727173"/>
              <a:gd name="connsiteX0" fmla="*/ 12910 w 8192469"/>
              <a:gd name="connsiteY0" fmla="*/ 4686300 h 4701047"/>
              <a:gd name="connsiteX1" fmla="*/ 0 w 8192469"/>
              <a:gd name="connsiteY1" fmla="*/ 13062 h 4701047"/>
              <a:gd name="connsiteX2" fmla="*/ 8192469 w 8192469"/>
              <a:gd name="connsiteY2" fmla="*/ 0 h 4701047"/>
              <a:gd name="connsiteX3" fmla="*/ 3499921 w 8192469"/>
              <a:gd name="connsiteY3" fmla="*/ 4701047 h 4701047"/>
              <a:gd name="connsiteX4" fmla="*/ 12910 w 8192469"/>
              <a:gd name="connsiteY4" fmla="*/ 4686300 h 4701047"/>
              <a:gd name="connsiteX0" fmla="*/ 12910 w 8192469"/>
              <a:gd name="connsiteY0" fmla="*/ 4686300 h 4687984"/>
              <a:gd name="connsiteX1" fmla="*/ 0 w 8192469"/>
              <a:gd name="connsiteY1" fmla="*/ 13062 h 4687984"/>
              <a:gd name="connsiteX2" fmla="*/ 8192469 w 8192469"/>
              <a:gd name="connsiteY2" fmla="*/ 0 h 4687984"/>
              <a:gd name="connsiteX3" fmla="*/ 3499921 w 8192469"/>
              <a:gd name="connsiteY3" fmla="*/ 4687984 h 4687984"/>
              <a:gd name="connsiteX4" fmla="*/ 12910 w 8192469"/>
              <a:gd name="connsiteY4" fmla="*/ 4686300 h 4687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92469" h="4687984">
                <a:moveTo>
                  <a:pt x="12910" y="4686300"/>
                </a:moveTo>
                <a:cubicBezTo>
                  <a:pt x="8607" y="3128554"/>
                  <a:pt x="4303" y="1570808"/>
                  <a:pt x="0" y="13062"/>
                </a:cubicBezTo>
                <a:lnTo>
                  <a:pt x="8192469" y="0"/>
                </a:lnTo>
                <a:lnTo>
                  <a:pt x="3499921" y="4687984"/>
                </a:lnTo>
                <a:lnTo>
                  <a:pt x="12910" y="4686300"/>
                </a:lnTo>
                <a:close/>
              </a:path>
            </a:pathLst>
          </a:custGeo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p:cNvSpPr>
            <a:spLocks noGrp="1"/>
          </p:cNvSpPr>
          <p:nvPr>
            <p:ph type="pic" sz="quarter" idx="13" hasCustomPrompt="1"/>
          </p:nvPr>
        </p:nvSpPr>
        <p:spPr>
          <a:xfrm>
            <a:off x="3629872" y="0"/>
            <a:ext cx="8562383" cy="6862184"/>
          </a:xfrm>
          <a:custGeom>
            <a:avLst/>
            <a:gdLst>
              <a:gd name="connsiteX0" fmla="*/ 0 w 8839200"/>
              <a:gd name="connsiteY0" fmla="*/ 6858000 h 6858000"/>
              <a:gd name="connsiteX1" fmla="*/ 1714500 w 8839200"/>
              <a:gd name="connsiteY1" fmla="*/ 0 h 6858000"/>
              <a:gd name="connsiteX2" fmla="*/ 7124700 w 8839200"/>
              <a:gd name="connsiteY2" fmla="*/ 0 h 6858000"/>
              <a:gd name="connsiteX3" fmla="*/ 8839200 w 8839200"/>
              <a:gd name="connsiteY3" fmla="*/ 6858000 h 6858000"/>
              <a:gd name="connsiteX4" fmla="*/ 0 w 8839200"/>
              <a:gd name="connsiteY4" fmla="*/ 6858000 h 6858000"/>
              <a:gd name="connsiteX0" fmla="*/ 0 w 8839200"/>
              <a:gd name="connsiteY0" fmla="*/ 6858000 h 6858000"/>
              <a:gd name="connsiteX1" fmla="*/ 1714500 w 8839200"/>
              <a:gd name="connsiteY1" fmla="*/ 0 h 6858000"/>
              <a:gd name="connsiteX2" fmla="*/ 8831580 w 8839200"/>
              <a:gd name="connsiteY2" fmla="*/ 15240 h 6858000"/>
              <a:gd name="connsiteX3" fmla="*/ 8839200 w 8839200"/>
              <a:gd name="connsiteY3" fmla="*/ 6858000 h 6858000"/>
              <a:gd name="connsiteX4" fmla="*/ 0 w 8839200"/>
              <a:gd name="connsiteY4" fmla="*/ 6858000 h 6858000"/>
              <a:gd name="connsiteX0" fmla="*/ 0 w 8839200"/>
              <a:gd name="connsiteY0" fmla="*/ 6858000 h 6858000"/>
              <a:gd name="connsiteX1" fmla="*/ 6911340 w 8839200"/>
              <a:gd name="connsiteY1" fmla="*/ 0 h 6858000"/>
              <a:gd name="connsiteX2" fmla="*/ 8831580 w 8839200"/>
              <a:gd name="connsiteY2" fmla="*/ 15240 h 6858000"/>
              <a:gd name="connsiteX3" fmla="*/ 8839200 w 8839200"/>
              <a:gd name="connsiteY3" fmla="*/ 6858000 h 6858000"/>
              <a:gd name="connsiteX4" fmla="*/ 0 w 8839200"/>
              <a:gd name="connsiteY4" fmla="*/ 6858000 h 6858000"/>
              <a:gd name="connsiteX0" fmla="*/ 0 w 8793480"/>
              <a:gd name="connsiteY0" fmla="*/ 6842760 h 6858000"/>
              <a:gd name="connsiteX1" fmla="*/ 6865620 w 8793480"/>
              <a:gd name="connsiteY1" fmla="*/ 0 h 6858000"/>
              <a:gd name="connsiteX2" fmla="*/ 8785860 w 8793480"/>
              <a:gd name="connsiteY2" fmla="*/ 15240 h 6858000"/>
              <a:gd name="connsiteX3" fmla="*/ 8793480 w 8793480"/>
              <a:gd name="connsiteY3" fmla="*/ 6858000 h 6858000"/>
              <a:gd name="connsiteX4" fmla="*/ 0 w 8793480"/>
              <a:gd name="connsiteY4" fmla="*/ 6842760 h 6858000"/>
              <a:gd name="connsiteX0" fmla="*/ 0 w 8785860"/>
              <a:gd name="connsiteY0" fmla="*/ 6842760 h 6842760"/>
              <a:gd name="connsiteX1" fmla="*/ 6865620 w 8785860"/>
              <a:gd name="connsiteY1" fmla="*/ 0 h 6842760"/>
              <a:gd name="connsiteX2" fmla="*/ 8785860 w 8785860"/>
              <a:gd name="connsiteY2" fmla="*/ 15240 h 6842760"/>
              <a:gd name="connsiteX3" fmla="*/ 8701405 w 8785860"/>
              <a:gd name="connsiteY3" fmla="*/ 6781800 h 6842760"/>
              <a:gd name="connsiteX4" fmla="*/ 0 w 8785860"/>
              <a:gd name="connsiteY4" fmla="*/ 6842760 h 6842760"/>
              <a:gd name="connsiteX0" fmla="*/ 0 w 8793480"/>
              <a:gd name="connsiteY0" fmla="*/ 6842760 h 6854825"/>
              <a:gd name="connsiteX1" fmla="*/ 6865620 w 8793480"/>
              <a:gd name="connsiteY1" fmla="*/ 0 h 6854825"/>
              <a:gd name="connsiteX2" fmla="*/ 8785860 w 8793480"/>
              <a:gd name="connsiteY2" fmla="*/ 15240 h 6854825"/>
              <a:gd name="connsiteX3" fmla="*/ 8793480 w 8793480"/>
              <a:gd name="connsiteY3" fmla="*/ 6854825 h 6854825"/>
              <a:gd name="connsiteX4" fmla="*/ 0 w 8793480"/>
              <a:gd name="connsiteY4" fmla="*/ 6842760 h 6854825"/>
              <a:gd name="connsiteX0" fmla="*/ 0 w 8795385"/>
              <a:gd name="connsiteY0" fmla="*/ 6843395 h 6855460"/>
              <a:gd name="connsiteX1" fmla="*/ 6865620 w 8795385"/>
              <a:gd name="connsiteY1" fmla="*/ 635 h 6855460"/>
              <a:gd name="connsiteX2" fmla="*/ 8795385 w 8795385"/>
              <a:gd name="connsiteY2" fmla="*/ 0 h 6855460"/>
              <a:gd name="connsiteX3" fmla="*/ 8793480 w 8795385"/>
              <a:gd name="connsiteY3" fmla="*/ 6855460 h 6855460"/>
              <a:gd name="connsiteX4" fmla="*/ 0 w 8795385"/>
              <a:gd name="connsiteY4" fmla="*/ 6843395 h 6855460"/>
              <a:gd name="connsiteX0" fmla="*/ 0 w 8795385"/>
              <a:gd name="connsiteY0" fmla="*/ 6843395 h 6843395"/>
              <a:gd name="connsiteX1" fmla="*/ 6865620 w 8795385"/>
              <a:gd name="connsiteY1" fmla="*/ 635 h 6843395"/>
              <a:gd name="connsiteX2" fmla="*/ 8795385 w 8795385"/>
              <a:gd name="connsiteY2" fmla="*/ 0 h 6843395"/>
              <a:gd name="connsiteX3" fmla="*/ 7982319 w 8795385"/>
              <a:gd name="connsiteY3" fmla="*/ 6840712 h 6843395"/>
              <a:gd name="connsiteX4" fmla="*/ 0 w 8795385"/>
              <a:gd name="connsiteY4" fmla="*/ 6843395 h 6843395"/>
              <a:gd name="connsiteX0" fmla="*/ 0 w 8220198"/>
              <a:gd name="connsiteY0" fmla="*/ 6858143 h 6858143"/>
              <a:gd name="connsiteX1" fmla="*/ 6865620 w 8220198"/>
              <a:gd name="connsiteY1" fmla="*/ 15383 h 6858143"/>
              <a:gd name="connsiteX2" fmla="*/ 8220198 w 8220198"/>
              <a:gd name="connsiteY2" fmla="*/ 0 h 6858143"/>
              <a:gd name="connsiteX3" fmla="*/ 7982319 w 8220198"/>
              <a:gd name="connsiteY3" fmla="*/ 6855460 h 6858143"/>
              <a:gd name="connsiteX4" fmla="*/ 0 w 8220198"/>
              <a:gd name="connsiteY4" fmla="*/ 6858143 h 6858143"/>
              <a:gd name="connsiteX0" fmla="*/ 0 w 8474688"/>
              <a:gd name="connsiteY0" fmla="*/ 6858143 h 6873045"/>
              <a:gd name="connsiteX1" fmla="*/ 6865620 w 8474688"/>
              <a:gd name="connsiteY1" fmla="*/ 15383 h 6873045"/>
              <a:gd name="connsiteX2" fmla="*/ 8220198 w 8474688"/>
              <a:gd name="connsiteY2" fmla="*/ 0 h 6873045"/>
              <a:gd name="connsiteX3" fmla="*/ 8474688 w 8474688"/>
              <a:gd name="connsiteY3" fmla="*/ 6873045 h 6873045"/>
              <a:gd name="connsiteX4" fmla="*/ 0 w 8474688"/>
              <a:gd name="connsiteY4" fmla="*/ 6858143 h 6873045"/>
              <a:gd name="connsiteX0" fmla="*/ 0 w 8489828"/>
              <a:gd name="connsiteY0" fmla="*/ 6842760 h 6857662"/>
              <a:gd name="connsiteX1" fmla="*/ 6865620 w 8489828"/>
              <a:gd name="connsiteY1" fmla="*/ 0 h 6857662"/>
              <a:gd name="connsiteX2" fmla="*/ 8489828 w 8489828"/>
              <a:gd name="connsiteY2" fmla="*/ 2202 h 6857662"/>
              <a:gd name="connsiteX3" fmla="*/ 8474688 w 8489828"/>
              <a:gd name="connsiteY3" fmla="*/ 6857662 h 6857662"/>
              <a:gd name="connsiteX4" fmla="*/ 0 w 8489828"/>
              <a:gd name="connsiteY4" fmla="*/ 6842760 h 6857662"/>
              <a:gd name="connsiteX0" fmla="*/ 0 w 8475910"/>
              <a:gd name="connsiteY0" fmla="*/ 6842760 h 6857662"/>
              <a:gd name="connsiteX1" fmla="*/ 6865620 w 8475910"/>
              <a:gd name="connsiteY1" fmla="*/ 0 h 6857662"/>
              <a:gd name="connsiteX2" fmla="*/ 8472243 w 8475910"/>
              <a:gd name="connsiteY2" fmla="*/ 2202 h 6857662"/>
              <a:gd name="connsiteX3" fmla="*/ 8474688 w 8475910"/>
              <a:gd name="connsiteY3" fmla="*/ 6857662 h 6857662"/>
              <a:gd name="connsiteX4" fmla="*/ 0 w 8475910"/>
              <a:gd name="connsiteY4" fmla="*/ 6842760 h 6857662"/>
              <a:gd name="connsiteX0" fmla="*/ 0 w 8483967"/>
              <a:gd name="connsiteY0" fmla="*/ 6842760 h 6857662"/>
              <a:gd name="connsiteX1" fmla="*/ 6865620 w 8483967"/>
              <a:gd name="connsiteY1" fmla="*/ 0 h 6857662"/>
              <a:gd name="connsiteX2" fmla="*/ 8483967 w 8483967"/>
              <a:gd name="connsiteY2" fmla="*/ 8064 h 6857662"/>
              <a:gd name="connsiteX3" fmla="*/ 8474688 w 8483967"/>
              <a:gd name="connsiteY3" fmla="*/ 6857662 h 6857662"/>
              <a:gd name="connsiteX4" fmla="*/ 0 w 8483967"/>
              <a:gd name="connsiteY4" fmla="*/ 6842760 h 6857662"/>
              <a:gd name="connsiteX0" fmla="*/ 0 w 8483967"/>
              <a:gd name="connsiteY0" fmla="*/ 6842760 h 6857662"/>
              <a:gd name="connsiteX1" fmla="*/ 6865620 w 8483967"/>
              <a:gd name="connsiteY1" fmla="*/ 0 h 6857662"/>
              <a:gd name="connsiteX2" fmla="*/ 8483967 w 8483967"/>
              <a:gd name="connsiteY2" fmla="*/ 2203 h 6857662"/>
              <a:gd name="connsiteX3" fmla="*/ 8474688 w 8483967"/>
              <a:gd name="connsiteY3" fmla="*/ 6857662 h 6857662"/>
              <a:gd name="connsiteX4" fmla="*/ 0 w 8483967"/>
              <a:gd name="connsiteY4" fmla="*/ 6842760 h 6857662"/>
              <a:gd name="connsiteX0" fmla="*/ 0 w 8483967"/>
              <a:gd name="connsiteY0" fmla="*/ 6842760 h 6857662"/>
              <a:gd name="connsiteX1" fmla="*/ 6865620 w 8483967"/>
              <a:gd name="connsiteY1" fmla="*/ 0 h 6857662"/>
              <a:gd name="connsiteX2" fmla="*/ 8483967 w 8483967"/>
              <a:gd name="connsiteY2" fmla="*/ 2203 h 6857662"/>
              <a:gd name="connsiteX3" fmla="*/ 8480550 w 8483967"/>
              <a:gd name="connsiteY3" fmla="*/ 6857662 h 6857662"/>
              <a:gd name="connsiteX4" fmla="*/ 0 w 8483967"/>
              <a:gd name="connsiteY4" fmla="*/ 6842760 h 6857662"/>
              <a:gd name="connsiteX0" fmla="*/ 0 w 8487633"/>
              <a:gd name="connsiteY0" fmla="*/ 6842760 h 6857662"/>
              <a:gd name="connsiteX1" fmla="*/ 6865620 w 8487633"/>
              <a:gd name="connsiteY1" fmla="*/ 0 h 6857662"/>
              <a:gd name="connsiteX2" fmla="*/ 8483967 w 8487633"/>
              <a:gd name="connsiteY2" fmla="*/ 2203 h 6857662"/>
              <a:gd name="connsiteX3" fmla="*/ 8486411 w 8487633"/>
              <a:gd name="connsiteY3" fmla="*/ 6857662 h 6857662"/>
              <a:gd name="connsiteX4" fmla="*/ 0 w 8487633"/>
              <a:gd name="connsiteY4" fmla="*/ 6842760 h 6857662"/>
              <a:gd name="connsiteX0" fmla="*/ 0 w 8487296"/>
              <a:gd name="connsiteY0" fmla="*/ 6842760 h 6857662"/>
              <a:gd name="connsiteX1" fmla="*/ 6865620 w 8487296"/>
              <a:gd name="connsiteY1" fmla="*/ 0 h 6857662"/>
              <a:gd name="connsiteX2" fmla="*/ 8478106 w 8487296"/>
              <a:gd name="connsiteY2" fmla="*/ 2203 h 6857662"/>
              <a:gd name="connsiteX3" fmla="*/ 8486411 w 8487296"/>
              <a:gd name="connsiteY3" fmla="*/ 6857662 h 6857662"/>
              <a:gd name="connsiteX4" fmla="*/ 0 w 8487296"/>
              <a:gd name="connsiteY4" fmla="*/ 6842760 h 6857662"/>
              <a:gd name="connsiteX0" fmla="*/ 0 w 8487633"/>
              <a:gd name="connsiteY0" fmla="*/ 6842760 h 6857662"/>
              <a:gd name="connsiteX1" fmla="*/ 6865620 w 8487633"/>
              <a:gd name="connsiteY1" fmla="*/ 0 h 6857662"/>
              <a:gd name="connsiteX2" fmla="*/ 8483968 w 8487633"/>
              <a:gd name="connsiteY2" fmla="*/ 2203 h 6857662"/>
              <a:gd name="connsiteX3" fmla="*/ 8486411 w 8487633"/>
              <a:gd name="connsiteY3" fmla="*/ 6857662 h 6857662"/>
              <a:gd name="connsiteX4" fmla="*/ 0 w 8487633"/>
              <a:gd name="connsiteY4" fmla="*/ 6842760 h 6857662"/>
              <a:gd name="connsiteX0" fmla="*/ 0 w 8488281"/>
              <a:gd name="connsiteY0" fmla="*/ 6842760 h 6857662"/>
              <a:gd name="connsiteX1" fmla="*/ 6865620 w 8488281"/>
              <a:gd name="connsiteY1" fmla="*/ 0 h 6857662"/>
              <a:gd name="connsiteX2" fmla="*/ 8483968 w 8488281"/>
              <a:gd name="connsiteY2" fmla="*/ 2203 h 6857662"/>
              <a:gd name="connsiteX3" fmla="*/ 8486411 w 8488281"/>
              <a:gd name="connsiteY3" fmla="*/ 6857662 h 6857662"/>
              <a:gd name="connsiteX4" fmla="*/ 0 w 8488281"/>
              <a:gd name="connsiteY4" fmla="*/ 6842760 h 6857662"/>
              <a:gd name="connsiteX0" fmla="*/ 0 w 8484011"/>
              <a:gd name="connsiteY0" fmla="*/ 6842760 h 6869385"/>
              <a:gd name="connsiteX1" fmla="*/ 6865620 w 8484011"/>
              <a:gd name="connsiteY1" fmla="*/ 0 h 6869385"/>
              <a:gd name="connsiteX2" fmla="*/ 8483968 w 8484011"/>
              <a:gd name="connsiteY2" fmla="*/ 2203 h 6869385"/>
              <a:gd name="connsiteX3" fmla="*/ 8468826 w 8484011"/>
              <a:gd name="connsiteY3" fmla="*/ 6869385 h 6869385"/>
              <a:gd name="connsiteX4" fmla="*/ 0 w 8484011"/>
              <a:gd name="connsiteY4" fmla="*/ 6842760 h 6869385"/>
              <a:gd name="connsiteX0" fmla="*/ 0 w 8484054"/>
              <a:gd name="connsiteY0" fmla="*/ 6842760 h 6875247"/>
              <a:gd name="connsiteX1" fmla="*/ 6865620 w 8484054"/>
              <a:gd name="connsiteY1" fmla="*/ 0 h 6875247"/>
              <a:gd name="connsiteX2" fmla="*/ 8483968 w 8484054"/>
              <a:gd name="connsiteY2" fmla="*/ 2203 h 6875247"/>
              <a:gd name="connsiteX3" fmla="*/ 8474688 w 8484054"/>
              <a:gd name="connsiteY3" fmla="*/ 6875247 h 6875247"/>
              <a:gd name="connsiteX4" fmla="*/ 0 w 8484054"/>
              <a:gd name="connsiteY4" fmla="*/ 6842760 h 6875247"/>
              <a:gd name="connsiteX0" fmla="*/ 0 w 8484575"/>
              <a:gd name="connsiteY0" fmla="*/ 6842760 h 6875247"/>
              <a:gd name="connsiteX1" fmla="*/ 6865620 w 8484575"/>
              <a:gd name="connsiteY1" fmla="*/ 0 h 6875247"/>
              <a:gd name="connsiteX2" fmla="*/ 8483968 w 8484575"/>
              <a:gd name="connsiteY2" fmla="*/ 2203 h 6875247"/>
              <a:gd name="connsiteX3" fmla="*/ 8480550 w 8484575"/>
              <a:gd name="connsiteY3" fmla="*/ 6875247 h 6875247"/>
              <a:gd name="connsiteX4" fmla="*/ 0 w 8484575"/>
              <a:gd name="connsiteY4" fmla="*/ 6842760 h 6875247"/>
              <a:gd name="connsiteX0" fmla="*/ 0 w 8497638"/>
              <a:gd name="connsiteY0" fmla="*/ 6816635 h 6875247"/>
              <a:gd name="connsiteX1" fmla="*/ 6878683 w 8497638"/>
              <a:gd name="connsiteY1" fmla="*/ 0 h 6875247"/>
              <a:gd name="connsiteX2" fmla="*/ 8497031 w 8497638"/>
              <a:gd name="connsiteY2" fmla="*/ 2203 h 6875247"/>
              <a:gd name="connsiteX3" fmla="*/ 8493613 w 8497638"/>
              <a:gd name="connsiteY3" fmla="*/ 6875247 h 6875247"/>
              <a:gd name="connsiteX4" fmla="*/ 0 w 8497638"/>
              <a:gd name="connsiteY4" fmla="*/ 6816635 h 6875247"/>
              <a:gd name="connsiteX0" fmla="*/ 0 w 8562952"/>
              <a:gd name="connsiteY0" fmla="*/ 6855824 h 6875247"/>
              <a:gd name="connsiteX1" fmla="*/ 6943997 w 8562952"/>
              <a:gd name="connsiteY1" fmla="*/ 0 h 6875247"/>
              <a:gd name="connsiteX2" fmla="*/ 8562345 w 8562952"/>
              <a:gd name="connsiteY2" fmla="*/ 2203 h 6875247"/>
              <a:gd name="connsiteX3" fmla="*/ 8558927 w 8562952"/>
              <a:gd name="connsiteY3" fmla="*/ 6875247 h 6875247"/>
              <a:gd name="connsiteX4" fmla="*/ 0 w 8562952"/>
              <a:gd name="connsiteY4" fmla="*/ 6855824 h 6875247"/>
              <a:gd name="connsiteX0" fmla="*/ 0 w 8562383"/>
              <a:gd name="connsiteY0" fmla="*/ 6855824 h 6862184"/>
              <a:gd name="connsiteX1" fmla="*/ 6943997 w 8562383"/>
              <a:gd name="connsiteY1" fmla="*/ 0 h 6862184"/>
              <a:gd name="connsiteX2" fmla="*/ 8562345 w 8562383"/>
              <a:gd name="connsiteY2" fmla="*/ 2203 h 6862184"/>
              <a:gd name="connsiteX3" fmla="*/ 8545865 w 8562383"/>
              <a:gd name="connsiteY3" fmla="*/ 6862184 h 6862184"/>
              <a:gd name="connsiteX4" fmla="*/ 0 w 8562383"/>
              <a:gd name="connsiteY4" fmla="*/ 6855824 h 68621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62383" h="6862184">
                <a:moveTo>
                  <a:pt x="0" y="6855824"/>
                </a:moveTo>
                <a:lnTo>
                  <a:pt x="6943997" y="0"/>
                </a:lnTo>
                <a:lnTo>
                  <a:pt x="8562345" y="2203"/>
                </a:lnTo>
                <a:cubicBezTo>
                  <a:pt x="8563159" y="2328387"/>
                  <a:pt x="8550912" y="4577031"/>
                  <a:pt x="8545865" y="6862184"/>
                </a:cubicBezTo>
                <a:lnTo>
                  <a:pt x="0" y="6855824"/>
                </a:lnTo>
                <a:close/>
              </a:path>
            </a:pathLst>
          </a:custGeom>
          <a:solidFill>
            <a:schemeClr val="bg1">
              <a:lumMod val="95000"/>
            </a:schemeClr>
          </a:solidFill>
          <a:ln>
            <a:noFill/>
          </a:ln>
        </p:spPr>
        <p:txBody>
          <a:bodyPr/>
          <a:lstStyle>
            <a:lvl1pPr>
              <a:defRPr>
                <a:solidFill>
                  <a:schemeClr val="bg1">
                    <a:lumMod val="75000"/>
                  </a:schemeClr>
                </a:solidFill>
              </a:defRPr>
            </a:lvl1pPr>
          </a:lstStyle>
          <a:p>
            <a:r>
              <a:rPr lang="en-US"/>
              <a:t>Click icon to add picture</a:t>
            </a:r>
          </a:p>
        </p:txBody>
      </p:sp>
    </p:spTree>
    <p:extLst>
      <p:ext uri="{BB962C8B-B14F-4D97-AF65-F5344CB8AC3E}">
        <p14:creationId xmlns:p14="http://schemas.microsoft.com/office/powerpoint/2010/main" val="153600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Large Text Blue">
    <p:bg>
      <p:bgPr>
        <a:solidFill>
          <a:schemeClr val="accent4"/>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6B54077-DDC4-8645-A9B4-3523D661A7EA}" type="slidenum">
              <a:rPr lang="en-US" smtClean="0"/>
              <a:t>‹#›</a:t>
            </a:fld>
            <a:endParaRPr lang="en-US"/>
          </a:p>
        </p:txBody>
      </p:sp>
      <p:sp>
        <p:nvSpPr>
          <p:cNvPr id="5" name="Footer Placeholder 4"/>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spcBef>
                <a:spcPts val="1200"/>
              </a:spcBef>
              <a:defRPr sz="2800"/>
            </a:lvl1pPr>
            <a:lvl2pPr marL="0" indent="0">
              <a:spcBef>
                <a:spcPts val="1600"/>
              </a:spcBef>
              <a:buFontTx/>
              <a:buNone/>
              <a:defRPr sz="3600"/>
            </a:lvl2pPr>
            <a:lvl3pPr marL="180975" indent="-180975">
              <a:spcBef>
                <a:spcPts val="1600"/>
              </a:spcBef>
              <a:buFontTx/>
              <a:buNone/>
              <a:tabLst/>
              <a:defRPr sz="3600"/>
            </a:lvl3pPr>
            <a:lvl4pPr marL="1371600" indent="-431800">
              <a:spcBef>
                <a:spcPts val="1200"/>
              </a:spcBef>
              <a:buFont typeface=".AppleSystemUIFont" charset="-120"/>
              <a:buChar char="—"/>
              <a:tabLst/>
              <a:defRPr sz="2000" i="1"/>
            </a:lvl4pPr>
            <a:lvl5pPr marL="290513" indent="-290513">
              <a:spcBef>
                <a:spcPts val="800"/>
              </a:spcBef>
              <a:buFont typeface="Arial" charset="0"/>
              <a:buChar char="•"/>
              <a:tabLst/>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a:extLst>
              <a:ext uri="{FF2B5EF4-FFF2-40B4-BE49-F238E27FC236}">
                <a16:creationId xmlns:a16="http://schemas.microsoft.com/office/drawing/2014/main" id="{D659E34E-8EE7-8B4E-8E4A-3263567BD569}"/>
              </a:ext>
            </a:extLst>
          </p:cNvPr>
          <p:cNvPicPr>
            <a:picLocks noChangeAspect="1"/>
          </p:cNvPicPr>
          <p:nvPr userDrawn="1"/>
        </p:nvPicPr>
        <p:blipFill>
          <a:blip r:embed="rId2"/>
          <a:stretch>
            <a:fillRect/>
          </a:stretch>
        </p:blipFill>
        <p:spPr>
          <a:xfrm>
            <a:off x="10442448" y="6345936"/>
            <a:ext cx="1463040" cy="240686"/>
          </a:xfrm>
          <a:prstGeom prst="rect">
            <a:avLst/>
          </a:prstGeom>
        </p:spPr>
      </p:pic>
    </p:spTree>
    <p:extLst>
      <p:ext uri="{BB962C8B-B14F-4D97-AF65-F5344CB8AC3E}">
        <p14:creationId xmlns:p14="http://schemas.microsoft.com/office/powerpoint/2010/main" val="3221314785"/>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Content wo Element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6B54077-DDC4-8645-A9B4-3523D661A7EA}" type="slidenum">
              <a:rPr lang="en-US" smtClean="0"/>
              <a:t>‹#›</a:t>
            </a:fld>
            <a:endParaRPr lang="en-US"/>
          </a:p>
        </p:txBody>
      </p:sp>
      <p:sp>
        <p:nvSpPr>
          <p:cNvPr id="5" name="Footer Placeholder 4"/>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6740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Column wo Elements">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06B54077-DDC4-8645-A9B4-3523D661A7EA}" type="slidenum">
              <a:rPr lang="en-US" smtClean="0"/>
              <a:t>‹#›</a:t>
            </a:fld>
            <a:endParaRPr lang="en-US"/>
          </a:p>
        </p:txBody>
      </p:sp>
      <p:sp>
        <p:nvSpPr>
          <p:cNvPr id="6" name="Footer Placeholder 5"/>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85900"/>
            <a:ext cx="5577840" cy="46910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3160" y="1485900"/>
            <a:ext cx="5577840" cy="46910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204577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6B54077-DDC4-8645-A9B4-3523D661A7EA}" type="slidenum">
              <a:rPr lang="en-US" smtClean="0"/>
              <a:t>‹#›</a:t>
            </a:fld>
            <a:endParaRPr lang="en-US"/>
          </a:p>
        </p:txBody>
      </p:sp>
      <p:sp>
        <p:nvSpPr>
          <p:cNvPr id="4" name="Footer Placeholder 3"/>
          <p:cNvSpPr>
            <a:spLocks noGrp="1"/>
          </p:cNvSpPr>
          <p:nvPr>
            <p:ph type="ftr" sz="quarter" idx="11"/>
          </p:nvPr>
        </p:nvSpPr>
        <p:spPr/>
        <p:txBody>
          <a:bodyPr/>
          <a:lstStyle>
            <a:lvl1pPr>
              <a:defRPr/>
            </a:lvl1pPr>
          </a:lstStyle>
          <a:p>
            <a:r>
              <a:rPr lang="en-US"/>
              <a:t>© 2018 The Permanente Medical Group</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20681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21BC7-B4A7-F0B3-2E04-FFC2768C24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BA69E8-6DF7-1AA0-0D3A-F94FAA5F0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7E6220-2F07-0851-2AE0-797CDC8F565E}"/>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F3461CE0-8F69-5D95-D232-8BB4CA0D41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C4307-AD6D-8822-0349-9BA921CEDED9}"/>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15528244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ign Off 1">
    <p:bg>
      <p:bgRef idx="1001">
        <a:schemeClr val="bg1"/>
      </p:bgRef>
    </p:bg>
    <p:spTree>
      <p:nvGrpSpPr>
        <p:cNvPr id="1" name=""/>
        <p:cNvGrpSpPr/>
        <p:nvPr/>
      </p:nvGrpSpPr>
      <p:grpSpPr>
        <a:xfrm>
          <a:off x="0" y="0"/>
          <a:ext cx="0" cy="0"/>
          <a:chOff x="0" y="0"/>
          <a:chExt cx="0" cy="0"/>
        </a:xfrm>
      </p:grpSpPr>
      <p:grpSp>
        <p:nvGrpSpPr>
          <p:cNvPr id="2" name="Group 1"/>
          <p:cNvGrpSpPr/>
          <p:nvPr userDrawn="1"/>
        </p:nvGrpSpPr>
        <p:grpSpPr>
          <a:xfrm>
            <a:off x="1" y="0"/>
            <a:ext cx="12191998" cy="11168523"/>
            <a:chOff x="1" y="0"/>
            <a:chExt cx="12191998" cy="11168523"/>
          </a:xfrm>
        </p:grpSpPr>
        <p:sp>
          <p:nvSpPr>
            <p:cNvPr id="26" name="Freeform 25"/>
            <p:cNvSpPr/>
            <p:nvPr userDrawn="1"/>
          </p:nvSpPr>
          <p:spPr>
            <a:xfrm rot="2700000">
              <a:off x="4210147" y="1543147"/>
              <a:ext cx="3771707" cy="3771707"/>
            </a:xfrm>
            <a:custGeom>
              <a:avLst/>
              <a:gdLst>
                <a:gd name="connsiteX0" fmla="*/ 0 w 3771707"/>
                <a:gd name="connsiteY0" fmla="*/ 0 h 3771707"/>
                <a:gd name="connsiteX1" fmla="*/ 3771707 w 3771707"/>
                <a:gd name="connsiteY1" fmla="*/ 0 h 3771707"/>
                <a:gd name="connsiteX2" fmla="*/ 3771707 w 3771707"/>
                <a:gd name="connsiteY2" fmla="*/ 3771707 h 3771707"/>
                <a:gd name="connsiteX3" fmla="*/ 0 w 3771707"/>
                <a:gd name="connsiteY3" fmla="*/ 3771707 h 3771707"/>
                <a:gd name="connsiteX4" fmla="*/ 0 w 3771707"/>
                <a:gd name="connsiteY4" fmla="*/ 0 h 37717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71707" h="3771707">
                  <a:moveTo>
                    <a:pt x="0" y="0"/>
                  </a:moveTo>
                  <a:lnTo>
                    <a:pt x="3771707" y="0"/>
                  </a:lnTo>
                  <a:lnTo>
                    <a:pt x="3771707" y="3771707"/>
                  </a:lnTo>
                  <a:lnTo>
                    <a:pt x="0" y="3771707"/>
                  </a:lnTo>
                  <a:lnTo>
                    <a:pt x="0" y="0"/>
                  </a:lnTo>
                  <a:close/>
                </a:path>
              </a:pathLst>
            </a:custGeom>
            <a:solidFill>
              <a:srgbClr val="20A2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p:cNvSpPr/>
            <p:nvPr userDrawn="1"/>
          </p:nvSpPr>
          <p:spPr>
            <a:xfrm rot="2700000">
              <a:off x="1785477" y="2547477"/>
              <a:ext cx="8621046" cy="8621046"/>
            </a:xfrm>
            <a:custGeom>
              <a:avLst/>
              <a:gdLst>
                <a:gd name="connsiteX0" fmla="*/ 1 w 8621046"/>
                <a:gd name="connsiteY0" fmla="*/ 3771707 h 8621046"/>
                <a:gd name="connsiteX1" fmla="*/ 3771707 w 8621046"/>
                <a:gd name="connsiteY1" fmla="*/ 3771707 h 8621046"/>
                <a:gd name="connsiteX2" fmla="*/ 3771708 w 8621046"/>
                <a:gd name="connsiteY2" fmla="*/ 0 h 8621046"/>
                <a:gd name="connsiteX3" fmla="*/ 8621046 w 8621046"/>
                <a:gd name="connsiteY3" fmla="*/ 0 h 8621046"/>
                <a:gd name="connsiteX4" fmla="*/ 0 w 8621046"/>
                <a:gd name="connsiteY4" fmla="*/ 8621046 h 8621046"/>
                <a:gd name="connsiteX5" fmla="*/ 1 w 8621046"/>
                <a:gd name="connsiteY5" fmla="*/ 3771707 h 8621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21046" h="8621046">
                  <a:moveTo>
                    <a:pt x="1" y="3771707"/>
                  </a:moveTo>
                  <a:lnTo>
                    <a:pt x="3771707" y="3771707"/>
                  </a:lnTo>
                  <a:lnTo>
                    <a:pt x="3771708" y="0"/>
                  </a:lnTo>
                  <a:lnTo>
                    <a:pt x="8621046" y="0"/>
                  </a:lnTo>
                  <a:lnTo>
                    <a:pt x="0" y="8621046"/>
                  </a:lnTo>
                  <a:lnTo>
                    <a:pt x="1" y="377170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30"/>
            <p:cNvSpPr/>
            <p:nvPr userDrawn="1"/>
          </p:nvSpPr>
          <p:spPr>
            <a:xfrm>
              <a:off x="1" y="0"/>
              <a:ext cx="12191998" cy="3429000"/>
            </a:xfrm>
            <a:custGeom>
              <a:avLst/>
              <a:gdLst>
                <a:gd name="connsiteX0" fmla="*/ 0 w 12191998"/>
                <a:gd name="connsiteY0" fmla="*/ 0 h 3429000"/>
                <a:gd name="connsiteX1" fmla="*/ 12191998 w 12191998"/>
                <a:gd name="connsiteY1" fmla="*/ 0 h 3429000"/>
                <a:gd name="connsiteX2" fmla="*/ 8762999 w 12191998"/>
                <a:gd name="connsiteY2" fmla="*/ 3429000 h 3429000"/>
                <a:gd name="connsiteX3" fmla="*/ 6095999 w 12191998"/>
                <a:gd name="connsiteY3" fmla="*/ 762000 h 3429000"/>
                <a:gd name="connsiteX4" fmla="*/ 3429000 w 12191998"/>
                <a:gd name="connsiteY4" fmla="*/ 3429000 h 3429000"/>
                <a:gd name="connsiteX5" fmla="*/ 0 w 12191998"/>
                <a:gd name="connsiteY5"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8" h="3429000">
                  <a:moveTo>
                    <a:pt x="0" y="0"/>
                  </a:moveTo>
                  <a:lnTo>
                    <a:pt x="12191998" y="0"/>
                  </a:lnTo>
                  <a:lnTo>
                    <a:pt x="8762999" y="3429000"/>
                  </a:lnTo>
                  <a:lnTo>
                    <a:pt x="6095999" y="762000"/>
                  </a:lnTo>
                  <a:lnTo>
                    <a:pt x="3429000" y="34290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Text Placeholder 4"/>
          <p:cNvSpPr>
            <a:spLocks noGrp="1"/>
          </p:cNvSpPr>
          <p:nvPr>
            <p:ph type="body" sz="quarter" idx="10"/>
          </p:nvPr>
        </p:nvSpPr>
        <p:spPr>
          <a:xfrm>
            <a:off x="3764280" y="3182299"/>
            <a:ext cx="4678680" cy="814516"/>
          </a:xfrm>
        </p:spPr>
        <p:txBody>
          <a:bodyPr>
            <a:normAutofit/>
          </a:bodyPr>
          <a:lstStyle>
            <a:lvl1pPr algn="ctr">
              <a:defRPr sz="2400" b="1">
                <a:solidFill>
                  <a:schemeClr val="bg1"/>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en-US"/>
              <a:t>Edit Master text styles</a:t>
            </a:r>
          </a:p>
        </p:txBody>
      </p:sp>
    </p:spTree>
    <p:extLst>
      <p:ext uri="{BB962C8B-B14F-4D97-AF65-F5344CB8AC3E}">
        <p14:creationId xmlns:p14="http://schemas.microsoft.com/office/powerpoint/2010/main" val="218843264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Sign Off 2">
    <p:bg>
      <p:bgPr>
        <a:solidFill>
          <a:schemeClr val="accent4"/>
        </a:solidFill>
        <a:effectLst/>
      </p:bgPr>
    </p:bg>
    <p:spTree>
      <p:nvGrpSpPr>
        <p:cNvPr id="1" name=""/>
        <p:cNvGrpSpPr/>
        <p:nvPr/>
      </p:nvGrpSpPr>
      <p:grpSpPr>
        <a:xfrm>
          <a:off x="0" y="0"/>
          <a:ext cx="0" cy="0"/>
          <a:chOff x="0" y="0"/>
          <a:chExt cx="0" cy="0"/>
        </a:xfrm>
      </p:grpSpPr>
      <p:sp>
        <p:nvSpPr>
          <p:cNvPr id="10" name="Freeform 9"/>
          <p:cNvSpPr/>
          <p:nvPr userDrawn="1"/>
        </p:nvSpPr>
        <p:spPr>
          <a:xfrm>
            <a:off x="2064775" y="0"/>
            <a:ext cx="8052620" cy="6858000"/>
          </a:xfrm>
          <a:custGeom>
            <a:avLst/>
            <a:gdLst>
              <a:gd name="connsiteX0" fmla="*/ 1904552 w 8052620"/>
              <a:gd name="connsiteY0" fmla="*/ 0 h 6858000"/>
              <a:gd name="connsiteX1" fmla="*/ 6148069 w 8052620"/>
              <a:gd name="connsiteY1" fmla="*/ 0 h 6858000"/>
              <a:gd name="connsiteX2" fmla="*/ 6277458 w 8052620"/>
              <a:gd name="connsiteY2" fmla="*/ 82950 h 6858000"/>
              <a:gd name="connsiteX3" fmla="*/ 8052620 w 8052620"/>
              <a:gd name="connsiteY3" fmla="*/ 3421630 h 6858000"/>
              <a:gd name="connsiteX4" fmla="*/ 6277458 w 8052620"/>
              <a:gd name="connsiteY4" fmla="*/ 6760310 h 6858000"/>
              <a:gd name="connsiteX5" fmla="*/ 6125076 w 8052620"/>
              <a:gd name="connsiteY5" fmla="*/ 6858000 h 6858000"/>
              <a:gd name="connsiteX6" fmla="*/ 1927544 w 8052620"/>
              <a:gd name="connsiteY6" fmla="*/ 6858000 h 6858000"/>
              <a:gd name="connsiteX7" fmla="*/ 1775162 w 8052620"/>
              <a:gd name="connsiteY7" fmla="*/ 6760310 h 6858000"/>
              <a:gd name="connsiteX8" fmla="*/ 0 w 8052620"/>
              <a:gd name="connsiteY8" fmla="*/ 3421630 h 6858000"/>
              <a:gd name="connsiteX9" fmla="*/ 1775162 w 8052620"/>
              <a:gd name="connsiteY9" fmla="*/ 82950 h 6858000"/>
              <a:gd name="connsiteX10" fmla="*/ 1904552 w 8052620"/>
              <a:gd name="connsiteY10"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052620" h="6858000">
                <a:moveTo>
                  <a:pt x="1904552" y="0"/>
                </a:moveTo>
                <a:lnTo>
                  <a:pt x="6148069" y="0"/>
                </a:lnTo>
                <a:lnTo>
                  <a:pt x="6277458" y="82950"/>
                </a:lnTo>
                <a:cubicBezTo>
                  <a:pt x="7348464" y="806507"/>
                  <a:pt x="8052620" y="2031836"/>
                  <a:pt x="8052620" y="3421630"/>
                </a:cubicBezTo>
                <a:cubicBezTo>
                  <a:pt x="8052620" y="4811424"/>
                  <a:pt x="7348464" y="6036752"/>
                  <a:pt x="6277458" y="6760310"/>
                </a:cubicBezTo>
                <a:lnTo>
                  <a:pt x="6125076" y="6858000"/>
                </a:lnTo>
                <a:lnTo>
                  <a:pt x="1927544" y="6858000"/>
                </a:lnTo>
                <a:lnTo>
                  <a:pt x="1775162" y="6760310"/>
                </a:lnTo>
                <a:cubicBezTo>
                  <a:pt x="704156" y="6036752"/>
                  <a:pt x="0" y="4811424"/>
                  <a:pt x="0" y="3421630"/>
                </a:cubicBezTo>
                <a:cubicBezTo>
                  <a:pt x="0" y="2031836"/>
                  <a:pt x="704156" y="806507"/>
                  <a:pt x="1775162" y="82950"/>
                </a:cubicBezTo>
                <a:lnTo>
                  <a:pt x="1904552"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10"/>
          </p:nvPr>
        </p:nvSpPr>
        <p:spPr>
          <a:xfrm>
            <a:off x="2580967" y="3182299"/>
            <a:ext cx="7049729" cy="814516"/>
          </a:xfrm>
        </p:spPr>
        <p:txBody>
          <a:bodyPr>
            <a:normAutofit/>
          </a:bodyPr>
          <a:lstStyle>
            <a:lvl1pPr algn="ctr">
              <a:defRPr sz="2400" b="1">
                <a:solidFill>
                  <a:schemeClr val="accent6"/>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en-US"/>
              <a:t>Edit Master text styles</a:t>
            </a:r>
          </a:p>
        </p:txBody>
      </p:sp>
    </p:spTree>
    <p:extLst>
      <p:ext uri="{BB962C8B-B14F-4D97-AF65-F5344CB8AC3E}">
        <p14:creationId xmlns:p14="http://schemas.microsoft.com/office/powerpoint/2010/main" val="3944167533"/>
      </p:ext>
    </p:extLst>
  </p:cSld>
  <p:clrMapOvr>
    <a:masterClrMapping/>
  </p:clrMapOvr>
  <p:extLst>
    <p:ext uri="{DCECCB84-F9BA-43D5-87BE-67443E8EF086}">
      <p15:sldGuideLst xmlns:p15="http://schemas.microsoft.com/office/powerpoint/2012/main">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Footer Only">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6B54077-DDC4-8645-A9B4-3523D661A7EA}" type="slidenum">
              <a:rPr lang="en-US" smtClean="0"/>
              <a:t>‹#›</a:t>
            </a:fld>
            <a:endParaRPr lang="en-US"/>
          </a:p>
        </p:txBody>
      </p:sp>
      <p:sp>
        <p:nvSpPr>
          <p:cNvPr id="3" name="Footer Placeholder 2"/>
          <p:cNvSpPr>
            <a:spLocks noGrp="1"/>
          </p:cNvSpPr>
          <p:nvPr>
            <p:ph type="ftr" sz="quarter" idx="11"/>
          </p:nvPr>
        </p:nvSpPr>
        <p:spPr/>
        <p:txBody>
          <a:bodyPr/>
          <a:lstStyle>
            <a:lvl1pPr>
              <a:defRPr/>
            </a:lvl1pPr>
          </a:lstStyle>
          <a:p>
            <a:r>
              <a:rPr lang="en-US"/>
              <a:t>© 2018 The Permanente Medical Group</a:t>
            </a:r>
          </a:p>
        </p:txBody>
      </p:sp>
    </p:spTree>
    <p:extLst>
      <p:ext uri="{BB962C8B-B14F-4D97-AF65-F5344CB8AC3E}">
        <p14:creationId xmlns:p14="http://schemas.microsoft.com/office/powerpoint/2010/main" val="3490086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2305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ABEF9-2024-BED9-AD7B-4B523DBB84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D5FFAA-50CB-ECB8-EA72-D492DDB904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DA03FA-12F3-2139-3DB7-A79071A5D1ED}"/>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42A204AD-3C5B-BF5E-757F-6577E0808D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0DFC6-4857-A869-D39B-C5999F4BABC9}"/>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1000923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20004-D6F1-ADC8-F4D3-803923CAB6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0990D2-EF33-B3DB-6299-4A754C47C4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055D48-1748-FBEA-D966-66F8A45167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59D6A3-77F1-CE91-AFF9-FA766C104524}"/>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6" name="Footer Placeholder 5">
            <a:extLst>
              <a:ext uri="{FF2B5EF4-FFF2-40B4-BE49-F238E27FC236}">
                <a16:creationId xmlns:a16="http://schemas.microsoft.com/office/drawing/2014/main" id="{D442EAC6-2D68-2A1F-6E69-3C68178C63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D36184-8D67-202E-38D0-C3F20CCF3B6A}"/>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114191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C833A-AED4-1BDB-3879-F7E0201BB1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DC227D-F188-3826-AD05-A303DFD69E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E85CF5-9AD2-01A5-4A3E-F485C941DC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2B69D7-7821-7FE9-5C83-08068B914A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42D66D-9808-0796-0094-FD3932B51B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174938-AD75-A8B0-07D6-9ED03B296F23}"/>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8" name="Footer Placeholder 7">
            <a:extLst>
              <a:ext uri="{FF2B5EF4-FFF2-40B4-BE49-F238E27FC236}">
                <a16:creationId xmlns:a16="http://schemas.microsoft.com/office/drawing/2014/main" id="{C04F3C89-1629-5EF8-7B99-143559440D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311A22-B29E-74F9-6856-343AF4735A13}"/>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218076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0EA55-11E1-3DE5-9F59-BE9F763A70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F986D8-97FB-4DF6-A57D-7AEC81F48296}"/>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4" name="Footer Placeholder 3">
            <a:extLst>
              <a:ext uri="{FF2B5EF4-FFF2-40B4-BE49-F238E27FC236}">
                <a16:creationId xmlns:a16="http://schemas.microsoft.com/office/drawing/2014/main" id="{7614C581-514D-D18F-9411-F7A15E96C5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13CEAC-DDB2-0E26-C675-4452BE3C3A16}"/>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54490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E9A006-2B58-1D63-84F9-031B41327707}"/>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3" name="Footer Placeholder 2">
            <a:extLst>
              <a:ext uri="{FF2B5EF4-FFF2-40B4-BE49-F238E27FC236}">
                <a16:creationId xmlns:a16="http://schemas.microsoft.com/office/drawing/2014/main" id="{50FA0943-075C-E1AA-EFE9-4722D240AD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DFCEE2-E42A-D789-74BF-68D582E8A94B}"/>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2313052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ADC92-3BAF-846A-E769-6BDD9138EF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7D40FD-16F4-F79C-5993-24A2D17F4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2C9B6E-FDB1-C0FA-8B35-509DECCA47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CD432B-C570-FA8A-4DF2-A0353A7041F9}"/>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6" name="Footer Placeholder 5">
            <a:extLst>
              <a:ext uri="{FF2B5EF4-FFF2-40B4-BE49-F238E27FC236}">
                <a16:creationId xmlns:a16="http://schemas.microsoft.com/office/drawing/2014/main" id="{E235B367-E5C5-7CC9-103A-323AFF4FFA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02B964-0754-12C5-0FCF-0E9A4B7AA7E9}"/>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2726413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ED28-176A-8ED7-6237-734150D261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29B46E-70AA-648C-02EF-A44F59A509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FFA3C3-CB1C-7592-D5C3-56A1F1AA0D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ABBE9A-AA2E-1DC6-3912-E0D236772945}"/>
              </a:ext>
            </a:extLst>
          </p:cNvPr>
          <p:cNvSpPr>
            <a:spLocks noGrp="1"/>
          </p:cNvSpPr>
          <p:nvPr>
            <p:ph type="dt" sz="half" idx="10"/>
          </p:nvPr>
        </p:nvSpPr>
        <p:spPr/>
        <p:txBody>
          <a:bodyPr/>
          <a:lstStyle/>
          <a:p>
            <a:fld id="{3132B4E7-B59A-4322-B160-F8BEAB65E5B7}" type="datetimeFigureOut">
              <a:rPr lang="en-US" smtClean="0"/>
              <a:t>6/9/2026</a:t>
            </a:fld>
            <a:endParaRPr lang="en-US"/>
          </a:p>
        </p:txBody>
      </p:sp>
      <p:sp>
        <p:nvSpPr>
          <p:cNvPr id="6" name="Footer Placeholder 5">
            <a:extLst>
              <a:ext uri="{FF2B5EF4-FFF2-40B4-BE49-F238E27FC236}">
                <a16:creationId xmlns:a16="http://schemas.microsoft.com/office/drawing/2014/main" id="{E3B23AC1-33DA-F3A8-50E1-F6EC04EFCE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47B723-57D1-99D2-E3D2-F0A6F4433D88}"/>
              </a:ext>
            </a:extLst>
          </p:cNvPr>
          <p:cNvSpPr>
            <a:spLocks noGrp="1"/>
          </p:cNvSpPr>
          <p:nvPr>
            <p:ph type="sldNum" sz="quarter" idx="12"/>
          </p:nvPr>
        </p:nvSpPr>
        <p:spPr/>
        <p:txBody>
          <a:bodyPr/>
          <a:lstStyle/>
          <a:p>
            <a:fld id="{C7158462-137B-4D8A-84CE-4C1950AA25E5}" type="slidenum">
              <a:rPr lang="en-US" smtClean="0"/>
              <a:t>‹#›</a:t>
            </a:fld>
            <a:endParaRPr lang="en-US"/>
          </a:p>
        </p:txBody>
      </p:sp>
    </p:spTree>
    <p:extLst>
      <p:ext uri="{BB962C8B-B14F-4D97-AF65-F5344CB8AC3E}">
        <p14:creationId xmlns:p14="http://schemas.microsoft.com/office/powerpoint/2010/main" val="271559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emf"/><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649650-4573-E36F-4C11-3DD4F52BA6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F8CFED-9A84-264B-ECD1-14E1BA1420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97F4F1-DB95-C46F-521B-210292E95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32B4E7-B59A-4322-B160-F8BEAB65E5B7}" type="datetimeFigureOut">
              <a:rPr lang="en-US" smtClean="0"/>
              <a:t>6/9/2026</a:t>
            </a:fld>
            <a:endParaRPr lang="en-US"/>
          </a:p>
        </p:txBody>
      </p:sp>
      <p:sp>
        <p:nvSpPr>
          <p:cNvPr id="5" name="Footer Placeholder 4">
            <a:extLst>
              <a:ext uri="{FF2B5EF4-FFF2-40B4-BE49-F238E27FC236}">
                <a16:creationId xmlns:a16="http://schemas.microsoft.com/office/drawing/2014/main" id="{098B488B-0A80-F10A-9192-D61E5AD4C5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C9C420-B982-AB09-968D-3C18529DA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158462-137B-4D8A-84CE-4C1950AA25E5}" type="slidenum">
              <a:rPr lang="en-US" smtClean="0"/>
              <a:t>‹#›</a:t>
            </a:fld>
            <a:endParaRPr lang="en-US"/>
          </a:p>
        </p:txBody>
      </p:sp>
    </p:spTree>
    <p:extLst>
      <p:ext uri="{BB962C8B-B14F-4D97-AF65-F5344CB8AC3E}">
        <p14:creationId xmlns:p14="http://schemas.microsoft.com/office/powerpoint/2010/main" val="2222469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457950"/>
            <a:ext cx="228600" cy="228600"/>
          </a:xfrm>
          <a:prstGeom prst="rect">
            <a:avLst/>
          </a:prstGeom>
        </p:spPr>
        <p:txBody>
          <a:bodyPr vert="horz" lIns="0" tIns="0" rIns="0" bIns="0" rtlCol="0" anchor="t" anchorCtr="0"/>
          <a:lstStyle>
            <a:lvl1pPr algn="l">
              <a:defRPr sz="900">
                <a:solidFill>
                  <a:schemeClr val="tx1"/>
                </a:solidFill>
              </a:defRPr>
            </a:lvl1pPr>
          </a:lstStyle>
          <a:p>
            <a:fld id="{06B54077-DDC4-8645-A9B4-3523D661A7EA}" type="slidenum">
              <a:rPr lang="en-US" smtClean="0"/>
              <a:pPr/>
              <a:t>‹#›</a:t>
            </a:fld>
            <a:endParaRPr lang="en-US"/>
          </a:p>
        </p:txBody>
      </p:sp>
      <p:sp>
        <p:nvSpPr>
          <p:cNvPr id="5" name="Footer Placeholder 4"/>
          <p:cNvSpPr>
            <a:spLocks noGrp="1"/>
          </p:cNvSpPr>
          <p:nvPr>
            <p:ph type="ftr" sz="quarter" idx="3"/>
          </p:nvPr>
        </p:nvSpPr>
        <p:spPr>
          <a:xfrm>
            <a:off x="649225" y="6457950"/>
            <a:ext cx="2880360" cy="228600"/>
          </a:xfrm>
          <a:prstGeom prst="rect">
            <a:avLst/>
          </a:prstGeom>
        </p:spPr>
        <p:txBody>
          <a:bodyPr vert="horz" lIns="0" tIns="0" rIns="0" bIns="0" rtlCol="0" anchor="t" anchorCtr="0"/>
          <a:lstStyle>
            <a:lvl1pPr algn="l">
              <a:defRPr sz="900">
                <a:solidFill>
                  <a:schemeClr val="tx1"/>
                </a:solidFill>
              </a:defRPr>
            </a:lvl1pPr>
          </a:lstStyle>
          <a:p>
            <a:r>
              <a:rPr lang="en-US"/>
              <a:t>© 2018 The Permanente Medical Group</a:t>
            </a:r>
          </a:p>
        </p:txBody>
      </p:sp>
      <p:sp>
        <p:nvSpPr>
          <p:cNvPr id="2" name="Title Placeholder 1"/>
          <p:cNvSpPr>
            <a:spLocks noGrp="1"/>
          </p:cNvSpPr>
          <p:nvPr>
            <p:ph type="title"/>
          </p:nvPr>
        </p:nvSpPr>
        <p:spPr>
          <a:xfrm>
            <a:off x="381000" y="342901"/>
            <a:ext cx="11430000" cy="716972"/>
          </a:xfrm>
          <a:prstGeom prst="rect">
            <a:avLst/>
          </a:prstGeom>
        </p:spPr>
        <p:txBody>
          <a:bodyPr vert="horz"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381000" y="1485900"/>
            <a:ext cx="11430000" cy="4686300"/>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41D20A39-E2A2-5B49-BB52-C39424A8ED8B}"/>
              </a:ext>
            </a:extLst>
          </p:cNvPr>
          <p:cNvPicPr>
            <a:picLocks noChangeAspect="1"/>
          </p:cNvPicPr>
          <p:nvPr userDrawn="1"/>
        </p:nvPicPr>
        <p:blipFill>
          <a:blip r:embed="rId14"/>
          <a:stretch>
            <a:fillRect/>
          </a:stretch>
        </p:blipFill>
        <p:spPr>
          <a:xfrm>
            <a:off x="10440419" y="6355415"/>
            <a:ext cx="1426464" cy="234667"/>
          </a:xfrm>
          <a:prstGeom prst="rect">
            <a:avLst/>
          </a:prstGeom>
        </p:spPr>
      </p:pic>
    </p:spTree>
    <p:extLst>
      <p:ext uri="{BB962C8B-B14F-4D97-AF65-F5344CB8AC3E}">
        <p14:creationId xmlns:p14="http://schemas.microsoft.com/office/powerpoint/2010/main" val="2855803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defTabSz="914400" rtl="0" eaLnBrk="1" latinLnBrk="0" hangingPunct="1">
        <a:lnSpc>
          <a:spcPct val="85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Font typeface="Arial"/>
        <a:buNone/>
        <a:defRPr sz="1800" kern="1200">
          <a:solidFill>
            <a:schemeClr val="tx1"/>
          </a:solidFill>
          <a:latin typeface="+mn-lt"/>
          <a:ea typeface="+mn-ea"/>
          <a:cs typeface="+mn-cs"/>
        </a:defRPr>
      </a:lvl1pPr>
      <a:lvl2pPr marL="274320" indent="-274320" algn="l" defTabSz="914400" rtl="0" eaLnBrk="1" latinLnBrk="0" hangingPunct="1">
        <a:lnSpc>
          <a:spcPct val="100000"/>
        </a:lnSpc>
        <a:spcBef>
          <a:spcPts val="1000"/>
        </a:spcBef>
        <a:buSzPct val="65000"/>
        <a:buFontTx/>
        <a:buBlip>
          <a:blip r:embed="rId15"/>
        </a:buBlip>
        <a:tabLst/>
        <a:defRPr sz="1800" kern="1200">
          <a:solidFill>
            <a:schemeClr val="tx1"/>
          </a:solidFill>
          <a:latin typeface="+mn-lt"/>
          <a:ea typeface="+mn-ea"/>
          <a:cs typeface="+mn-cs"/>
        </a:defRPr>
      </a:lvl2pPr>
      <a:lvl3pPr marL="548640" indent="-274320" algn="l" defTabSz="914400" rtl="0" eaLnBrk="1" latinLnBrk="0" hangingPunct="1">
        <a:lnSpc>
          <a:spcPct val="100000"/>
        </a:lnSpc>
        <a:spcBef>
          <a:spcPts val="1000"/>
        </a:spcBef>
        <a:buClr>
          <a:schemeClr val="tx1"/>
        </a:buClr>
        <a:buSzPct val="100000"/>
        <a:buFont typeface=".AppleSystemUIFont" charset="-120"/>
        <a:buChar char="–"/>
        <a:defRPr sz="1800" kern="1200">
          <a:solidFill>
            <a:schemeClr val="tx1"/>
          </a:solidFill>
          <a:latin typeface="+mn-lt"/>
          <a:ea typeface="+mn-ea"/>
          <a:cs typeface="+mn-cs"/>
        </a:defRPr>
      </a:lvl3pPr>
      <a:lvl4pPr marL="822960" indent="-274320" algn="l" defTabSz="914400" rtl="0" eaLnBrk="1" latinLnBrk="0" hangingPunct="1">
        <a:lnSpc>
          <a:spcPct val="100000"/>
        </a:lnSpc>
        <a:spcBef>
          <a:spcPts val="1000"/>
        </a:spcBef>
        <a:buClr>
          <a:schemeClr val="tx1"/>
        </a:buClr>
        <a:buSzPct val="100000"/>
        <a:buFont typeface="Arial" charset="0"/>
        <a:buChar char="•"/>
        <a:defRPr sz="1800" kern="1200">
          <a:solidFill>
            <a:schemeClr val="tx1"/>
          </a:solidFill>
          <a:latin typeface="+mn-lt"/>
          <a:ea typeface="+mn-ea"/>
          <a:cs typeface="+mn-cs"/>
        </a:defRPr>
      </a:lvl4pPr>
      <a:lvl5pPr marL="1097280" indent="-274320" algn="l" defTabSz="914400" rtl="0" eaLnBrk="1" latinLnBrk="0" hangingPunct="1">
        <a:lnSpc>
          <a:spcPct val="100000"/>
        </a:lnSpc>
        <a:spcBef>
          <a:spcPts val="1000"/>
        </a:spcBef>
        <a:buClr>
          <a:schemeClr val="tx1"/>
        </a:buClr>
        <a:buSzPct val="100000"/>
        <a:buFont typeface=".AppleSystemUIFont" charset="-120"/>
        <a:buChar char="–"/>
        <a:defRPr sz="1800" kern="1200" baseline="0">
          <a:solidFill>
            <a:schemeClr val="tx1"/>
          </a:solidFill>
          <a:latin typeface="+mn-lt"/>
          <a:ea typeface="+mn-ea"/>
          <a:cs typeface="+mn-cs"/>
        </a:defRPr>
      </a:lvl5pPr>
      <a:lvl6pPr marL="1371600" indent="-274320" algn="l" defTabSz="914400" rtl="0" eaLnBrk="1" latinLnBrk="0" hangingPunct="1">
        <a:lnSpc>
          <a:spcPct val="100000"/>
        </a:lnSpc>
        <a:spcBef>
          <a:spcPts val="1000"/>
        </a:spcBef>
        <a:buClr>
          <a:schemeClr val="tx1"/>
        </a:buClr>
        <a:buSzPct val="100000"/>
        <a:buFont typeface="Arial" charset="0"/>
        <a:buChar char="•"/>
        <a:defRPr sz="1800" kern="1200">
          <a:solidFill>
            <a:schemeClr val="tx1"/>
          </a:solidFill>
          <a:latin typeface="+mn-lt"/>
          <a:ea typeface="+mn-ea"/>
          <a:cs typeface="+mn-cs"/>
        </a:defRPr>
      </a:lvl6pPr>
      <a:lvl7pPr marL="11113" indent="0" algn="l" defTabSz="914400" rtl="0" eaLnBrk="1" latinLnBrk="0" hangingPunct="1">
        <a:lnSpc>
          <a:spcPct val="100000"/>
        </a:lnSpc>
        <a:spcBef>
          <a:spcPts val="800"/>
        </a:spcBef>
        <a:buSzPct val="100000"/>
        <a:buFontTx/>
        <a:buNone/>
        <a:tabLst/>
        <a:defRPr sz="1200" i="1" kern="1200">
          <a:solidFill>
            <a:schemeClr val="tx1"/>
          </a:solidFill>
          <a:latin typeface="+mn-lt"/>
          <a:ea typeface="+mn-ea"/>
          <a:cs typeface="+mn-cs"/>
        </a:defRPr>
      </a:lvl7pPr>
      <a:lvl8pPr marL="274320" indent="-274320" algn="l" defTabSz="914400" rtl="0" eaLnBrk="1" latinLnBrk="0" hangingPunct="1">
        <a:lnSpc>
          <a:spcPct val="100000"/>
        </a:lnSpc>
        <a:spcBef>
          <a:spcPts val="800"/>
        </a:spcBef>
        <a:buSzPct val="65000"/>
        <a:buFontTx/>
        <a:buBlip>
          <a:blip r:embed="rId15"/>
        </a:buBlip>
        <a:tabLst/>
        <a:defRPr sz="1400" kern="1200">
          <a:solidFill>
            <a:schemeClr val="tx1"/>
          </a:solidFill>
          <a:latin typeface="+mn-lt"/>
          <a:ea typeface="+mn-ea"/>
          <a:cs typeface="+mn-cs"/>
        </a:defRPr>
      </a:lvl8pPr>
      <a:lvl9pPr marL="548640" indent="-274320" algn="l" defTabSz="914400" rtl="0" eaLnBrk="1" latinLnBrk="0" hangingPunct="1">
        <a:lnSpc>
          <a:spcPct val="100000"/>
        </a:lnSpc>
        <a:spcBef>
          <a:spcPts val="800"/>
        </a:spcBef>
        <a:buClr>
          <a:schemeClr val="tx1"/>
        </a:buClr>
        <a:buSzPct val="100000"/>
        <a:buFont typeface=".AppleSystemUIFont" charset="-12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38">
          <p15:clr>
            <a:srgbClr val="F26B43"/>
          </p15:clr>
        </p15:guide>
        <p15:guide id="2" pos="240">
          <p15:clr>
            <a:srgbClr val="F26B43"/>
          </p15:clr>
        </p15:guide>
        <p15:guide id="3" pos="7440">
          <p15:clr>
            <a:srgbClr val="F26B43"/>
          </p15:clr>
        </p15:guide>
        <p15:guide id="4" orient="horz" pos="936">
          <p15:clr>
            <a:srgbClr val="F26B43"/>
          </p15:clr>
        </p15:guide>
        <p15:guide id="5" orient="horz" pos="216">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nejm.org/doi/full/10.1056/NEJMra1510059"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https://www.nia.nih.gov/research/blog/2017/06/pragmatic-clinical-trials-testing-treatments-real-world"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43F62-136B-A596-6CB1-510809045BF3}"/>
              </a:ext>
            </a:extLst>
          </p:cNvPr>
          <p:cNvSpPr>
            <a:spLocks noGrp="1"/>
          </p:cNvSpPr>
          <p:nvPr>
            <p:ph type="ctrTitle"/>
          </p:nvPr>
        </p:nvSpPr>
        <p:spPr>
          <a:xfrm>
            <a:off x="1523998" y="659655"/>
            <a:ext cx="9144000" cy="2387600"/>
          </a:xfrm>
        </p:spPr>
        <p:txBody>
          <a:bodyPr>
            <a:normAutofit/>
          </a:bodyPr>
          <a:lstStyle/>
          <a:p>
            <a:r>
              <a:rPr lang="en-US" sz="3600" dirty="0">
                <a:latin typeface="Segoe UI" panose="020B0502040204020203" pitchFamily="34" charset="0"/>
                <a:cs typeface="Segoe UI" panose="020B0502040204020203" pitchFamily="34" charset="0"/>
              </a:rPr>
              <a:t>Emulation of the ACORN RCT </a:t>
            </a:r>
            <a:br>
              <a:rPr lang="en-US" sz="3600" dirty="0">
                <a:latin typeface="Segoe UI" panose="020B0502040204020203" pitchFamily="34" charset="0"/>
                <a:cs typeface="Segoe UI" panose="020B0502040204020203" pitchFamily="34" charset="0"/>
              </a:rPr>
            </a:br>
            <a:r>
              <a:rPr lang="en-US" sz="3600" dirty="0">
                <a:latin typeface="Segoe UI" panose="020B0502040204020203" pitchFamily="34" charset="0"/>
                <a:cs typeface="Segoe UI" panose="020B0502040204020203" pitchFamily="34" charset="0"/>
              </a:rPr>
              <a:t>using observational data from a large integrated health system in California</a:t>
            </a:r>
          </a:p>
        </p:txBody>
      </p:sp>
      <p:sp>
        <p:nvSpPr>
          <p:cNvPr id="3" name="Subtitle 2">
            <a:extLst>
              <a:ext uri="{FF2B5EF4-FFF2-40B4-BE49-F238E27FC236}">
                <a16:creationId xmlns:a16="http://schemas.microsoft.com/office/drawing/2014/main" id="{DC0A61B0-0640-66BD-0525-A1D2733CB9CE}"/>
              </a:ext>
            </a:extLst>
          </p:cNvPr>
          <p:cNvSpPr>
            <a:spLocks noGrp="1"/>
          </p:cNvSpPr>
          <p:nvPr>
            <p:ph type="subTitle" idx="1"/>
          </p:nvPr>
        </p:nvSpPr>
        <p:spPr>
          <a:xfrm>
            <a:off x="1523998" y="3128312"/>
            <a:ext cx="9144000" cy="2253586"/>
          </a:xfrm>
        </p:spPr>
        <p:txBody>
          <a:bodyPr>
            <a:normAutofit fontScale="92500" lnSpcReduction="10000"/>
          </a:bodyPr>
          <a:lstStyle/>
          <a:p>
            <a:endParaRPr lang="en-US" dirty="0"/>
          </a:p>
          <a:p>
            <a:endParaRPr lang="en-US" dirty="0"/>
          </a:p>
          <a:p>
            <a:r>
              <a:rPr lang="en-US" dirty="0">
                <a:latin typeface="Segoe UI" panose="020B0502040204020203" pitchFamily="34" charset="0"/>
                <a:cs typeface="Segoe UI" panose="020B0502040204020203" pitchFamily="34" charset="0"/>
              </a:rPr>
              <a:t>Causal inference workshop</a:t>
            </a:r>
          </a:p>
          <a:p>
            <a:r>
              <a:rPr lang="en-US" dirty="0">
                <a:latin typeface="Segoe UI" panose="020B0502040204020203" pitchFamily="34" charset="0"/>
                <a:cs typeface="Segoe UI" panose="020B0502040204020203" pitchFamily="34" charset="0"/>
              </a:rPr>
              <a:t>Marie-Laure Charpignon</a:t>
            </a:r>
            <a:br>
              <a:rPr lang="en-US" dirty="0">
                <a:latin typeface="Segoe UI" panose="020B0502040204020203" pitchFamily="34" charset="0"/>
                <a:cs typeface="Segoe UI" panose="020B0502040204020203" pitchFamily="34" charset="0"/>
              </a:rPr>
            </a:br>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June 10, 2026</a:t>
            </a:r>
          </a:p>
        </p:txBody>
      </p:sp>
      <p:sp>
        <p:nvSpPr>
          <p:cNvPr id="6" name="Google Shape;234;p36">
            <a:extLst>
              <a:ext uri="{FF2B5EF4-FFF2-40B4-BE49-F238E27FC236}">
                <a16:creationId xmlns:a16="http://schemas.microsoft.com/office/drawing/2014/main" id="{1207966C-13FF-6BFA-BE53-22392744D36E}"/>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2502796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E009-D615-118B-C087-231626E5BE34}"/>
              </a:ext>
            </a:extLst>
          </p:cNvPr>
          <p:cNvSpPr>
            <a:spLocks noGrp="1"/>
          </p:cNvSpPr>
          <p:nvPr>
            <p:ph type="title"/>
          </p:nvPr>
        </p:nvSpPr>
        <p:spPr>
          <a:xfrm>
            <a:off x="301335" y="22409"/>
            <a:ext cx="10515600" cy="1325563"/>
          </a:xfrm>
        </p:spPr>
        <p:txBody>
          <a:bodyPr>
            <a:normAutofit/>
          </a:bodyPr>
          <a:lstStyle/>
          <a:p>
            <a:r>
              <a:rPr lang="en-US" sz="3200">
                <a:latin typeface="Segoe UI Semibold" panose="020B0702040204020203" pitchFamily="34" charset="0"/>
                <a:cs typeface="Segoe UI Semibold" panose="020B0702040204020203" pitchFamily="34" charset="0"/>
              </a:rPr>
              <a:t>Our causal question</a:t>
            </a:r>
            <a:endParaRPr lang="fr-FR" sz="3200">
              <a:latin typeface="Segoe UI Semibold" panose="020B0702040204020203" pitchFamily="34" charset="0"/>
              <a:cs typeface="Segoe UI Semibold" panose="020B0702040204020203" pitchFamily="34" charset="0"/>
            </a:endParaRPr>
          </a:p>
        </p:txBody>
      </p:sp>
      <p:sp>
        <p:nvSpPr>
          <p:cNvPr id="3" name="Content Placeholder 2">
            <a:extLst>
              <a:ext uri="{FF2B5EF4-FFF2-40B4-BE49-F238E27FC236}">
                <a16:creationId xmlns:a16="http://schemas.microsoft.com/office/drawing/2014/main" id="{0D79CB1A-440B-7EED-4237-B416835EE0B3}"/>
              </a:ext>
            </a:extLst>
          </p:cNvPr>
          <p:cNvSpPr>
            <a:spLocks noGrp="1"/>
          </p:cNvSpPr>
          <p:nvPr>
            <p:ph idx="1"/>
          </p:nvPr>
        </p:nvSpPr>
        <p:spPr>
          <a:xfrm>
            <a:off x="301336" y="3116244"/>
            <a:ext cx="11726875" cy="1325563"/>
          </a:xfrm>
        </p:spPr>
        <p:txBody>
          <a:bodyPr>
            <a:noAutofit/>
          </a:bodyPr>
          <a:lstStyle/>
          <a:p>
            <a:pPr marL="0" indent="0">
              <a:buNone/>
            </a:pPr>
            <a:r>
              <a:rPr lang="en-US">
                <a:latin typeface="Segoe UI" panose="020B0502040204020203" pitchFamily="34" charset="0"/>
                <a:cs typeface="Segoe UI" panose="020B0502040204020203" pitchFamily="34" charset="0"/>
              </a:rPr>
              <a:t>What is the effect of receiving an antibiotic order of </a:t>
            </a:r>
            <a:r>
              <a:rPr lang="en-US" b="1">
                <a:solidFill>
                  <a:srgbClr val="0070C0"/>
                </a:solidFill>
                <a:latin typeface="Segoe UI" panose="020B0502040204020203" pitchFamily="34" charset="0"/>
                <a:cs typeface="Segoe UI" panose="020B0502040204020203" pitchFamily="34" charset="0"/>
              </a:rPr>
              <a:t>Zosyn first</a:t>
            </a:r>
            <a:r>
              <a:rPr lang="en-US">
                <a:latin typeface="Segoe UI" panose="020B0502040204020203" pitchFamily="34" charset="0"/>
                <a:cs typeface="Segoe UI" panose="020B0502040204020203" pitchFamily="34" charset="0"/>
              </a:rPr>
              <a:t> rather than </a:t>
            </a:r>
            <a:r>
              <a:rPr lang="en-US" b="1">
                <a:solidFill>
                  <a:srgbClr val="0070C0"/>
                </a:solidFill>
                <a:latin typeface="Segoe UI" panose="020B0502040204020203" pitchFamily="34" charset="0"/>
                <a:cs typeface="Segoe UI" panose="020B0502040204020203" pitchFamily="34" charset="0"/>
              </a:rPr>
              <a:t>cefepime first </a:t>
            </a:r>
            <a:r>
              <a:rPr lang="en-US">
                <a:latin typeface="Segoe UI" panose="020B0502040204020203" pitchFamily="34" charset="0"/>
                <a:cs typeface="Segoe UI" panose="020B0502040204020203" pitchFamily="34" charset="0"/>
              </a:rPr>
              <a:t>on renal and neurological outcomes among adults aged 18+ admitted to the ED or ICU with sepsis or suspected infection?</a:t>
            </a:r>
            <a:endParaRPr lang="fr-FR">
              <a:latin typeface="Segoe UI" panose="020B0502040204020203" pitchFamily="34" charset="0"/>
              <a:cs typeface="Segoe UI" panose="020B0502040204020203" pitchFamily="34" charset="0"/>
            </a:endParaRPr>
          </a:p>
        </p:txBody>
      </p:sp>
      <p:cxnSp>
        <p:nvCxnSpPr>
          <p:cNvPr id="5" name="Straight Connector 4">
            <a:extLst>
              <a:ext uri="{FF2B5EF4-FFF2-40B4-BE49-F238E27FC236}">
                <a16:creationId xmlns:a16="http://schemas.microsoft.com/office/drawing/2014/main" id="{7E1DA5FC-B891-CFA8-1B1B-D3FC713EEA40}"/>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4" name="Google Shape;234;p36">
            <a:extLst>
              <a:ext uri="{FF2B5EF4-FFF2-40B4-BE49-F238E27FC236}">
                <a16:creationId xmlns:a16="http://schemas.microsoft.com/office/drawing/2014/main" id="{4D9C23A7-A93C-9FC7-1A52-E2CE2D1BF4FD}"/>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10</a:t>
            </a:fld>
            <a:endParaRPr lang="en" kern="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3794107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9BF7BE-0E66-4748-4FDB-8E83197DC1DE}"/>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latin typeface="Segoe UI" panose="020B0502040204020203" pitchFamily="34" charset="0"/>
                <a:cs typeface="Segoe UI" panose="020B0502040204020203" pitchFamily="34" charset="0"/>
              </a:rPr>
              <a:t>Eligibility criteria</a:t>
            </a:r>
          </a:p>
          <a:p>
            <a:pPr marL="342900" indent="-342900">
              <a:buAutoNum type="arabicPeriod"/>
            </a:pPr>
            <a:r>
              <a:rPr lang="en-US" sz="2400">
                <a:latin typeface="Segoe UI" panose="020B0502040204020203" pitchFamily="34" charset="0"/>
                <a:cs typeface="Segoe UI" panose="020B0502040204020203" pitchFamily="34" charset="0"/>
              </a:rPr>
              <a:t>Treatment strategies</a:t>
            </a:r>
          </a:p>
          <a:p>
            <a:pPr marL="342900" indent="-342900">
              <a:buAutoNum type="arabicPeriod"/>
            </a:pPr>
            <a:r>
              <a:rPr lang="en-US" sz="2400">
                <a:latin typeface="Segoe UI" panose="020B0502040204020203" pitchFamily="34" charset="0"/>
                <a:cs typeface="Segoe UI" panose="020B0502040204020203" pitchFamily="34" charset="0"/>
              </a:rPr>
              <a:t>Treatment assignment </a:t>
            </a:r>
          </a:p>
          <a:p>
            <a:pPr marL="342900" indent="-342900">
              <a:buAutoNum type="arabicPeriod"/>
            </a:pPr>
            <a:r>
              <a:rPr lang="en-US" sz="2400">
                <a:latin typeface="Segoe UI" panose="020B0502040204020203" pitchFamily="34" charset="0"/>
                <a:cs typeface="Segoe UI" panose="020B0502040204020203" pitchFamily="34" charset="0"/>
              </a:rPr>
              <a:t>Outcome definition</a:t>
            </a:r>
          </a:p>
          <a:p>
            <a:pPr marL="342900" indent="-342900">
              <a:buAutoNum type="arabicPeriod"/>
            </a:pPr>
            <a:r>
              <a:rPr lang="en-US" sz="2400">
                <a:latin typeface="Segoe UI" panose="020B0502040204020203" pitchFamily="34" charset="0"/>
                <a:cs typeface="Segoe UI" panose="020B0502040204020203" pitchFamily="34" charset="0"/>
              </a:rPr>
              <a:t>Follow-up definition</a:t>
            </a:r>
          </a:p>
          <a:p>
            <a:pPr marL="342900" indent="-342900">
              <a:buAutoNum type="arabicPeriod"/>
            </a:pPr>
            <a:r>
              <a:rPr lang="en-US" sz="2400">
                <a:latin typeface="Segoe UI" panose="020B0502040204020203" pitchFamily="34" charset="0"/>
                <a:cs typeface="Segoe UI" panose="020B0502040204020203" pitchFamily="34" charset="0"/>
              </a:rPr>
              <a:t>Causal contrasts</a:t>
            </a:r>
          </a:p>
          <a:p>
            <a:pPr marL="342900" indent="-342900">
              <a:buAutoNum type="arabicPeriod"/>
            </a:pPr>
            <a:r>
              <a:rPr lang="en-US" sz="2400">
                <a:latin typeface="Segoe UI" panose="020B0502040204020203" pitchFamily="34" charset="0"/>
                <a:cs typeface="Segoe UI" panose="020B0502040204020203" pitchFamily="34" charset="0"/>
              </a:rPr>
              <a:t>Statistical analysis</a:t>
            </a:r>
            <a:endParaRPr lang="fr-FR" sz="2400">
              <a:latin typeface="Segoe UI" panose="020B0502040204020203" pitchFamily="34" charset="0"/>
              <a:cs typeface="Segoe UI" panose="020B0502040204020203" pitchFamily="34" charset="0"/>
            </a:endParaRPr>
          </a:p>
        </p:txBody>
      </p:sp>
      <p:sp>
        <p:nvSpPr>
          <p:cNvPr id="4" name="Rectangle 3">
            <a:extLst>
              <a:ext uri="{FF2B5EF4-FFF2-40B4-BE49-F238E27FC236}">
                <a16:creationId xmlns:a16="http://schemas.microsoft.com/office/drawing/2014/main" id="{BFB98B7B-13C7-DD21-C2AE-0DBC51053D12}"/>
              </a:ext>
            </a:extLst>
          </p:cNvPr>
          <p:cNvSpPr/>
          <p:nvPr/>
        </p:nvSpPr>
        <p:spPr>
          <a:xfrm>
            <a:off x="5103856" y="1690688"/>
            <a:ext cx="6391457" cy="417275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Straight Connector 6">
            <a:extLst>
              <a:ext uri="{FF2B5EF4-FFF2-40B4-BE49-F238E27FC236}">
                <a16:creationId xmlns:a16="http://schemas.microsoft.com/office/drawing/2014/main" id="{13593368-63BD-BF48-955B-064D74D61584}"/>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A476BF22-C4B2-FD17-BFB7-B8BAD6EADC4D}"/>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2" name="Google Shape;234;p36">
            <a:extLst>
              <a:ext uri="{FF2B5EF4-FFF2-40B4-BE49-F238E27FC236}">
                <a16:creationId xmlns:a16="http://schemas.microsoft.com/office/drawing/2014/main" id="{C8BD4C93-7C29-686E-26A7-8E856E2CA05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11</a:t>
            </a:fld>
            <a:endParaRPr lang="en" kern="0" dirty="0">
              <a:solidFill>
                <a:srgbClr val="595959"/>
              </a:solidFill>
              <a:latin typeface="Segoe UI" panose="020B0502040204020203" pitchFamily="34" charset="0"/>
              <a:cs typeface="Segoe UI" panose="020B0502040204020203" pitchFamily="34" charset="0"/>
              <a:sym typeface="Arial"/>
            </a:endParaRPr>
          </a:p>
        </p:txBody>
      </p:sp>
      <p:sp>
        <p:nvSpPr>
          <p:cNvPr id="5" name="Title 1">
            <a:extLst>
              <a:ext uri="{FF2B5EF4-FFF2-40B4-BE49-F238E27FC236}">
                <a16:creationId xmlns:a16="http://schemas.microsoft.com/office/drawing/2014/main" id="{C8B865F6-2A5D-DC7F-41A5-29BC6032494B}"/>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latin typeface="Segoe UI Semibold" panose="020B0702040204020203" pitchFamily="34" charset="0"/>
                <a:cs typeface="Segoe UI Semibold" panose="020B0702040204020203" pitchFamily="34" charset="0"/>
              </a:rPr>
              <a:t>Target trial specification &amp; emulation</a:t>
            </a:r>
            <a:endParaRPr lang="fr-FR" sz="320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38700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9BF7BE-0E66-4748-4FDB-8E83197DC1DE}"/>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dirty="0">
                <a:latin typeface="Segoe UI" panose="020B0502040204020203" pitchFamily="34" charset="0"/>
                <a:cs typeface="Segoe UI" panose="020B0502040204020203" pitchFamily="34" charset="0"/>
              </a:rPr>
              <a:t>Eligibility criteria</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dirty="0">
                <a:solidFill>
                  <a:schemeClr val="bg1">
                    <a:lumMod val="85000"/>
                  </a:schemeClr>
                </a:solidFill>
                <a:latin typeface="Segoe UI" panose="020B0502040204020203" pitchFamily="34" charset="0"/>
                <a:cs typeface="Segoe UI" panose="020B0502040204020203" pitchFamily="34" charset="0"/>
              </a:rPr>
              <a:t>Statistical analysis</a:t>
            </a:r>
            <a:endParaRPr lang="fr-FR" sz="2400" dirty="0">
              <a:solidFill>
                <a:schemeClr val="bg1">
                  <a:lumMod val="85000"/>
                </a:schemeClr>
              </a:solidFill>
              <a:latin typeface="Segoe UI" panose="020B0502040204020203" pitchFamily="34" charset="0"/>
              <a:cs typeface="Segoe UI" panose="020B0502040204020203" pitchFamily="34" charset="0"/>
            </a:endParaRPr>
          </a:p>
        </p:txBody>
      </p:sp>
      <p:sp>
        <p:nvSpPr>
          <p:cNvPr id="4" name="Rectangle 3">
            <a:extLst>
              <a:ext uri="{FF2B5EF4-FFF2-40B4-BE49-F238E27FC236}">
                <a16:creationId xmlns:a16="http://schemas.microsoft.com/office/drawing/2014/main" id="{BFB98B7B-13C7-DD21-C2AE-0DBC51053D12}"/>
              </a:ext>
            </a:extLst>
          </p:cNvPr>
          <p:cNvSpPr/>
          <p:nvPr/>
        </p:nvSpPr>
        <p:spPr>
          <a:xfrm>
            <a:off x="5103856" y="1690688"/>
            <a:ext cx="6391457" cy="417275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extBox 4">
            <a:extLst>
              <a:ext uri="{FF2B5EF4-FFF2-40B4-BE49-F238E27FC236}">
                <a16:creationId xmlns:a16="http://schemas.microsoft.com/office/drawing/2014/main" id="{035E026A-7E04-E7F1-5FD2-C3D696F4126F}"/>
              </a:ext>
            </a:extLst>
          </p:cNvPr>
          <p:cNvSpPr txBox="1"/>
          <p:nvPr/>
        </p:nvSpPr>
        <p:spPr>
          <a:xfrm>
            <a:off x="5439280" y="1687404"/>
            <a:ext cx="6541304" cy="5170646"/>
          </a:xfrm>
          <a:prstGeom prst="rect">
            <a:avLst/>
          </a:prstGeom>
          <a:noFill/>
        </p:spPr>
        <p:txBody>
          <a:bodyPr wrap="square" rtlCol="0">
            <a:spAutoFit/>
          </a:bodyPr>
          <a:lstStyle/>
          <a:p>
            <a:r>
              <a:rPr lang="en-US" sz="2200" dirty="0">
                <a:latin typeface="Segoe UI" panose="020B0502040204020203" pitchFamily="34" charset="0"/>
                <a:cs typeface="Segoe UI" panose="020B0502040204020203" pitchFamily="34" charset="0"/>
              </a:rPr>
              <a:t>The hypothetical target trial includes </a:t>
            </a:r>
            <a:br>
              <a:rPr lang="en-US" sz="2200" dirty="0">
                <a:latin typeface="Segoe UI" panose="020B0502040204020203" pitchFamily="34" charset="0"/>
                <a:cs typeface="Segoe UI" panose="020B0502040204020203" pitchFamily="34" charset="0"/>
              </a:rPr>
            </a:br>
            <a:r>
              <a:rPr lang="en-US" sz="2200" b="1" dirty="0">
                <a:latin typeface="Segoe UI" panose="020B0502040204020203" pitchFamily="34" charset="0"/>
                <a:cs typeface="Segoe UI" panose="020B0502040204020203" pitchFamily="34" charset="0"/>
              </a:rPr>
              <a:t>6 main inclusion/exclusion criteria</a:t>
            </a:r>
            <a:r>
              <a:rPr lang="en-US" sz="2200" dirty="0">
                <a:latin typeface="Segoe UI" panose="020B0502040204020203" pitchFamily="34" charset="0"/>
                <a:cs typeface="Segoe UI" panose="020B0502040204020203" pitchFamily="34" charset="0"/>
              </a:rPr>
              <a:t>: </a:t>
            </a:r>
          </a:p>
          <a:p>
            <a:endParaRPr lang="en-US" sz="2200" dirty="0">
              <a:latin typeface="Segoe UI" panose="020B0502040204020203" pitchFamily="34" charset="0"/>
              <a:cs typeface="Segoe UI" panose="020B0502040204020203" pitchFamily="34" charset="0"/>
            </a:endParaRPr>
          </a:p>
          <a:p>
            <a:pPr marL="342900" indent="-342900">
              <a:buAutoNum type="arabicPeriod"/>
            </a:pPr>
            <a:r>
              <a:rPr lang="en-US" sz="2200" dirty="0">
                <a:latin typeface="Segoe UI" panose="020B0502040204020203" pitchFamily="34" charset="0"/>
                <a:cs typeface="Segoe UI" panose="020B0502040204020203" pitchFamily="34" charset="0"/>
              </a:rPr>
              <a:t>Age ≥18 at admission between January 1, 2014, and December 31, 2024.</a:t>
            </a:r>
          </a:p>
          <a:p>
            <a:pPr marL="342900" indent="-342900">
              <a:buAutoNum type="arabicPeriod"/>
            </a:pPr>
            <a:r>
              <a:rPr lang="en-US" sz="2200" dirty="0">
                <a:latin typeface="Segoe UI" panose="020B0502040204020203" pitchFamily="34" charset="0"/>
                <a:cs typeface="Segoe UI" panose="020B0502040204020203" pitchFamily="34" charset="0"/>
              </a:rPr>
              <a:t>Admitted through the ED or to the ICU.</a:t>
            </a:r>
          </a:p>
          <a:p>
            <a:pPr marL="342900" indent="-342900">
              <a:buAutoNum type="arabicPeriod"/>
            </a:pPr>
            <a:r>
              <a:rPr lang="en-US" sz="2200" dirty="0">
                <a:latin typeface="Segoe UI" panose="020B0502040204020203" pitchFamily="34" charset="0"/>
                <a:cs typeface="Segoe UI" panose="020B0502040204020203" pitchFamily="34" charset="0"/>
              </a:rPr>
              <a:t>No inpatient or outpatient prescription of more than one dose of Zosyn or cefepime in the 7 days preceding admission.</a:t>
            </a:r>
            <a:endParaRPr lang="en-US" sz="2200" strike="sngStrike" dirty="0">
              <a:latin typeface="Segoe UI" panose="020B0502040204020203" pitchFamily="34" charset="0"/>
              <a:cs typeface="Segoe UI" panose="020B0502040204020203" pitchFamily="34" charset="0"/>
            </a:endParaRPr>
          </a:p>
          <a:p>
            <a:pPr marL="342900" indent="-342900">
              <a:buAutoNum type="arabicPeriod"/>
            </a:pPr>
            <a:r>
              <a:rPr lang="en-US" sz="2200" dirty="0">
                <a:latin typeface="Segoe UI" panose="020B0502040204020203" pitchFamily="34" charset="0"/>
                <a:cs typeface="Segoe UI" panose="020B0502040204020203" pitchFamily="34" charset="0"/>
              </a:rPr>
              <a:t>No allergy to cephalosporins or </a:t>
            </a:r>
            <a:r>
              <a:rPr lang="en-US" sz="2200" dirty="0" err="1">
                <a:latin typeface="Segoe UI" panose="020B0502040204020203" pitchFamily="34" charset="0"/>
                <a:cs typeface="Segoe UI" panose="020B0502040204020203" pitchFamily="34" charset="0"/>
              </a:rPr>
              <a:t>penicillins</a:t>
            </a:r>
            <a:r>
              <a:rPr lang="en-US" sz="2200" dirty="0">
                <a:latin typeface="Segoe UI" panose="020B0502040204020203" pitchFamily="34" charset="0"/>
                <a:cs typeface="Segoe UI" panose="020B0502040204020203" pitchFamily="34" charset="0"/>
              </a:rPr>
              <a:t> ever documented in the EHR.</a:t>
            </a:r>
          </a:p>
          <a:p>
            <a:pPr marL="342900" indent="-342900">
              <a:buAutoNum type="arabicPeriod"/>
            </a:pPr>
            <a:r>
              <a:rPr lang="en-US" sz="2200" dirty="0">
                <a:latin typeface="Segoe UI" panose="020B0502040204020203" pitchFamily="34" charset="0"/>
                <a:cs typeface="Segoe UI" panose="020B0502040204020203" pitchFamily="34" charset="0"/>
              </a:rPr>
              <a:t>No contraindication to Zosyn or cefepime ever documented in the EHR.</a:t>
            </a:r>
          </a:p>
          <a:p>
            <a:pPr marL="342900" indent="-342900">
              <a:buAutoNum type="arabicPeriod"/>
            </a:pPr>
            <a:r>
              <a:rPr lang="en-US" sz="2200" dirty="0">
                <a:latin typeface="Segoe UI" panose="020B0502040204020203" pitchFamily="34" charset="0"/>
                <a:cs typeface="Segoe UI" panose="020B0502040204020203" pitchFamily="34" charset="0"/>
              </a:rPr>
              <a:t>Not incarcerated.</a:t>
            </a:r>
          </a:p>
          <a:p>
            <a:pPr marL="342900" indent="-342900">
              <a:buAutoNum type="arabicPeriod"/>
            </a:pPr>
            <a:endParaRPr lang="fr-FR" sz="2200" dirty="0">
              <a:latin typeface="Segoe UI" panose="020B0502040204020203" pitchFamily="34" charset="0"/>
              <a:cs typeface="Segoe UI" panose="020B0502040204020203" pitchFamily="34" charset="0"/>
            </a:endParaRPr>
          </a:p>
        </p:txBody>
      </p:sp>
      <p:cxnSp>
        <p:nvCxnSpPr>
          <p:cNvPr id="7" name="Straight Connector 6">
            <a:extLst>
              <a:ext uri="{FF2B5EF4-FFF2-40B4-BE49-F238E27FC236}">
                <a16:creationId xmlns:a16="http://schemas.microsoft.com/office/drawing/2014/main" id="{13593368-63BD-BF48-955B-064D74D61584}"/>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A476BF22-C4B2-FD17-BFB7-B8BAD6EADC4D}"/>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2" name="Google Shape;234;p36">
            <a:extLst>
              <a:ext uri="{FF2B5EF4-FFF2-40B4-BE49-F238E27FC236}">
                <a16:creationId xmlns:a16="http://schemas.microsoft.com/office/drawing/2014/main" id="{C8BD4C93-7C29-686E-26A7-8E856E2CA05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12</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12" name="Title 1">
            <a:extLst>
              <a:ext uri="{FF2B5EF4-FFF2-40B4-BE49-F238E27FC236}">
                <a16:creationId xmlns:a16="http://schemas.microsoft.com/office/drawing/2014/main" id="{28B632C8-7F28-0D6B-BECF-E73C131718FD}"/>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latin typeface="Segoe UI Semibold" panose="020B0702040204020203" pitchFamily="34" charset="0"/>
                <a:cs typeface="Segoe UI Semibold" panose="020B0702040204020203" pitchFamily="34" charset="0"/>
              </a:rPr>
              <a:t>Target trial specification &amp; emulation</a:t>
            </a:r>
            <a:endParaRPr lang="fr-FR" sz="3200"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329987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FB98B7B-13C7-DD21-C2AE-0DBC51053D12}"/>
              </a:ext>
            </a:extLst>
          </p:cNvPr>
          <p:cNvSpPr/>
          <p:nvPr/>
        </p:nvSpPr>
        <p:spPr>
          <a:xfrm>
            <a:off x="5103856" y="1690688"/>
            <a:ext cx="6391457" cy="417275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Straight Connector 6">
            <a:extLst>
              <a:ext uri="{FF2B5EF4-FFF2-40B4-BE49-F238E27FC236}">
                <a16:creationId xmlns:a16="http://schemas.microsoft.com/office/drawing/2014/main" id="{13593368-63BD-BF48-955B-064D74D61584}"/>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A476BF22-C4B2-FD17-BFB7-B8BAD6EADC4D}"/>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8E98AC7F-814F-6E53-865C-1A2B5BFCDDF1}"/>
              </a:ext>
            </a:extLst>
          </p:cNvPr>
          <p:cNvSpPr txBox="1"/>
          <p:nvPr/>
        </p:nvSpPr>
        <p:spPr>
          <a:xfrm>
            <a:off x="5355159" y="2082422"/>
            <a:ext cx="6391454" cy="3477875"/>
          </a:xfrm>
          <a:prstGeom prst="rect">
            <a:avLst/>
          </a:prstGeom>
          <a:noFill/>
        </p:spPr>
        <p:txBody>
          <a:bodyPr wrap="square" rtlCol="0">
            <a:spAutoFit/>
          </a:bodyPr>
          <a:lstStyle/>
          <a:p>
            <a:r>
              <a:rPr lang="en-US" sz="2200" b="1">
                <a:latin typeface="Segoe UI" panose="020B0502040204020203" pitchFamily="34" charset="0"/>
                <a:cs typeface="Segoe UI" panose="020B0502040204020203" pitchFamily="34" charset="0"/>
              </a:rPr>
              <a:t>Initiation of 1 of the 2 following strategies:</a:t>
            </a:r>
            <a:br>
              <a:rPr lang="en-US" sz="2200" b="1">
                <a:latin typeface="Segoe UI" panose="020B0502040204020203" pitchFamily="34" charset="0"/>
                <a:cs typeface="Segoe UI" panose="020B0502040204020203" pitchFamily="34" charset="0"/>
              </a:rPr>
            </a:br>
            <a:endParaRPr lang="en-US" sz="2200" b="1">
              <a:latin typeface="Segoe UI" panose="020B0502040204020203" pitchFamily="34" charset="0"/>
              <a:cs typeface="Segoe UI" panose="020B0502040204020203" pitchFamily="34" charset="0"/>
            </a:endParaRPr>
          </a:p>
          <a:p>
            <a:r>
              <a:rPr lang="en-US" sz="2200">
                <a:latin typeface="Segoe UI" panose="020B0502040204020203" pitchFamily="34" charset="0"/>
                <a:cs typeface="Segoe UI" panose="020B0502040204020203" pitchFamily="34" charset="0"/>
              </a:rPr>
              <a:t>Inpatient prescription order for </a:t>
            </a:r>
            <a:r>
              <a:rPr lang="en-US" sz="2200" b="1">
                <a:solidFill>
                  <a:srgbClr val="0070C0"/>
                </a:solidFill>
                <a:latin typeface="Segoe UI" panose="020B0502040204020203" pitchFamily="34" charset="0"/>
                <a:cs typeface="Segoe UI" panose="020B0502040204020203" pitchFamily="34" charset="0"/>
              </a:rPr>
              <a:t>Zosyn </a:t>
            </a:r>
            <a:r>
              <a:rPr lang="en-US" sz="2200">
                <a:latin typeface="Segoe UI" panose="020B0502040204020203" pitchFamily="34" charset="0"/>
                <a:cs typeface="Segoe UI" panose="020B0502040204020203" pitchFamily="34" charset="0"/>
              </a:rPr>
              <a:t>or </a:t>
            </a:r>
            <a:r>
              <a:rPr lang="en-US" sz="2200" b="1">
                <a:solidFill>
                  <a:srgbClr val="0070C0"/>
                </a:solidFill>
                <a:latin typeface="Segoe UI" panose="020B0502040204020203" pitchFamily="34" charset="0"/>
                <a:cs typeface="Segoe UI" panose="020B0502040204020203" pitchFamily="34" charset="0"/>
              </a:rPr>
              <a:t>Cefepime </a:t>
            </a:r>
            <a:r>
              <a:rPr lang="en-US" sz="2200">
                <a:latin typeface="Segoe UI" panose="020B0502040204020203" pitchFamily="34" charset="0"/>
                <a:cs typeface="Segoe UI" panose="020B0502040204020203" pitchFamily="34" charset="0"/>
              </a:rPr>
              <a:t>made in the ED or ICU and within 12 hours of presentation to the facility</a:t>
            </a:r>
          </a:p>
          <a:p>
            <a:endParaRPr lang="en-US" sz="2200">
              <a:latin typeface="Segoe UI" panose="020B0502040204020203" pitchFamily="34" charset="0"/>
              <a:cs typeface="Segoe UI" panose="020B0502040204020203" pitchFamily="34" charset="0"/>
            </a:endParaRPr>
          </a:p>
          <a:p>
            <a:endParaRPr lang="en-US" sz="2200">
              <a:latin typeface="Segoe UI" panose="020B0502040204020203" pitchFamily="34" charset="0"/>
              <a:cs typeface="Segoe UI" panose="020B0502040204020203" pitchFamily="34" charset="0"/>
            </a:endParaRPr>
          </a:p>
          <a:p>
            <a:r>
              <a:rPr lang="en-US" sz="2200">
                <a:latin typeface="Segoe UI" panose="020B0502040204020203" pitchFamily="34" charset="0"/>
                <a:cs typeface="Segoe UI" panose="020B0502040204020203" pitchFamily="34" charset="0"/>
              </a:rPr>
              <a:t>Treatment administration, dosing, and continuation decisions after the initial prescription order are left to the discretion of the clinical team.</a:t>
            </a:r>
          </a:p>
        </p:txBody>
      </p:sp>
      <p:sp>
        <p:nvSpPr>
          <p:cNvPr id="6" name="TextBox 5">
            <a:extLst>
              <a:ext uri="{FF2B5EF4-FFF2-40B4-BE49-F238E27FC236}">
                <a16:creationId xmlns:a16="http://schemas.microsoft.com/office/drawing/2014/main" id="{56D70B57-BBCC-5EB5-A34B-05FFE7E2928A}"/>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latin typeface="Segoe UI" panose="020B0502040204020203" pitchFamily="34" charset="0"/>
                <a:cs typeface="Segoe UI" panose="020B0502040204020203" pitchFamily="34" charset="0"/>
              </a:rPr>
              <a:t>Treatment strategies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9885B849-5E61-63BA-DC13-4143AF98B89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13</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3" name="Title 1">
            <a:extLst>
              <a:ext uri="{FF2B5EF4-FFF2-40B4-BE49-F238E27FC236}">
                <a16:creationId xmlns:a16="http://schemas.microsoft.com/office/drawing/2014/main" id="{6E9E8D73-D62C-F638-422D-B8FC5745149C}"/>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latin typeface="Segoe UI Semibold" panose="020B0702040204020203" pitchFamily="34" charset="0"/>
                <a:cs typeface="Segoe UI Semibold" panose="020B0702040204020203" pitchFamily="34" charset="0"/>
              </a:rPr>
              <a:t>Target trial specification &amp; emulation</a:t>
            </a:r>
            <a:endParaRPr lang="fr-FR" sz="3200"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1877283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6ABF4-9E5E-2580-BF66-3F020C44A94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1C53A95-D7EF-0011-FF1B-CB1E26B4EC57}"/>
              </a:ext>
            </a:extLst>
          </p:cNvPr>
          <p:cNvSpPr txBox="1"/>
          <p:nvPr/>
        </p:nvSpPr>
        <p:spPr>
          <a:xfrm>
            <a:off x="5311611" y="1038328"/>
            <a:ext cx="6350800" cy="7263527"/>
          </a:xfrm>
          <a:prstGeom prst="rect">
            <a:avLst/>
          </a:prstGeom>
          <a:noFill/>
        </p:spPr>
        <p:txBody>
          <a:bodyPr wrap="square" rtlCol="0">
            <a:spAutoFit/>
          </a:bodyPr>
          <a:lstStyle/>
          <a:p>
            <a:endParaRPr lang="en-US" sz="2400" dirty="0">
              <a:latin typeface="Segoe UI" panose="020B0502040204020203" pitchFamily="34" charset="0"/>
              <a:cs typeface="Segoe UI" panose="020B0502040204020203" pitchFamily="34" charset="0"/>
            </a:endParaRPr>
          </a:p>
          <a:p>
            <a:endParaRPr lang="en-US" sz="2400" dirty="0">
              <a:latin typeface="Segoe UI" panose="020B0502040204020203" pitchFamily="34" charset="0"/>
              <a:cs typeface="Segoe UI" panose="020B0502040204020203" pitchFamily="34" charset="0"/>
            </a:endParaRPr>
          </a:p>
          <a:p>
            <a:r>
              <a:rPr lang="en-US" sz="2000" b="1" dirty="0">
                <a:latin typeface="Segoe UI" panose="020B0502040204020203" pitchFamily="34" charset="0"/>
                <a:cs typeface="Segoe UI" panose="020B0502040204020203" pitchFamily="34" charset="0"/>
              </a:rPr>
              <a:t>Emulated randomization</a:t>
            </a:r>
          </a:p>
          <a:p>
            <a:r>
              <a:rPr lang="en-US" sz="2000" dirty="0">
                <a:latin typeface="Segoe UI" panose="020B0502040204020203" pitchFamily="34" charset="0"/>
                <a:cs typeface="Segoe UI" panose="020B0502040204020203" pitchFamily="34" charset="0"/>
              </a:rPr>
              <a:t>By balancing baseline confounders, including:</a:t>
            </a:r>
          </a:p>
          <a:p>
            <a:endParaRPr lang="en-US" sz="2000" i="1" dirty="0">
              <a:solidFill>
                <a:srgbClr val="0070C0"/>
              </a:solidFill>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Admission-related factors: </a:t>
            </a:r>
            <a:r>
              <a:rPr lang="en-US" sz="2000" i="1" dirty="0">
                <a:latin typeface="Segoe UI" panose="020B0502040204020203" pitchFamily="34" charset="0"/>
                <a:cs typeface="Segoe UI" panose="020B0502040204020203" pitchFamily="34" charset="0"/>
              </a:rPr>
              <a:t>ED/ICU, care order</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Suspected infection site and type</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Risk scores: </a:t>
            </a:r>
            <a:r>
              <a:rPr lang="en-US" sz="2000" i="1" dirty="0">
                <a:latin typeface="Segoe UI" panose="020B0502040204020203" pitchFamily="34" charset="0"/>
                <a:cs typeface="Segoe UI" panose="020B0502040204020203" pitchFamily="34" charset="0"/>
              </a:rPr>
              <a:t>Charlson comorbidity index, SOFA</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Comorbidities: </a:t>
            </a:r>
            <a:r>
              <a:rPr lang="en-US" sz="2000" i="1" dirty="0">
                <a:latin typeface="Segoe UI" panose="020B0502040204020203" pitchFamily="34" charset="0"/>
                <a:cs typeface="Segoe UI" panose="020B0502040204020203" pitchFamily="34" charset="0"/>
              </a:rPr>
              <a:t>diabetes, CVD</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Socio-demographics: </a:t>
            </a:r>
            <a:r>
              <a:rPr lang="en-US" sz="2000" i="1" dirty="0">
                <a:latin typeface="Segoe UI" panose="020B0502040204020203" pitchFamily="34" charset="0"/>
                <a:cs typeface="Segoe UI" panose="020B0502040204020203" pitchFamily="34" charset="0"/>
              </a:rPr>
              <a:t>age, sex, race, ethnicity</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Prior healthcare utilization: </a:t>
            </a:r>
            <a:r>
              <a:rPr lang="en-US" sz="2000" i="1" dirty="0">
                <a:latin typeface="Segoe UI" panose="020B0502040204020203" pitchFamily="34" charset="0"/>
                <a:cs typeface="Segoe UI" panose="020B0502040204020203" pitchFamily="34" charset="0"/>
              </a:rPr>
              <a:t># of ED visits</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Prior dispensed prescriptions: </a:t>
            </a:r>
            <a:r>
              <a:rPr lang="en-US" sz="2000" i="1" dirty="0">
                <a:latin typeface="Segoe UI" panose="020B0502040204020203" pitchFamily="34" charset="0"/>
                <a:cs typeface="Segoe UI" panose="020B0502040204020203" pitchFamily="34" charset="0"/>
              </a:rPr>
              <a:t>anticoagulants</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Renal function: </a:t>
            </a:r>
            <a:r>
              <a:rPr lang="en-US" sz="2000" i="1" dirty="0">
                <a:latin typeface="Segoe UI" panose="020B0502040204020203" pitchFamily="34" charset="0"/>
                <a:cs typeface="Segoe UI" panose="020B0502040204020203" pitchFamily="34" charset="0"/>
              </a:rPr>
              <a:t>prior RRT history</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Neurological status: </a:t>
            </a:r>
            <a:r>
              <a:rPr lang="en-US" sz="2000" i="1" dirty="0">
                <a:latin typeface="Segoe UI" panose="020B0502040204020203" pitchFamily="34" charset="0"/>
                <a:cs typeface="Segoe UI" panose="020B0502040204020203" pitchFamily="34" charset="0"/>
              </a:rPr>
              <a:t>coma, delirium</a:t>
            </a:r>
          </a:p>
          <a:p>
            <a:pPr marL="342900" indent="-342900">
              <a:buFont typeface="Arial" panose="020B0604020202020204" pitchFamily="34" charset="0"/>
              <a:buChar char="•"/>
            </a:pPr>
            <a:r>
              <a:rPr lang="en-US" sz="2000" dirty="0">
                <a:solidFill>
                  <a:srgbClr val="0070C0"/>
                </a:solidFill>
                <a:latin typeface="Segoe UI" panose="020B0502040204020203" pitchFamily="34" charset="0"/>
                <a:cs typeface="Segoe UI" panose="020B0502040204020203" pitchFamily="34" charset="0"/>
              </a:rPr>
              <a:t>Other concurrent treatments: </a:t>
            </a:r>
            <a:r>
              <a:rPr lang="en-US" sz="2000" i="1" dirty="0">
                <a:latin typeface="Segoe UI" panose="020B0502040204020203" pitchFamily="34" charset="0"/>
                <a:cs typeface="Segoe UI" panose="020B0502040204020203" pitchFamily="34" charset="0"/>
              </a:rPr>
              <a:t>mechanical ventilation</a:t>
            </a:r>
          </a:p>
          <a:p>
            <a:pPr marL="342900" indent="-342900">
              <a:buFont typeface="Arial" panose="020B0604020202020204" pitchFamily="34" charset="0"/>
              <a:buChar char="•"/>
            </a:pPr>
            <a:endParaRPr lang="en-US" sz="2000" dirty="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endParaRPr lang="en-US" sz="2000" i="1" dirty="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endParaRPr lang="en-US" sz="2200" i="1" dirty="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endParaRPr lang="en-US" sz="2400" i="1" dirty="0"/>
          </a:p>
          <a:p>
            <a:pPr marL="342900" indent="-342900">
              <a:buFont typeface="Arial" panose="020B0604020202020204" pitchFamily="34" charset="0"/>
              <a:buChar char="•"/>
            </a:pPr>
            <a:endParaRPr lang="en-US" sz="2400" i="1" dirty="0"/>
          </a:p>
          <a:p>
            <a:pPr marL="342900" indent="-342900">
              <a:buFont typeface="Arial" panose="020B0604020202020204" pitchFamily="34" charset="0"/>
              <a:buChar char="•"/>
            </a:pPr>
            <a:endParaRPr lang="en-US" sz="2400" i="1" dirty="0"/>
          </a:p>
          <a:p>
            <a:endParaRPr lang="en-US" sz="2400" i="1" dirty="0">
              <a:solidFill>
                <a:srgbClr val="0070C0"/>
              </a:solidFill>
              <a:latin typeface="Segoe UI" panose="020B0502040204020203" pitchFamily="34" charset="0"/>
              <a:cs typeface="Segoe UI" panose="020B0502040204020203" pitchFamily="34" charset="0"/>
            </a:endParaRPr>
          </a:p>
        </p:txBody>
      </p:sp>
      <p:cxnSp>
        <p:nvCxnSpPr>
          <p:cNvPr id="6" name="Straight Connector 5">
            <a:extLst>
              <a:ext uri="{FF2B5EF4-FFF2-40B4-BE49-F238E27FC236}">
                <a16:creationId xmlns:a16="http://schemas.microsoft.com/office/drawing/2014/main" id="{89BFD8D8-E233-A413-BAEB-20CE5D3EDEF2}"/>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FF0ACADB-9AA0-A9D2-E1B7-9259C097F463}"/>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4" name="TextBox 3">
            <a:extLst>
              <a:ext uri="{FF2B5EF4-FFF2-40B4-BE49-F238E27FC236}">
                <a16:creationId xmlns:a16="http://schemas.microsoft.com/office/drawing/2014/main" id="{EEF116BA-3EA3-9AE6-4856-EB5C9FA56884}"/>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953B6798-80C2-BA18-0F51-70467AD9F85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14</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8" name="Title 1">
            <a:extLst>
              <a:ext uri="{FF2B5EF4-FFF2-40B4-BE49-F238E27FC236}">
                <a16:creationId xmlns:a16="http://schemas.microsoft.com/office/drawing/2014/main" id="{82C10B05-9876-500C-B4DF-56486A0CCFCF}"/>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latin typeface="Segoe UI Semibold" panose="020B0702040204020203" pitchFamily="34" charset="0"/>
                <a:cs typeface="Segoe UI Semibold" panose="020B0702040204020203" pitchFamily="34" charset="0"/>
              </a:rPr>
              <a:t>Target trial specification &amp; emulation</a:t>
            </a:r>
            <a:endParaRPr lang="fr-FR" sz="3200"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258027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F3CE1E-9BE6-C44F-341E-52A6EC4D850F}"/>
              </a:ext>
            </a:extLst>
          </p:cNvPr>
          <p:cNvSpPr txBox="1"/>
          <p:nvPr/>
        </p:nvSpPr>
        <p:spPr>
          <a:xfrm>
            <a:off x="5144513" y="2366675"/>
            <a:ext cx="6350800" cy="1938992"/>
          </a:xfrm>
          <a:prstGeom prst="rect">
            <a:avLst/>
          </a:prstGeom>
          <a:noFill/>
        </p:spPr>
        <p:txBody>
          <a:bodyPr wrap="square" rtlCol="0">
            <a:spAutoFit/>
          </a:bodyPr>
          <a:lstStyle/>
          <a:p>
            <a:r>
              <a:rPr lang="en-US" sz="2400" b="1">
                <a:latin typeface="Segoe UI" panose="020B0502040204020203" pitchFamily="34" charset="0"/>
                <a:cs typeface="Segoe UI" panose="020B0502040204020203" pitchFamily="34" charset="0"/>
              </a:rPr>
              <a:t>In both</a:t>
            </a:r>
          </a:p>
          <a:p>
            <a:r>
              <a:rPr lang="en-US" sz="2400">
                <a:latin typeface="Segoe UI" panose="020B0502040204020203" pitchFamily="34" charset="0"/>
                <a:cs typeface="Segoe UI" panose="020B0502040204020203" pitchFamily="34" charset="0"/>
              </a:rPr>
              <a:t>Physicians and patients are aware of </a:t>
            </a:r>
            <a:br>
              <a:rPr lang="en-US" sz="2400">
                <a:latin typeface="Segoe UI" panose="020B0502040204020203" pitchFamily="34" charset="0"/>
                <a:cs typeface="Segoe UI" panose="020B0502040204020203" pitchFamily="34" charset="0"/>
              </a:rPr>
            </a:br>
            <a:r>
              <a:rPr lang="en-US" sz="2400">
                <a:latin typeface="Segoe UI" panose="020B0502040204020203" pitchFamily="34" charset="0"/>
                <a:cs typeface="Segoe UI" panose="020B0502040204020203" pitchFamily="34" charset="0"/>
              </a:rPr>
              <a:t>the assigned treatment because we can emulate only a </a:t>
            </a:r>
            <a:r>
              <a:rPr lang="en-US" sz="2400" u="sng">
                <a:latin typeface="Segoe UI" panose="020B0502040204020203" pitchFamily="34" charset="0"/>
                <a:cs typeface="Segoe UI" panose="020B0502040204020203" pitchFamily="34" charset="0"/>
              </a:rPr>
              <a:t>pragmatic</a:t>
            </a:r>
            <a:r>
              <a:rPr lang="en-US" sz="2400">
                <a:latin typeface="Segoe UI" panose="020B0502040204020203" pitchFamily="34" charset="0"/>
                <a:cs typeface="Segoe UI" panose="020B0502040204020203" pitchFamily="34" charset="0"/>
              </a:rPr>
              <a:t> trial!</a:t>
            </a:r>
          </a:p>
          <a:p>
            <a:pPr algn="ctr"/>
            <a:endParaRPr lang="en-US" sz="2400"/>
          </a:p>
        </p:txBody>
      </p:sp>
      <p:cxnSp>
        <p:nvCxnSpPr>
          <p:cNvPr id="6" name="Straight Connector 5">
            <a:extLst>
              <a:ext uri="{FF2B5EF4-FFF2-40B4-BE49-F238E27FC236}">
                <a16:creationId xmlns:a16="http://schemas.microsoft.com/office/drawing/2014/main" id="{F4724776-9B0C-74B2-C7ED-38A27F55B67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DB9544F9-279C-B7AF-3DFF-918EF3A7C958}"/>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12" name="Title 1">
            <a:extLst>
              <a:ext uri="{FF2B5EF4-FFF2-40B4-BE49-F238E27FC236}">
                <a16:creationId xmlns:a16="http://schemas.microsoft.com/office/drawing/2014/main" id="{0372ACA9-953F-BF59-DAF0-B165432F5173}"/>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latin typeface="Segoe UI Semibold" panose="020B0702040204020203" pitchFamily="34" charset="0"/>
                <a:cs typeface="Segoe UI Semibold" panose="020B0702040204020203" pitchFamily="34" charset="0"/>
              </a:rPr>
              <a:t>Target trial specification &amp; emulation</a:t>
            </a:r>
            <a:endParaRPr lang="fr-FR" sz="3200" dirty="0">
              <a:latin typeface="Segoe UI Semibold" panose="020B0702040204020203" pitchFamily="34" charset="0"/>
              <a:cs typeface="Segoe UI Semibold" panose="020B0702040204020203" pitchFamily="34" charset="0"/>
            </a:endParaRPr>
          </a:p>
        </p:txBody>
      </p:sp>
      <p:sp>
        <p:nvSpPr>
          <p:cNvPr id="13" name="TextBox 12">
            <a:extLst>
              <a:ext uri="{FF2B5EF4-FFF2-40B4-BE49-F238E27FC236}">
                <a16:creationId xmlns:a16="http://schemas.microsoft.com/office/drawing/2014/main" id="{B264AC78-EEBC-6CBC-2CC2-A2594A310034}"/>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DFDEBA33-9AB5-7148-4801-D6A4E9A6DC44}"/>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15</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3" name="TextBox 2">
            <a:extLst>
              <a:ext uri="{FF2B5EF4-FFF2-40B4-BE49-F238E27FC236}">
                <a16:creationId xmlns:a16="http://schemas.microsoft.com/office/drawing/2014/main" id="{CDED0EB7-4118-9F15-8A9F-DC05E591039D}"/>
              </a:ext>
            </a:extLst>
          </p:cNvPr>
          <p:cNvSpPr txBox="1"/>
          <p:nvPr/>
        </p:nvSpPr>
        <p:spPr>
          <a:xfrm>
            <a:off x="5247130" y="6172246"/>
            <a:ext cx="4994150" cy="307777"/>
          </a:xfrm>
          <a:prstGeom prst="rect">
            <a:avLst/>
          </a:prstGeom>
          <a:noFill/>
        </p:spPr>
        <p:txBody>
          <a:bodyPr wrap="square" rtlCol="0">
            <a:spAutoFit/>
          </a:bodyPr>
          <a:lstStyle/>
          <a:p>
            <a:r>
              <a:rPr lang="en-US" sz="1400" i="1">
                <a:latin typeface="Segoe UI" panose="020B0502040204020203" pitchFamily="34" charset="0"/>
                <a:cs typeface="Segoe UI" panose="020B0502040204020203" pitchFamily="34" charset="0"/>
              </a:rPr>
              <a:t>Sources: </a:t>
            </a:r>
            <a:r>
              <a:rPr lang="en-US" sz="1400" i="1">
                <a:latin typeface="Segoe UI" panose="020B0502040204020203" pitchFamily="34" charset="0"/>
                <a:cs typeface="Segoe UI" panose="020B0502040204020203" pitchFamily="34" charset="0"/>
                <a:hlinkClick r:id="rId3"/>
              </a:rPr>
              <a:t>Ford &amp; Norrie (NEJM, 2016)</a:t>
            </a:r>
            <a:r>
              <a:rPr lang="en-US" sz="1400" i="1">
                <a:latin typeface="Segoe UI" panose="020B0502040204020203" pitchFamily="34" charset="0"/>
                <a:cs typeface="Segoe UI" panose="020B0502040204020203" pitchFamily="34" charset="0"/>
              </a:rPr>
              <a:t>, </a:t>
            </a:r>
            <a:r>
              <a:rPr lang="en-US" sz="1400" i="1">
                <a:latin typeface="Segoe UI" panose="020B0502040204020203" pitchFamily="34" charset="0"/>
                <a:cs typeface="Segoe UI" panose="020B0502040204020203" pitchFamily="34" charset="0"/>
                <a:hlinkClick r:id="rId4"/>
              </a:rPr>
              <a:t>NIA (2017)</a:t>
            </a:r>
            <a:endParaRPr lang="fr-FR" sz="1400" i="1">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26965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E2E18-6100-48CE-D228-10052EA7697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48671CE-186B-E6B6-3264-8AAFF2D0F6D6}"/>
              </a:ext>
            </a:extLst>
          </p:cNvPr>
          <p:cNvSpPr txBox="1"/>
          <p:nvPr/>
        </p:nvSpPr>
        <p:spPr>
          <a:xfrm>
            <a:off x="5144513" y="1843455"/>
            <a:ext cx="6350800" cy="3354765"/>
          </a:xfrm>
          <a:prstGeom prst="rect">
            <a:avLst/>
          </a:prstGeom>
          <a:noFill/>
        </p:spPr>
        <p:txBody>
          <a:bodyPr wrap="square" rtlCol="0">
            <a:spAutoFit/>
          </a:bodyPr>
          <a:lstStyle/>
          <a:p>
            <a:pPr marL="342900" indent="-342900">
              <a:buFont typeface="Arial" panose="020B0604020202020204" pitchFamily="34" charset="0"/>
              <a:buChar char="•"/>
            </a:pPr>
            <a:endParaRPr lang="en-US" sz="2000" i="1" dirty="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400" b="1" dirty="0">
                <a:latin typeface="Segoe UI" panose="020B0502040204020203" pitchFamily="34" charset="0"/>
                <a:cs typeface="Segoe UI" panose="020B0502040204020203" pitchFamily="34" charset="0"/>
              </a:rPr>
              <a:t>Primary outcome: </a:t>
            </a:r>
            <a:r>
              <a:rPr lang="en-US" sz="2400" dirty="0">
                <a:latin typeface="Segoe UI" panose="020B0502040204020203" pitchFamily="34" charset="0"/>
                <a:cs typeface="Segoe UI" panose="020B0502040204020203" pitchFamily="34" charset="0"/>
              </a:rPr>
              <a:t>Incident AKI or death, defined as an ordinal outcome between 0 and 4 (with 4 = death)</a:t>
            </a:r>
          </a:p>
          <a:p>
            <a:pPr marL="342900" indent="-342900">
              <a:buFont typeface="Arial" panose="020B0604020202020204" pitchFamily="34" charset="0"/>
              <a:buChar char="•"/>
            </a:pPr>
            <a:endParaRPr lang="en-US" sz="2400" dirty="0">
              <a:latin typeface="Segoe UI" panose="020B0502040204020203" pitchFamily="34" charset="0"/>
              <a:cs typeface="Segoe UI" panose="020B0502040204020203" pitchFamily="34" charset="0"/>
            </a:endParaRPr>
          </a:p>
          <a:p>
            <a:pPr marL="342900" indent="-342900">
              <a:buFont typeface="Arial" panose="020B0604020202020204" pitchFamily="34" charset="0"/>
              <a:buChar char="•"/>
            </a:pPr>
            <a:r>
              <a:rPr lang="en-US" sz="2400" b="1" dirty="0">
                <a:latin typeface="Segoe UI" panose="020B0502040204020203" pitchFamily="34" charset="0"/>
                <a:cs typeface="Segoe UI" panose="020B0502040204020203" pitchFamily="34" charset="0"/>
              </a:rPr>
              <a:t>Secondary outcomes: </a:t>
            </a:r>
          </a:p>
          <a:p>
            <a:pPr marL="800100" lvl="1" indent="-342900">
              <a:buFont typeface="Arial" panose="020B0604020202020204" pitchFamily="34" charset="0"/>
              <a:buChar char="•"/>
            </a:pPr>
            <a:r>
              <a:rPr lang="en-US" sz="2400" dirty="0">
                <a:latin typeface="Segoe UI" panose="020B0502040204020203" pitchFamily="34" charset="0"/>
                <a:cs typeface="Segoe UI" panose="020B0502040204020203" pitchFamily="34" charset="0"/>
              </a:rPr>
              <a:t>All-cause death</a:t>
            </a:r>
          </a:p>
          <a:p>
            <a:pPr marL="800100" lvl="1" indent="-342900">
              <a:buFont typeface="Arial" panose="020B0604020202020204" pitchFamily="34" charset="0"/>
              <a:buChar char="•"/>
            </a:pPr>
            <a:r>
              <a:rPr lang="en-US" sz="2400" dirty="0">
                <a:latin typeface="Segoe UI" panose="020B0502040204020203" pitchFamily="34" charset="0"/>
                <a:cs typeface="Segoe UI" panose="020B0502040204020203" pitchFamily="34" charset="0"/>
              </a:rPr>
              <a:t>Coma</a:t>
            </a:r>
          </a:p>
          <a:p>
            <a:pPr marL="800100" lvl="1" indent="-342900">
              <a:buFont typeface="Arial" panose="020B0604020202020204" pitchFamily="34" charset="0"/>
              <a:buChar char="•"/>
            </a:pPr>
            <a:r>
              <a:rPr lang="en-US" sz="2400" dirty="0">
                <a:latin typeface="Segoe UI" panose="020B0502040204020203" pitchFamily="34" charset="0"/>
                <a:cs typeface="Segoe UI" panose="020B0502040204020203" pitchFamily="34" charset="0"/>
              </a:rPr>
              <a:t>Delirium</a:t>
            </a:r>
          </a:p>
        </p:txBody>
      </p:sp>
      <p:cxnSp>
        <p:nvCxnSpPr>
          <p:cNvPr id="6" name="Straight Connector 5">
            <a:extLst>
              <a:ext uri="{FF2B5EF4-FFF2-40B4-BE49-F238E27FC236}">
                <a16:creationId xmlns:a16="http://schemas.microsoft.com/office/drawing/2014/main" id="{20C3445A-8FA4-2753-F7FD-24EB6B38AE18}"/>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2AC4D9F2-B632-6A22-7FF0-2D35F2F35D32}"/>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4" name="TextBox 3">
            <a:extLst>
              <a:ext uri="{FF2B5EF4-FFF2-40B4-BE49-F238E27FC236}">
                <a16:creationId xmlns:a16="http://schemas.microsoft.com/office/drawing/2014/main" id="{91351463-0255-8A60-845C-DD8697D769F4}"/>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solidFill>
                  <a:srgbClr val="D9D9D9"/>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8446E330-3ECD-9790-2C4A-6320D925B6D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16</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3" name="Title 1">
            <a:extLst>
              <a:ext uri="{FF2B5EF4-FFF2-40B4-BE49-F238E27FC236}">
                <a16:creationId xmlns:a16="http://schemas.microsoft.com/office/drawing/2014/main" id="{1E4B65E2-6CFB-1AD4-893E-553D122F7930}"/>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latin typeface="Segoe UI Semibold" panose="020B0702040204020203" pitchFamily="34" charset="0"/>
                <a:cs typeface="Segoe UI Semibold" panose="020B0702040204020203" pitchFamily="34" charset="0"/>
              </a:rPr>
              <a:t>Target trial specification &amp; emulation</a:t>
            </a:r>
            <a:endParaRPr lang="fr-FR" sz="320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1332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28579-7379-8807-F3D5-CB6FA481334F}"/>
              </a:ext>
            </a:extLst>
          </p:cNvPr>
          <p:cNvSpPr>
            <a:spLocks noGrp="1"/>
          </p:cNvSpPr>
          <p:nvPr>
            <p:ph type="title"/>
          </p:nvPr>
        </p:nvSpPr>
        <p:spPr>
          <a:xfrm>
            <a:off x="324518" y="35951"/>
            <a:ext cx="12005441" cy="1325563"/>
          </a:xfrm>
        </p:spPr>
        <p:txBody>
          <a:bodyPr>
            <a:normAutofit/>
          </a:bodyPr>
          <a:lstStyle/>
          <a:p>
            <a:r>
              <a:rPr lang="en-US" sz="3600">
                <a:latin typeface="Segoe UI Semibold" panose="020B0702040204020203" pitchFamily="34" charset="0"/>
                <a:cs typeface="Segoe UI Semibold" panose="020B0702040204020203" pitchFamily="34" charset="0"/>
              </a:rPr>
              <a:t>Assessment of renal function</a:t>
            </a:r>
          </a:p>
        </p:txBody>
      </p:sp>
      <p:cxnSp>
        <p:nvCxnSpPr>
          <p:cNvPr id="4" name="Straight Connector 3">
            <a:extLst>
              <a:ext uri="{FF2B5EF4-FFF2-40B4-BE49-F238E27FC236}">
                <a16:creationId xmlns:a16="http://schemas.microsoft.com/office/drawing/2014/main" id="{536D151E-D5F6-EE74-40DF-DC4E08B1B0DC}"/>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Arrow Connector 16">
            <a:extLst>
              <a:ext uri="{FF2B5EF4-FFF2-40B4-BE49-F238E27FC236}">
                <a16:creationId xmlns:a16="http://schemas.microsoft.com/office/drawing/2014/main" id="{C408EFD9-B28B-41DA-C024-D71010B52917}"/>
              </a:ext>
            </a:extLst>
          </p:cNvPr>
          <p:cNvCxnSpPr/>
          <p:nvPr/>
        </p:nvCxnSpPr>
        <p:spPr>
          <a:xfrm>
            <a:off x="415157" y="4046742"/>
            <a:ext cx="11280227"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3D4FD95-0A10-4622-609C-8C5CAE180B36}"/>
              </a:ext>
            </a:extLst>
          </p:cNvPr>
          <p:cNvCxnSpPr/>
          <p:nvPr/>
        </p:nvCxnSpPr>
        <p:spPr>
          <a:xfrm>
            <a:off x="8580962" y="3802193"/>
            <a:ext cx="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8C95BDF-5F6D-6F40-0BB7-E9F47A859132}"/>
              </a:ext>
            </a:extLst>
          </p:cNvPr>
          <p:cNvCxnSpPr/>
          <p:nvPr/>
        </p:nvCxnSpPr>
        <p:spPr>
          <a:xfrm>
            <a:off x="6830134" y="3802193"/>
            <a:ext cx="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Left Brace 19">
            <a:extLst>
              <a:ext uri="{FF2B5EF4-FFF2-40B4-BE49-F238E27FC236}">
                <a16:creationId xmlns:a16="http://schemas.microsoft.com/office/drawing/2014/main" id="{8AC8CD97-8AE1-C9CA-F924-580700391BE4}"/>
              </a:ext>
            </a:extLst>
          </p:cNvPr>
          <p:cNvSpPr/>
          <p:nvPr/>
        </p:nvSpPr>
        <p:spPr>
          <a:xfrm rot="5400000">
            <a:off x="3440218" y="290004"/>
            <a:ext cx="367484" cy="6412347"/>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lumMod val="50000"/>
                </a:schemeClr>
              </a:solidFill>
              <a:effectLst/>
              <a:uLnTx/>
              <a:uFillTx/>
              <a:latin typeface="Arial" panose="020B0604020202020204"/>
              <a:ea typeface="+mn-ea"/>
              <a:cs typeface="+mn-cs"/>
            </a:endParaRPr>
          </a:p>
        </p:txBody>
      </p:sp>
      <p:sp>
        <p:nvSpPr>
          <p:cNvPr id="21" name="Left Brace 20">
            <a:extLst>
              <a:ext uri="{FF2B5EF4-FFF2-40B4-BE49-F238E27FC236}">
                <a16:creationId xmlns:a16="http://schemas.microsoft.com/office/drawing/2014/main" id="{591F73A6-A77D-267B-4BC4-6DA1F299CE10}"/>
              </a:ext>
            </a:extLst>
          </p:cNvPr>
          <p:cNvSpPr/>
          <p:nvPr/>
        </p:nvSpPr>
        <p:spPr>
          <a:xfrm rot="5400000">
            <a:off x="9714921" y="1839844"/>
            <a:ext cx="367486" cy="3341019"/>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lumMod val="50000"/>
                </a:schemeClr>
              </a:solidFill>
              <a:effectLst/>
              <a:uLnTx/>
              <a:uFillTx/>
              <a:latin typeface="Arial" panose="020B0604020202020204"/>
              <a:ea typeface="+mn-ea"/>
              <a:cs typeface="+mn-cs"/>
            </a:endParaRPr>
          </a:p>
        </p:txBody>
      </p:sp>
      <p:sp>
        <p:nvSpPr>
          <p:cNvPr id="22" name="Left Brace 21">
            <a:extLst>
              <a:ext uri="{FF2B5EF4-FFF2-40B4-BE49-F238E27FC236}">
                <a16:creationId xmlns:a16="http://schemas.microsoft.com/office/drawing/2014/main" id="{D3BFBA8A-C2D5-1CF1-235B-649CA0359848}"/>
              </a:ext>
            </a:extLst>
          </p:cNvPr>
          <p:cNvSpPr/>
          <p:nvPr/>
        </p:nvSpPr>
        <p:spPr>
          <a:xfrm rot="16200000">
            <a:off x="7581736" y="3619820"/>
            <a:ext cx="251555" cy="1746897"/>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lumMod val="50000"/>
                </a:schemeClr>
              </a:solidFill>
              <a:effectLst/>
              <a:uLnTx/>
              <a:uFillTx/>
              <a:latin typeface="Arial" panose="020B0604020202020204"/>
              <a:ea typeface="+mn-ea"/>
              <a:cs typeface="+mn-cs"/>
            </a:endParaRPr>
          </a:p>
        </p:txBody>
      </p:sp>
      <p:sp>
        <p:nvSpPr>
          <p:cNvPr id="23" name="TextBox 22">
            <a:extLst>
              <a:ext uri="{FF2B5EF4-FFF2-40B4-BE49-F238E27FC236}">
                <a16:creationId xmlns:a16="http://schemas.microsoft.com/office/drawing/2014/main" id="{F69AC452-5969-517A-0EB0-C0BFCD8D16D5}"/>
              </a:ext>
            </a:extLst>
          </p:cNvPr>
          <p:cNvSpPr txBox="1"/>
          <p:nvPr/>
        </p:nvSpPr>
        <p:spPr>
          <a:xfrm>
            <a:off x="408600" y="2293610"/>
            <a:ext cx="6421534" cy="57230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solidFill>
                  <a:schemeClr val="tx1">
                    <a:lumMod val="50000"/>
                  </a:schemeClr>
                </a:solidFill>
                <a:effectLst/>
                <a:uLnTx/>
                <a:uFillTx/>
                <a:latin typeface="Segoe UI Semibold" panose="020B0702040204020203" pitchFamily="34" charset="0"/>
                <a:cs typeface="Segoe UI Semibold" panose="020B0702040204020203" pitchFamily="34" charset="0"/>
              </a:rPr>
              <a:t>Pre-illness: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Lowest creatinine between 12 months </a:t>
            </a:r>
            <a:b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b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and 24 hours before first antibiotic order</a:t>
            </a:r>
          </a:p>
        </p:txBody>
      </p:sp>
      <p:sp>
        <p:nvSpPr>
          <p:cNvPr id="24" name="TextBox 23">
            <a:extLst>
              <a:ext uri="{FF2B5EF4-FFF2-40B4-BE49-F238E27FC236}">
                <a16:creationId xmlns:a16="http://schemas.microsoft.com/office/drawing/2014/main" id="{71E6D0A5-5AB5-E113-A27F-555731F8A4F2}"/>
              </a:ext>
            </a:extLst>
          </p:cNvPr>
          <p:cNvSpPr txBox="1"/>
          <p:nvPr/>
        </p:nvSpPr>
        <p:spPr>
          <a:xfrm>
            <a:off x="5129409" y="4691798"/>
            <a:ext cx="5156207" cy="572301"/>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solidFill>
                  <a:schemeClr val="tx1">
                    <a:lumMod val="50000"/>
                  </a:schemeClr>
                </a:solidFill>
                <a:effectLst/>
                <a:uLnTx/>
                <a:uFillTx/>
                <a:latin typeface="Segoe UI Semibold" panose="020B0702040204020203" pitchFamily="34" charset="0"/>
                <a:cs typeface="Segoe UI Semibold" panose="020B0702040204020203" pitchFamily="34" charset="0"/>
              </a:rPr>
              <a:t>Peri-enrollment: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Closest creatinine 24 hours before </a:t>
            </a:r>
            <a:b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b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or 6 hours after first antibiotic order</a:t>
            </a:r>
          </a:p>
        </p:txBody>
      </p:sp>
      <p:sp>
        <p:nvSpPr>
          <p:cNvPr id="25" name="Star: 5 Points 24">
            <a:extLst>
              <a:ext uri="{FF2B5EF4-FFF2-40B4-BE49-F238E27FC236}">
                <a16:creationId xmlns:a16="http://schemas.microsoft.com/office/drawing/2014/main" id="{9232AFF4-3CA0-C122-58B9-4643D78D5843}"/>
              </a:ext>
            </a:extLst>
          </p:cNvPr>
          <p:cNvSpPr/>
          <p:nvPr/>
        </p:nvSpPr>
        <p:spPr>
          <a:xfrm>
            <a:off x="8124008" y="3925439"/>
            <a:ext cx="208295" cy="204322"/>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chemeClr val="tx1">
                  <a:lumMod val="50000"/>
                </a:schemeClr>
              </a:solidFill>
              <a:effectLst/>
              <a:uLnTx/>
              <a:uFillTx/>
              <a:latin typeface="Arial" panose="020B0604020202020204"/>
              <a:ea typeface="+mn-ea"/>
              <a:cs typeface="+mn-cs"/>
            </a:endParaRPr>
          </a:p>
        </p:txBody>
      </p:sp>
      <p:sp>
        <p:nvSpPr>
          <p:cNvPr id="26" name="TextBox 25">
            <a:extLst>
              <a:ext uri="{FF2B5EF4-FFF2-40B4-BE49-F238E27FC236}">
                <a16:creationId xmlns:a16="http://schemas.microsoft.com/office/drawing/2014/main" id="{586A2FD6-63EA-7B93-5A3F-1608D4319013}"/>
              </a:ext>
            </a:extLst>
          </p:cNvPr>
          <p:cNvSpPr txBox="1"/>
          <p:nvPr/>
        </p:nvSpPr>
        <p:spPr>
          <a:xfrm>
            <a:off x="7688864" y="2331796"/>
            <a:ext cx="4419599" cy="661547"/>
          </a:xfrm>
          <a:prstGeom prst="rect">
            <a:avLst/>
          </a:prstGeom>
          <a:noFill/>
        </p:spPr>
        <p:txBody>
          <a:bodyPr wrap="square" lIns="0" tIns="0" rIns="0" bIns="0"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i="0" u="none" strike="noStrike" kern="1200" cap="none" spc="0" normalizeH="0" baseline="0" noProof="0" dirty="0">
                <a:ln>
                  <a:noFill/>
                </a:ln>
                <a:solidFill>
                  <a:schemeClr val="tx1">
                    <a:lumMod val="50000"/>
                  </a:schemeClr>
                </a:solidFill>
                <a:effectLst/>
                <a:uLnTx/>
                <a:uFillTx/>
                <a:latin typeface="Segoe UI Semibold" panose="020B0702040204020203" pitchFamily="34" charset="0"/>
                <a:cs typeface="Segoe UI Semibold" panose="020B0702040204020203" pitchFamily="34" charset="0"/>
              </a:rPr>
              <a:t>On-study: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Highest creatinine from enrollment </a:t>
            </a:r>
            <a:b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br>
            <a:r>
              <a:rPr kumimoji="0" lang="en-US" sz="1600" i="0" u="none" strike="noStrike" kern="1200" cap="none" spc="0" normalizeH="0" baseline="0" noProof="0" dirty="0">
                <a:ln>
                  <a:noFill/>
                </a:ln>
                <a:solidFill>
                  <a:schemeClr val="tx1">
                    <a:lumMod val="50000"/>
                  </a:schemeClr>
                </a:solidFill>
                <a:effectLst/>
                <a:uLnTx/>
                <a:uFillTx/>
                <a:latin typeface="Segoe UI" panose="020B0502040204020203" pitchFamily="34" charset="0"/>
                <a:cs typeface="Segoe UI" panose="020B0502040204020203" pitchFamily="34" charset="0"/>
              </a:rPr>
              <a:t>to 14 days after first antibiotic order</a:t>
            </a:r>
          </a:p>
        </p:txBody>
      </p:sp>
    </p:spTree>
    <p:extLst>
      <p:ext uri="{BB962C8B-B14F-4D97-AF65-F5344CB8AC3E}">
        <p14:creationId xmlns:p14="http://schemas.microsoft.com/office/powerpoint/2010/main" val="2693978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6">
            <a:extLst>
              <a:ext uri="{FF2B5EF4-FFF2-40B4-BE49-F238E27FC236}">
                <a16:creationId xmlns:a16="http://schemas.microsoft.com/office/drawing/2014/main" id="{17BCB91E-3370-1E48-79F2-FD128F269395}"/>
              </a:ext>
            </a:extLst>
          </p:cNvPr>
          <p:cNvGraphicFramePr>
            <a:graphicFrameLocks noGrp="1"/>
          </p:cNvGraphicFramePr>
          <p:nvPr>
            <p:extLst>
              <p:ext uri="{D42A27DB-BD31-4B8C-83A1-F6EECF244321}">
                <p14:modId xmlns:p14="http://schemas.microsoft.com/office/powerpoint/2010/main" val="1432850551"/>
              </p:ext>
            </p:extLst>
          </p:nvPr>
        </p:nvGraphicFramePr>
        <p:xfrm>
          <a:off x="250372" y="3429000"/>
          <a:ext cx="11577147" cy="2225040"/>
        </p:xfrm>
        <a:graphic>
          <a:graphicData uri="http://schemas.openxmlformats.org/drawingml/2006/table">
            <a:tbl>
              <a:tblPr firstRow="1" bandRow="1">
                <a:tableStyleId>{7E9639D4-E3E2-4D34-9284-5A2195B3D0D7}</a:tableStyleId>
              </a:tblPr>
              <a:tblGrid>
                <a:gridCol w="2307758">
                  <a:extLst>
                    <a:ext uri="{9D8B030D-6E8A-4147-A177-3AD203B41FA5}">
                      <a16:colId xmlns:a16="http://schemas.microsoft.com/office/drawing/2014/main" val="132854879"/>
                    </a:ext>
                  </a:extLst>
                </a:gridCol>
                <a:gridCol w="9269389">
                  <a:extLst>
                    <a:ext uri="{9D8B030D-6E8A-4147-A177-3AD203B41FA5}">
                      <a16:colId xmlns:a16="http://schemas.microsoft.com/office/drawing/2014/main" val="1155211755"/>
                    </a:ext>
                  </a:extLst>
                </a:gridCol>
              </a:tblGrid>
              <a:tr h="370840">
                <a:tc>
                  <a:txBody>
                    <a:bodyPr/>
                    <a:lstStyle/>
                    <a:p>
                      <a:pPr algn="ctr"/>
                      <a:r>
                        <a:rPr lang="en-US" b="0">
                          <a:solidFill>
                            <a:srgbClr val="000000"/>
                          </a:solidFill>
                          <a:latin typeface="Segoe UI Semibold" panose="020B0702040204020203" pitchFamily="34" charset="0"/>
                          <a:cs typeface="Segoe UI Semibold" panose="020B0702040204020203" pitchFamily="34" charset="0"/>
                        </a:rPr>
                        <a:t>Incident AKI stage</a:t>
                      </a:r>
                    </a:p>
                  </a:txBody>
                  <a:tcPr>
                    <a:lnB w="12700" cap="flat" cmpd="sng" algn="ctr">
                      <a:solidFill>
                        <a:schemeClr val="tx1">
                          <a:lumMod val="50000"/>
                        </a:schemeClr>
                      </a:solidFill>
                      <a:prstDash val="solid"/>
                      <a:round/>
                      <a:headEnd type="none" w="med" len="med"/>
                      <a:tailEnd type="none" w="med" len="med"/>
                    </a:lnB>
                    <a:solidFill>
                      <a:schemeClr val="bg1"/>
                    </a:solidFill>
                  </a:tcPr>
                </a:tc>
                <a:tc>
                  <a:txBody>
                    <a:bodyPr/>
                    <a:lstStyle/>
                    <a:p>
                      <a:r>
                        <a:rPr lang="en-US" b="0">
                          <a:solidFill>
                            <a:srgbClr val="000000"/>
                          </a:solidFill>
                          <a:latin typeface="Segoe UI Semibold" panose="020B0702040204020203" pitchFamily="34" charset="0"/>
                          <a:cs typeface="Segoe UI Semibold" panose="020B0702040204020203" pitchFamily="34" charset="0"/>
                        </a:rPr>
                        <a:t>Definition</a:t>
                      </a:r>
                    </a:p>
                  </a:txBody>
                  <a:tcPr>
                    <a:lnB w="12700" cap="flat" cmpd="sng" algn="ctr">
                      <a:solidFill>
                        <a:schemeClr val="tx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52308690"/>
                  </a:ext>
                </a:extLst>
              </a:tr>
              <a:tr h="370840">
                <a:tc>
                  <a:txBody>
                    <a:bodyPr/>
                    <a:lstStyle/>
                    <a:p>
                      <a:pPr algn="ctr"/>
                      <a:r>
                        <a:rPr lang="en-US">
                          <a:solidFill>
                            <a:srgbClr val="000000"/>
                          </a:solidFill>
                          <a:latin typeface="Segoe UI" panose="020B0502040204020203" pitchFamily="34" charset="0"/>
                          <a:cs typeface="Segoe UI" panose="020B0502040204020203" pitchFamily="34" charset="0"/>
                        </a:rPr>
                        <a:t>0</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US">
                          <a:solidFill>
                            <a:srgbClr val="000000"/>
                          </a:solidFill>
                          <a:latin typeface="Segoe UI" panose="020B0502040204020203" pitchFamily="34" charset="0"/>
                          <a:cs typeface="Segoe UI" panose="020B0502040204020203" pitchFamily="34" charset="0"/>
                        </a:rPr>
                        <a:t>Creatinine increased by &lt;1.5 times baseline and increased by &lt;0.3 mg/dL, no new RRT</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924844475"/>
                  </a:ext>
                </a:extLst>
              </a:tr>
              <a:tr h="370840">
                <a:tc>
                  <a:txBody>
                    <a:bodyPr/>
                    <a:lstStyle/>
                    <a:p>
                      <a:pPr algn="ctr"/>
                      <a:r>
                        <a:rPr lang="en-US">
                          <a:solidFill>
                            <a:srgbClr val="000000"/>
                          </a:solidFill>
                          <a:latin typeface="Segoe UI" panose="020B0502040204020203" pitchFamily="34" charset="0"/>
                          <a:cs typeface="Segoe UI" panose="020B0502040204020203" pitchFamily="34" charset="0"/>
                        </a:rPr>
                        <a:t>1</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US">
                          <a:solidFill>
                            <a:srgbClr val="000000"/>
                          </a:solidFill>
                          <a:latin typeface="Segoe UI" panose="020B0502040204020203" pitchFamily="34" charset="0"/>
                          <a:cs typeface="Segoe UI" panose="020B0502040204020203" pitchFamily="34" charset="0"/>
                        </a:rPr>
                        <a:t>Creatinine increased by 1.5–1.9 times baseline or increased by ≥0.3 mg/dL</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4144982448"/>
                  </a:ext>
                </a:extLst>
              </a:tr>
              <a:tr h="370840">
                <a:tc>
                  <a:txBody>
                    <a:bodyPr/>
                    <a:lstStyle/>
                    <a:p>
                      <a:pPr algn="ctr"/>
                      <a:r>
                        <a:rPr lang="en-US">
                          <a:solidFill>
                            <a:srgbClr val="000000"/>
                          </a:solidFill>
                          <a:latin typeface="Segoe UI" panose="020B0502040204020203" pitchFamily="34" charset="0"/>
                          <a:cs typeface="Segoe UI" panose="020B0502040204020203" pitchFamily="34" charset="0"/>
                        </a:rPr>
                        <a:t>2</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US">
                          <a:solidFill>
                            <a:srgbClr val="000000"/>
                          </a:solidFill>
                          <a:latin typeface="Segoe UI" panose="020B0502040204020203" pitchFamily="34" charset="0"/>
                          <a:cs typeface="Segoe UI" panose="020B0502040204020203" pitchFamily="34" charset="0"/>
                        </a:rPr>
                        <a:t>Creatinine increased by 2.0–2.9 times baseline</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2075649767"/>
                  </a:ext>
                </a:extLst>
              </a:tr>
              <a:tr h="370840">
                <a:tc>
                  <a:txBody>
                    <a:bodyPr/>
                    <a:lstStyle/>
                    <a:p>
                      <a:pPr algn="ctr"/>
                      <a:r>
                        <a:rPr lang="en-US">
                          <a:solidFill>
                            <a:srgbClr val="000000"/>
                          </a:solidFill>
                          <a:latin typeface="Segoe UI" panose="020B0502040204020203" pitchFamily="34" charset="0"/>
                          <a:cs typeface="Segoe UI" panose="020B0502040204020203" pitchFamily="34" charset="0"/>
                        </a:rPr>
                        <a:t>3</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tc>
                  <a:txBody>
                    <a:bodyPr/>
                    <a:lstStyle/>
                    <a:p>
                      <a:r>
                        <a:rPr lang="en-US">
                          <a:solidFill>
                            <a:srgbClr val="000000"/>
                          </a:solidFill>
                          <a:latin typeface="Segoe UI" panose="020B0502040204020203" pitchFamily="34" charset="0"/>
                          <a:cs typeface="Segoe UI" panose="020B0502040204020203" pitchFamily="34" charset="0"/>
                        </a:rPr>
                        <a:t>Creatinine increased by ≥3.0 times baseline or increase to ≥4.0 mg/dL or new RRT</a:t>
                      </a:r>
                    </a:p>
                  </a:txBody>
                  <a:tcPr>
                    <a:lnT w="12700" cap="flat" cmpd="sng" algn="ctr">
                      <a:solidFill>
                        <a:schemeClr val="tx1">
                          <a:lumMod val="50000"/>
                        </a:schemeClr>
                      </a:solidFill>
                      <a:prstDash val="solid"/>
                      <a:round/>
                      <a:headEnd type="none" w="med" len="med"/>
                      <a:tailEnd type="none" w="med" len="med"/>
                    </a:lnT>
                    <a:lnB w="12700" cap="flat" cmpd="sng" algn="ctr">
                      <a:solidFill>
                        <a:schemeClr val="tx1">
                          <a:lumMod val="50000"/>
                        </a:schemeClr>
                      </a:solidFill>
                      <a:prstDash val="solid"/>
                      <a:round/>
                      <a:headEnd type="none" w="med" len="med"/>
                      <a:tailEnd type="none" w="med" len="med"/>
                    </a:lnB>
                  </a:tcPr>
                </a:tc>
                <a:extLst>
                  <a:ext uri="{0D108BD9-81ED-4DB2-BD59-A6C34878D82A}">
                    <a16:rowId xmlns:a16="http://schemas.microsoft.com/office/drawing/2014/main" val="1784924239"/>
                  </a:ext>
                </a:extLst>
              </a:tr>
              <a:tr h="370840">
                <a:tc>
                  <a:txBody>
                    <a:bodyPr/>
                    <a:lstStyle/>
                    <a:p>
                      <a:pPr algn="ctr"/>
                      <a:r>
                        <a:rPr lang="en-US">
                          <a:solidFill>
                            <a:srgbClr val="000000"/>
                          </a:solidFill>
                          <a:latin typeface="Segoe UI" panose="020B0502040204020203" pitchFamily="34" charset="0"/>
                          <a:cs typeface="Segoe UI" panose="020B0502040204020203" pitchFamily="34" charset="0"/>
                        </a:rPr>
                        <a:t>4</a:t>
                      </a:r>
                    </a:p>
                  </a:txBody>
                  <a:tcPr>
                    <a:lnT w="12700" cap="flat" cmpd="sng" algn="ctr">
                      <a:solidFill>
                        <a:schemeClr val="tx1">
                          <a:lumMod val="50000"/>
                        </a:schemeClr>
                      </a:solidFill>
                      <a:prstDash val="solid"/>
                      <a:round/>
                      <a:headEnd type="none" w="med" len="med"/>
                      <a:tailEnd type="none" w="med" len="med"/>
                    </a:lnT>
                  </a:tcPr>
                </a:tc>
                <a:tc>
                  <a:txBody>
                    <a:bodyPr/>
                    <a:lstStyle/>
                    <a:p>
                      <a:r>
                        <a:rPr lang="en-US">
                          <a:solidFill>
                            <a:srgbClr val="000000"/>
                          </a:solidFill>
                          <a:latin typeface="Segoe UI" panose="020B0502040204020203" pitchFamily="34" charset="0"/>
                          <a:cs typeface="Segoe UI" panose="020B0502040204020203" pitchFamily="34" charset="0"/>
                        </a:rPr>
                        <a:t>Death</a:t>
                      </a:r>
                    </a:p>
                  </a:txBody>
                  <a:tcPr>
                    <a:lnT w="12700" cap="flat" cmpd="sng" algn="ctr">
                      <a:solidFill>
                        <a:schemeClr val="tx1">
                          <a:lumMod val="50000"/>
                        </a:schemeClr>
                      </a:solidFill>
                      <a:prstDash val="solid"/>
                      <a:round/>
                      <a:headEnd type="none" w="med" len="med"/>
                      <a:tailEnd type="none" w="med" len="med"/>
                    </a:lnT>
                  </a:tcPr>
                </a:tc>
                <a:extLst>
                  <a:ext uri="{0D108BD9-81ED-4DB2-BD59-A6C34878D82A}">
                    <a16:rowId xmlns:a16="http://schemas.microsoft.com/office/drawing/2014/main" val="3785165136"/>
                  </a:ext>
                </a:extLst>
              </a:tr>
            </a:tbl>
          </a:graphicData>
        </a:graphic>
      </p:graphicFrame>
      <p:sp>
        <p:nvSpPr>
          <p:cNvPr id="4" name="Title 1">
            <a:extLst>
              <a:ext uri="{FF2B5EF4-FFF2-40B4-BE49-F238E27FC236}">
                <a16:creationId xmlns:a16="http://schemas.microsoft.com/office/drawing/2014/main" id="{448A4990-186E-8F63-5B9C-83FD5CDEECE3}"/>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solidFill>
                  <a:srgbClr val="000000"/>
                </a:solidFill>
                <a:latin typeface="Segoe UI Semibold" panose="020B0702040204020203" pitchFamily="34" charset="0"/>
                <a:cs typeface="Segoe UI Semibold" panose="020B0702040204020203" pitchFamily="34" charset="0"/>
              </a:rPr>
              <a:t>Definition of acute kidney injury (AKI)</a:t>
            </a:r>
            <a:endParaRPr lang="fr-FR" sz="3200">
              <a:solidFill>
                <a:srgbClr val="000000"/>
              </a:solidFill>
              <a:latin typeface="Segoe UI Semibold" panose="020B0702040204020203" pitchFamily="34" charset="0"/>
              <a:cs typeface="Segoe UI Semibold" panose="020B0702040204020203" pitchFamily="34" charset="0"/>
            </a:endParaRPr>
          </a:p>
        </p:txBody>
      </p:sp>
      <p:cxnSp>
        <p:nvCxnSpPr>
          <p:cNvPr id="6" name="Straight Connector 5">
            <a:extLst>
              <a:ext uri="{FF2B5EF4-FFF2-40B4-BE49-F238E27FC236}">
                <a16:creationId xmlns:a16="http://schemas.microsoft.com/office/drawing/2014/main" id="{8DDAB316-C1C1-2D1B-E957-98982D10790A}"/>
              </a:ext>
            </a:extLst>
          </p:cNvPr>
          <p:cNvCxnSpPr/>
          <p:nvPr/>
        </p:nvCxnSpPr>
        <p:spPr>
          <a:xfrm>
            <a:off x="0" y="1340428"/>
            <a:ext cx="12192000" cy="0"/>
          </a:xfrm>
          <a:prstGeom prst="line">
            <a:avLst/>
          </a:prstGeom>
          <a:noFill/>
          <a:ln w="19050" cap="flat" cmpd="sng" algn="ctr">
            <a:solidFill>
              <a:srgbClr val="000000"/>
            </a:solidFill>
            <a:prstDash val="solid"/>
            <a:miter lim="800000"/>
          </a:ln>
          <a:effectLst/>
        </p:spPr>
      </p:cxnSp>
      <p:sp>
        <p:nvSpPr>
          <p:cNvPr id="7" name="TextBox 6">
            <a:extLst>
              <a:ext uri="{FF2B5EF4-FFF2-40B4-BE49-F238E27FC236}">
                <a16:creationId xmlns:a16="http://schemas.microsoft.com/office/drawing/2014/main" id="{3568544F-34C3-4595-909D-170F63BE6BB6}"/>
              </a:ext>
            </a:extLst>
          </p:cNvPr>
          <p:cNvSpPr txBox="1"/>
          <p:nvPr/>
        </p:nvSpPr>
        <p:spPr>
          <a:xfrm>
            <a:off x="250372" y="1857249"/>
            <a:ext cx="10899227" cy="1345325"/>
          </a:xfrm>
          <a:prstGeom prst="rect">
            <a:avLst/>
          </a:prstGeom>
          <a:noFill/>
        </p:spPr>
        <p:txBody>
          <a:bodyPr wrap="square" lIns="0" tIns="0" rIns="0" bIns="0" rtlCol="0">
            <a:noAutofit/>
          </a:bodyPr>
          <a:lstStyle/>
          <a:p>
            <a:pPr marL="342900" indent="-342900">
              <a:buFont typeface="Arial" panose="020B0604020202020204" pitchFamily="34" charset="0"/>
              <a:buChar char="•"/>
            </a:pPr>
            <a:r>
              <a:rPr lang="en-US" sz="2200">
                <a:solidFill>
                  <a:srgbClr val="000000"/>
                </a:solidFill>
                <a:latin typeface="Segoe UI Semibold" panose="020B0702040204020203" pitchFamily="34" charset="0"/>
                <a:cs typeface="Segoe UI Semibold" panose="020B0702040204020203" pitchFamily="34" charset="0"/>
              </a:rPr>
              <a:t>AKI definition: </a:t>
            </a:r>
            <a:r>
              <a:rPr lang="en-US" sz="2200">
                <a:solidFill>
                  <a:srgbClr val="000000"/>
                </a:solidFill>
                <a:latin typeface="Segoe UI" panose="020B0502040204020203" pitchFamily="34" charset="0"/>
                <a:cs typeface="Segoe UI" panose="020B0502040204020203" pitchFamily="34" charset="0"/>
              </a:rPr>
              <a:t>based on Kidney Disease Improving Global Outcomes (KDIGO) criteria</a:t>
            </a:r>
          </a:p>
          <a:p>
            <a:r>
              <a:rPr lang="en-US" sz="2200">
                <a:solidFill>
                  <a:srgbClr val="000000"/>
                </a:solidFill>
                <a:latin typeface="Segoe UI" panose="020B0502040204020203" pitchFamily="34" charset="0"/>
                <a:cs typeface="Segoe UI" panose="020B0502040204020203" pitchFamily="34" charset="0"/>
              </a:rPr>
              <a:t>Uses creatinine values, renal replacement treatment (RRT) and death</a:t>
            </a:r>
          </a:p>
          <a:p>
            <a:pPr marL="342900" indent="-342900">
              <a:buFont typeface="Arial" panose="020B0604020202020204" pitchFamily="34" charset="0"/>
              <a:buChar char="•"/>
            </a:pPr>
            <a:r>
              <a:rPr lang="en-US" sz="2200">
                <a:solidFill>
                  <a:srgbClr val="000000"/>
                </a:solidFill>
                <a:latin typeface="Segoe UI Semibold" panose="020B0702040204020203" pitchFamily="34" charset="0"/>
                <a:cs typeface="Segoe UI Semibold" panose="020B0702040204020203" pitchFamily="34" charset="0"/>
              </a:rPr>
              <a:t>Baseline value: </a:t>
            </a:r>
            <a:r>
              <a:rPr lang="en-US" sz="2200">
                <a:solidFill>
                  <a:srgbClr val="000000"/>
                </a:solidFill>
                <a:latin typeface="Segoe UI" panose="020B0502040204020203" pitchFamily="34" charset="0"/>
                <a:cs typeface="Segoe UI" panose="020B0502040204020203" pitchFamily="34" charset="0"/>
              </a:rPr>
              <a:t>lowest creatinine from pre-illness and peri-enrollment</a:t>
            </a:r>
          </a:p>
        </p:txBody>
      </p:sp>
    </p:spTree>
    <p:extLst>
      <p:ext uri="{BB962C8B-B14F-4D97-AF65-F5344CB8AC3E}">
        <p14:creationId xmlns:p14="http://schemas.microsoft.com/office/powerpoint/2010/main" val="837106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A8434-6491-26DC-94BE-B54ADB2ED80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BFB22AE-85C6-9DA4-1857-FC1AF5EC5876}"/>
              </a:ext>
            </a:extLst>
          </p:cNvPr>
          <p:cNvSpPr txBox="1"/>
          <p:nvPr/>
        </p:nvSpPr>
        <p:spPr>
          <a:xfrm>
            <a:off x="6096000" y="2861099"/>
            <a:ext cx="1697720" cy="461665"/>
          </a:xfrm>
          <a:prstGeom prst="rect">
            <a:avLst/>
          </a:prstGeom>
          <a:noFill/>
        </p:spPr>
        <p:txBody>
          <a:bodyPr wrap="square" rtlCol="0">
            <a:spAutoFit/>
          </a:bodyPr>
          <a:lstStyle/>
          <a:p>
            <a:r>
              <a:rPr lang="en-US" sz="2400" u="sng">
                <a:latin typeface="Segoe UI" panose="020B0502040204020203" pitchFamily="34" charset="0"/>
                <a:cs typeface="Segoe UI" panose="020B0502040204020203" pitchFamily="34" charset="0"/>
              </a:rPr>
              <a:t>Clock start:</a:t>
            </a:r>
          </a:p>
        </p:txBody>
      </p:sp>
      <p:cxnSp>
        <p:nvCxnSpPr>
          <p:cNvPr id="6" name="Straight Connector 5">
            <a:extLst>
              <a:ext uri="{FF2B5EF4-FFF2-40B4-BE49-F238E27FC236}">
                <a16:creationId xmlns:a16="http://schemas.microsoft.com/office/drawing/2014/main" id="{9D664087-0BD4-CEB0-4C2B-A258474E4EA8}"/>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39050D34-1B47-2312-47F9-7F7A5BEE84A1}"/>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4" name="TextBox 3">
            <a:extLst>
              <a:ext uri="{FF2B5EF4-FFF2-40B4-BE49-F238E27FC236}">
                <a16:creationId xmlns:a16="http://schemas.microsoft.com/office/drawing/2014/main" id="{0937961D-6E86-D299-6D50-605660CE3306}"/>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solidFill>
                  <a:srgbClr val="D9D9D9"/>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2"/>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DAAF8C3A-85DE-5DB0-5FB5-4675C0D06FDF}"/>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19</a:t>
            </a:fld>
            <a:endParaRPr lang="en" kern="0">
              <a:solidFill>
                <a:srgbClr val="595959"/>
              </a:solidFill>
              <a:latin typeface="Segoe UI" panose="020B0502040204020203" pitchFamily="34" charset="0"/>
              <a:cs typeface="Segoe UI" panose="020B0502040204020203" pitchFamily="34" charset="0"/>
              <a:sym typeface="Arial"/>
            </a:endParaRPr>
          </a:p>
        </p:txBody>
      </p:sp>
      <p:pic>
        <p:nvPicPr>
          <p:cNvPr id="8" name="Graphic 7" descr="Watch with solid fill">
            <a:extLst>
              <a:ext uri="{FF2B5EF4-FFF2-40B4-BE49-F238E27FC236}">
                <a16:creationId xmlns:a16="http://schemas.microsoft.com/office/drawing/2014/main" id="{202B8594-79C5-8AF0-E100-3CA08CCE63D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113582" y="3869721"/>
            <a:ext cx="914400" cy="914400"/>
          </a:xfrm>
          <a:prstGeom prst="rect">
            <a:avLst/>
          </a:prstGeom>
        </p:spPr>
      </p:pic>
      <p:pic>
        <p:nvPicPr>
          <p:cNvPr id="11" name="Graphic 10" descr="Watch outline">
            <a:extLst>
              <a:ext uri="{FF2B5EF4-FFF2-40B4-BE49-F238E27FC236}">
                <a16:creationId xmlns:a16="http://schemas.microsoft.com/office/drawing/2014/main" id="{2E273B4B-1E0D-15CA-26FF-358B8F30ED5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113582" y="2634732"/>
            <a:ext cx="914400" cy="914400"/>
          </a:xfrm>
          <a:prstGeom prst="rect">
            <a:avLst/>
          </a:prstGeom>
        </p:spPr>
      </p:pic>
      <p:sp>
        <p:nvSpPr>
          <p:cNvPr id="12" name="TextBox 11">
            <a:extLst>
              <a:ext uri="{FF2B5EF4-FFF2-40B4-BE49-F238E27FC236}">
                <a16:creationId xmlns:a16="http://schemas.microsoft.com/office/drawing/2014/main" id="{52451498-CF0D-009F-A77A-01BDD328549B}"/>
              </a:ext>
            </a:extLst>
          </p:cNvPr>
          <p:cNvSpPr txBox="1"/>
          <p:nvPr/>
        </p:nvSpPr>
        <p:spPr>
          <a:xfrm>
            <a:off x="8040418" y="4096088"/>
            <a:ext cx="1961357" cy="461665"/>
          </a:xfrm>
          <a:prstGeom prst="rect">
            <a:avLst/>
          </a:prstGeom>
          <a:noFill/>
        </p:spPr>
        <p:txBody>
          <a:bodyPr wrap="square" rtlCol="0">
            <a:spAutoFit/>
          </a:bodyPr>
          <a:lstStyle/>
          <a:p>
            <a:r>
              <a:rPr lang="en-US" sz="2400">
                <a:latin typeface="Segoe UI" panose="020B0502040204020203" pitchFamily="34" charset="0"/>
                <a:cs typeface="Segoe UI" panose="020B0502040204020203" pitchFamily="34" charset="0"/>
              </a:rPr>
              <a:t>14 days after</a:t>
            </a:r>
          </a:p>
        </p:txBody>
      </p:sp>
      <p:sp>
        <p:nvSpPr>
          <p:cNvPr id="13" name="TextBox 12">
            <a:extLst>
              <a:ext uri="{FF2B5EF4-FFF2-40B4-BE49-F238E27FC236}">
                <a16:creationId xmlns:a16="http://schemas.microsoft.com/office/drawing/2014/main" id="{63F916BC-46D6-E263-C999-A10DE428311C}"/>
              </a:ext>
            </a:extLst>
          </p:cNvPr>
          <p:cNvSpPr txBox="1"/>
          <p:nvPr/>
        </p:nvSpPr>
        <p:spPr>
          <a:xfrm>
            <a:off x="8040418" y="2861098"/>
            <a:ext cx="3987792" cy="461665"/>
          </a:xfrm>
          <a:prstGeom prst="rect">
            <a:avLst/>
          </a:prstGeom>
          <a:noFill/>
        </p:spPr>
        <p:txBody>
          <a:bodyPr wrap="square" rtlCol="0">
            <a:spAutoFit/>
          </a:bodyPr>
          <a:lstStyle/>
          <a:p>
            <a:r>
              <a:rPr lang="en-US" sz="2400">
                <a:latin typeface="Segoe UI" panose="020B0502040204020203" pitchFamily="34" charset="0"/>
                <a:cs typeface="Segoe UI" panose="020B0502040204020203" pitchFamily="34" charset="0"/>
              </a:rPr>
              <a:t>First study antibiotic order</a:t>
            </a:r>
          </a:p>
        </p:txBody>
      </p:sp>
      <p:sp>
        <p:nvSpPr>
          <p:cNvPr id="14" name="TextBox 13">
            <a:extLst>
              <a:ext uri="{FF2B5EF4-FFF2-40B4-BE49-F238E27FC236}">
                <a16:creationId xmlns:a16="http://schemas.microsoft.com/office/drawing/2014/main" id="{BD786434-27DE-913C-6668-292F165E5984}"/>
              </a:ext>
            </a:extLst>
          </p:cNvPr>
          <p:cNvSpPr txBox="1"/>
          <p:nvPr/>
        </p:nvSpPr>
        <p:spPr>
          <a:xfrm>
            <a:off x="6117521" y="4096088"/>
            <a:ext cx="3741984" cy="461665"/>
          </a:xfrm>
          <a:prstGeom prst="rect">
            <a:avLst/>
          </a:prstGeom>
          <a:noFill/>
        </p:spPr>
        <p:txBody>
          <a:bodyPr wrap="square" rtlCol="0">
            <a:spAutoFit/>
          </a:bodyPr>
          <a:lstStyle/>
          <a:p>
            <a:r>
              <a:rPr lang="en-US" sz="2400" u="sng">
                <a:latin typeface="Segoe UI" panose="020B0502040204020203" pitchFamily="34" charset="0"/>
                <a:cs typeface="Segoe UI" panose="020B0502040204020203" pitchFamily="34" charset="0"/>
              </a:rPr>
              <a:t>Clock end:</a:t>
            </a:r>
          </a:p>
        </p:txBody>
      </p:sp>
      <p:sp>
        <p:nvSpPr>
          <p:cNvPr id="15" name="Title 1">
            <a:extLst>
              <a:ext uri="{FF2B5EF4-FFF2-40B4-BE49-F238E27FC236}">
                <a16:creationId xmlns:a16="http://schemas.microsoft.com/office/drawing/2014/main" id="{FFF10B51-FD37-754F-36DD-31FA4275FC7E}"/>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latin typeface="Segoe UI Semibold" panose="020B0702040204020203" pitchFamily="34" charset="0"/>
                <a:cs typeface="Segoe UI Semibold" panose="020B0702040204020203" pitchFamily="34" charset="0"/>
              </a:rPr>
              <a:t>Target trial specification &amp; emulation</a:t>
            </a:r>
            <a:endParaRPr lang="fr-FR" sz="320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1119188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C0E08-2EA1-5E0A-3228-53E851622066}"/>
              </a:ext>
            </a:extLst>
          </p:cNvPr>
          <p:cNvSpPr>
            <a:spLocks noGrp="1"/>
          </p:cNvSpPr>
          <p:nvPr>
            <p:ph type="title"/>
          </p:nvPr>
        </p:nvSpPr>
        <p:spPr>
          <a:xfrm>
            <a:off x="465337"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Sepsis in short </a:t>
            </a:r>
          </a:p>
        </p:txBody>
      </p:sp>
      <p:sp>
        <p:nvSpPr>
          <p:cNvPr id="3" name="Content Placeholder 2">
            <a:extLst>
              <a:ext uri="{FF2B5EF4-FFF2-40B4-BE49-F238E27FC236}">
                <a16:creationId xmlns:a16="http://schemas.microsoft.com/office/drawing/2014/main" id="{F4A017B2-9E87-A008-57AE-C5436CB2D5D2}"/>
              </a:ext>
            </a:extLst>
          </p:cNvPr>
          <p:cNvSpPr>
            <a:spLocks noGrp="1"/>
          </p:cNvSpPr>
          <p:nvPr>
            <p:ph idx="1"/>
          </p:nvPr>
        </p:nvSpPr>
        <p:spPr/>
        <p:txBody>
          <a:bodyPr>
            <a:normAutofit/>
          </a:bodyPr>
          <a:lstStyle/>
          <a:p>
            <a:r>
              <a:rPr lang="en-US" dirty="0">
                <a:latin typeface="Segoe UI" panose="020B0502040204020203" pitchFamily="34" charset="0"/>
                <a:cs typeface="Segoe UI" panose="020B0502040204020203" pitchFamily="34" charset="0"/>
              </a:rPr>
              <a:t>Sepsis is the body's extreme response to an infection. </a:t>
            </a:r>
          </a:p>
          <a:p>
            <a:r>
              <a:rPr lang="en-US" b="1" dirty="0">
                <a:solidFill>
                  <a:srgbClr val="0070C0"/>
                </a:solidFill>
                <a:latin typeface="Segoe UI" panose="020B0502040204020203" pitchFamily="34" charset="0"/>
                <a:cs typeface="Segoe UI" panose="020B0502040204020203" pitchFamily="34" charset="0"/>
              </a:rPr>
              <a:t>Multiple sources of infection </a:t>
            </a:r>
            <a:r>
              <a:rPr lang="en-US" dirty="0">
                <a:latin typeface="Segoe UI" panose="020B0502040204020203" pitchFamily="34" charset="0"/>
                <a:cs typeface="Segoe UI" panose="020B0502040204020203" pitchFamily="34" charset="0"/>
              </a:rPr>
              <a:t>exist:</a:t>
            </a:r>
          </a:p>
          <a:p>
            <a:pPr lvl="1"/>
            <a:r>
              <a:rPr lang="en-US" dirty="0">
                <a:latin typeface="Segoe UI" panose="020B0502040204020203" pitchFamily="34" charset="0"/>
                <a:cs typeface="Segoe UI" panose="020B0502040204020203" pitchFamily="34" charset="0"/>
              </a:rPr>
              <a:t>Gastro-intestinal</a:t>
            </a:r>
          </a:p>
          <a:p>
            <a:pPr lvl="1"/>
            <a:r>
              <a:rPr lang="en-US" dirty="0">
                <a:latin typeface="Segoe UI" panose="020B0502040204020203" pitchFamily="34" charset="0"/>
                <a:cs typeface="Segoe UI" panose="020B0502040204020203" pitchFamily="34" charset="0"/>
              </a:rPr>
              <a:t>Pulmonary</a:t>
            </a:r>
          </a:p>
          <a:p>
            <a:pPr lvl="1"/>
            <a:r>
              <a:rPr lang="en-US" dirty="0">
                <a:latin typeface="Segoe UI" panose="020B0502040204020203" pitchFamily="34" charset="0"/>
                <a:cs typeface="Segoe UI" panose="020B0502040204020203" pitchFamily="34" charset="0"/>
              </a:rPr>
              <a:t>Skin</a:t>
            </a:r>
          </a:p>
          <a:p>
            <a:pPr lvl="1"/>
            <a:r>
              <a:rPr lang="en-US" dirty="0">
                <a:latin typeface="Segoe UI" panose="020B0502040204020203" pitchFamily="34" charset="0"/>
                <a:cs typeface="Segoe UI" panose="020B0502040204020203" pitchFamily="34" charset="0"/>
              </a:rPr>
              <a:t>Urinary, etc.</a:t>
            </a:r>
          </a:p>
          <a:p>
            <a:r>
              <a:rPr lang="en-US" dirty="0">
                <a:latin typeface="Segoe UI" panose="020B0502040204020203" pitchFamily="34" charset="0"/>
                <a:cs typeface="Segoe UI" panose="020B0502040204020203" pitchFamily="34" charset="0"/>
              </a:rPr>
              <a:t>Sepsis cases are caused by:</a:t>
            </a:r>
          </a:p>
          <a:p>
            <a:pPr lvl="1"/>
            <a:r>
              <a:rPr lang="en-US" dirty="0">
                <a:latin typeface="Segoe UI" panose="020B0502040204020203" pitchFamily="34" charset="0"/>
                <a:cs typeface="Segoe UI" panose="020B0502040204020203" pitchFamily="34" charset="0"/>
              </a:rPr>
              <a:t>Mostly bacterial infections</a:t>
            </a:r>
          </a:p>
          <a:p>
            <a:pPr lvl="1"/>
            <a:r>
              <a:rPr lang="en-US" dirty="0">
                <a:latin typeface="Segoe UI" panose="020B0502040204020203" pitchFamily="34" charset="0"/>
                <a:cs typeface="Segoe UI" panose="020B0502040204020203" pitchFamily="34" charset="0"/>
              </a:rPr>
              <a:t>Yet viral and fungal infections also possible</a:t>
            </a:r>
          </a:p>
        </p:txBody>
      </p:sp>
      <p:cxnSp>
        <p:nvCxnSpPr>
          <p:cNvPr id="4" name="Straight Connector 3">
            <a:extLst>
              <a:ext uri="{FF2B5EF4-FFF2-40B4-BE49-F238E27FC236}">
                <a16:creationId xmlns:a16="http://schemas.microsoft.com/office/drawing/2014/main" id="{9F02EDCF-34F1-33EC-4277-A6064B0F862A}"/>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17344AEB-CE8E-5F4E-0A6D-194F24C3CC0A}"/>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2</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1398747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D1EEF-2ACB-D7DF-F813-2EDC131843FF}"/>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D5EE0FA-4939-994C-B375-AC7C169FACD4}"/>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97E1388A-5CF4-968E-341F-12ECFF46BCAF}"/>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4" name="TextBox 3">
            <a:extLst>
              <a:ext uri="{FF2B5EF4-FFF2-40B4-BE49-F238E27FC236}">
                <a16:creationId xmlns:a16="http://schemas.microsoft.com/office/drawing/2014/main" id="{79BC06B3-EB82-20EF-6C40-9D597803B338}"/>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solidFill>
                  <a:srgbClr val="D9D9D9"/>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latin typeface="Segoe UI" panose="020B0502040204020203" pitchFamily="34" charset="0"/>
                <a:cs typeface="Segoe UI" panose="020B0502040204020203" pitchFamily="34" charset="0"/>
              </a:rPr>
              <a:t>Causal contrasts</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Statistical analysis</a:t>
            </a:r>
            <a:endParaRPr lang="fr-FR" sz="2400">
              <a:solidFill>
                <a:schemeClr val="bg1">
                  <a:lumMod val="85000"/>
                </a:schemeClr>
              </a:solidFill>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1B9CBA54-7FEF-7E7F-7789-FFE2F65CF959}"/>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20</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15" name="Title 1">
            <a:extLst>
              <a:ext uri="{FF2B5EF4-FFF2-40B4-BE49-F238E27FC236}">
                <a16:creationId xmlns:a16="http://schemas.microsoft.com/office/drawing/2014/main" id="{74A64882-AAB6-3CC6-4C12-202870A1CEAB}"/>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a:latin typeface="Segoe UI Semibold" panose="020B0702040204020203" pitchFamily="34" charset="0"/>
                <a:cs typeface="Segoe UI Semibold" panose="020B0702040204020203" pitchFamily="34" charset="0"/>
              </a:rPr>
              <a:t>Target trial specification &amp; emulation</a:t>
            </a:r>
            <a:endParaRPr lang="fr-FR" sz="3200">
              <a:latin typeface="Segoe UI Semibold" panose="020B0702040204020203" pitchFamily="34" charset="0"/>
              <a:cs typeface="Segoe UI Semibold" panose="020B0702040204020203" pitchFamily="34" charset="0"/>
            </a:endParaRP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EC71E8FE-741B-C537-12E7-9C53A574B801}"/>
                  </a:ext>
                </a:extLst>
              </p:cNvPr>
              <p:cNvSpPr txBox="1"/>
              <p:nvPr/>
            </p:nvSpPr>
            <p:spPr>
              <a:xfrm>
                <a:off x="5508172" y="2366675"/>
                <a:ext cx="5131088" cy="1107996"/>
              </a:xfrm>
              <a:prstGeom prst="rect">
                <a:avLst/>
              </a:prstGeom>
              <a:noFill/>
            </p:spPr>
            <p:txBody>
              <a:bodyPr wrap="square" rtlCol="0">
                <a:spAutoFit/>
              </a:bodyPr>
              <a:lstStyle/>
              <a:p>
                <a:r>
                  <a:rPr lang="en-US" sz="2200" b="1">
                    <a:latin typeface="Segoe UI" panose="020B0502040204020203" pitchFamily="34" charset="0"/>
                    <a:cs typeface="Segoe UI" panose="020B0502040204020203" pitchFamily="34" charset="0"/>
                  </a:rPr>
                  <a:t>Intention-to-treat: </a:t>
                </a:r>
                <a:br>
                  <a:rPr lang="en-US" sz="2200" b="1">
                    <a:latin typeface="Segoe UI" panose="020B0502040204020203" pitchFamily="34" charset="0"/>
                    <a:cs typeface="Segoe UI" panose="020B0502040204020203" pitchFamily="34" charset="0"/>
                  </a:rPr>
                </a:br>
                <a:r>
                  <a:rPr lang="en-US" sz="2200">
                    <a:latin typeface="Segoe UI" panose="020B0502040204020203" pitchFamily="34" charset="0"/>
                    <a:cs typeface="Segoe UI" panose="020B0502040204020203" pitchFamily="34" charset="0"/>
                  </a:rPr>
                  <a:t>effect of ordering Zosyn first (</a:t>
                </a:r>
                <a14:m>
                  <m:oMath xmlns:m="http://schemas.openxmlformats.org/officeDocument/2006/math">
                    <m:r>
                      <a:rPr lang="en-US" sz="2200" b="0" i="1" smtClean="0">
                        <a:solidFill>
                          <a:srgbClr val="0070C0"/>
                        </a:solidFill>
                        <a:latin typeface="Cambria Math" panose="02040503050406030204" pitchFamily="18" charset="0"/>
                      </a:rPr>
                      <m:t>𝑎</m:t>
                    </m:r>
                    <m:r>
                      <a:rPr lang="en-US" sz="2200" b="0" i="1">
                        <a:solidFill>
                          <a:srgbClr val="0070C0"/>
                        </a:solidFill>
                        <a:latin typeface="Cambria Math" panose="02040503050406030204" pitchFamily="18" charset="0"/>
                      </a:rPr>
                      <m:t>=</m:t>
                    </m:r>
                    <m:r>
                      <a:rPr lang="en-US" sz="2200" b="0" i="1" smtClean="0">
                        <a:solidFill>
                          <a:srgbClr val="0070C0"/>
                        </a:solidFill>
                        <a:latin typeface="Cambria Math" panose="02040503050406030204" pitchFamily="18" charset="0"/>
                      </a:rPr>
                      <m:t>1</m:t>
                    </m:r>
                    <m:r>
                      <a:rPr lang="en-US" sz="2200" b="0" i="1" smtClean="0">
                        <a:latin typeface="Cambria Math" panose="02040503050406030204" pitchFamily="18" charset="0"/>
                      </a:rPr>
                      <m:t>)</m:t>
                    </m:r>
                  </m:oMath>
                </a14:m>
                <a:endParaRPr lang="en-US" sz="2200">
                  <a:latin typeface="Segoe UI" panose="020B0502040204020203" pitchFamily="34" charset="0"/>
                  <a:cs typeface="Segoe UI" panose="020B0502040204020203" pitchFamily="34" charset="0"/>
                </a:endParaRPr>
              </a:p>
              <a:p>
                <a:r>
                  <a:rPr lang="en-US" sz="2200">
                    <a:latin typeface="Segoe UI" panose="020B0502040204020203" pitchFamily="34" charset="0"/>
                    <a:cs typeface="Segoe UI" panose="020B0502040204020203" pitchFamily="34" charset="0"/>
                  </a:rPr>
                  <a:t>versus cefepime first (</a:t>
                </a:r>
                <a14:m>
                  <m:oMath xmlns:m="http://schemas.openxmlformats.org/officeDocument/2006/math">
                    <m:r>
                      <a:rPr lang="en-US" sz="2200" b="0" i="1" smtClean="0">
                        <a:solidFill>
                          <a:srgbClr val="0070C0"/>
                        </a:solidFill>
                        <a:latin typeface="Cambria Math" panose="02040503050406030204" pitchFamily="18" charset="0"/>
                      </a:rPr>
                      <m:t>𝑎</m:t>
                    </m:r>
                    <m:r>
                      <a:rPr lang="en-US" sz="2200" b="0" i="1">
                        <a:solidFill>
                          <a:srgbClr val="0070C0"/>
                        </a:solidFill>
                        <a:latin typeface="Cambria Math" panose="02040503050406030204" pitchFamily="18" charset="0"/>
                      </a:rPr>
                      <m:t>=</m:t>
                    </m:r>
                    <m:r>
                      <a:rPr lang="en-US" sz="2200" b="0" i="1" smtClean="0">
                        <a:solidFill>
                          <a:srgbClr val="0070C0"/>
                        </a:solidFill>
                        <a:latin typeface="Cambria Math" panose="02040503050406030204" pitchFamily="18" charset="0"/>
                      </a:rPr>
                      <m:t>0</m:t>
                    </m:r>
                    <m:r>
                      <a:rPr lang="en-US" sz="2200" b="0" i="1" smtClean="0">
                        <a:latin typeface="Cambria Math" panose="02040503050406030204" pitchFamily="18" charset="0"/>
                      </a:rPr>
                      <m:t>)</m:t>
                    </m:r>
                  </m:oMath>
                </a14:m>
                <a:endParaRPr lang="en-US" sz="2200">
                  <a:latin typeface="Segoe UI" panose="020B0502040204020203" pitchFamily="34" charset="0"/>
                  <a:cs typeface="Segoe UI" panose="020B0502040204020203" pitchFamily="34" charset="0"/>
                </a:endParaRPr>
              </a:p>
            </p:txBody>
          </p:sp>
        </mc:Choice>
        <mc:Fallback xmlns="">
          <p:sp>
            <p:nvSpPr>
              <p:cNvPr id="20" name="TextBox 19">
                <a:extLst>
                  <a:ext uri="{FF2B5EF4-FFF2-40B4-BE49-F238E27FC236}">
                    <a16:creationId xmlns:a16="http://schemas.microsoft.com/office/drawing/2014/main" id="{EC71E8FE-741B-C537-12E7-9C53A574B801}"/>
                  </a:ext>
                </a:extLst>
              </p:cNvPr>
              <p:cNvSpPr txBox="1">
                <a:spLocks noRot="1" noChangeAspect="1" noMove="1" noResize="1" noEditPoints="1" noAdjustHandles="1" noChangeArrowheads="1" noChangeShapeType="1" noTextEdit="1"/>
              </p:cNvSpPr>
              <p:nvPr/>
            </p:nvSpPr>
            <p:spPr>
              <a:xfrm>
                <a:off x="5508172" y="2366675"/>
                <a:ext cx="5131088" cy="1107996"/>
              </a:xfrm>
              <a:prstGeom prst="rect">
                <a:avLst/>
              </a:prstGeom>
              <a:blipFill>
                <a:blip r:embed="rId3"/>
                <a:stretch>
                  <a:fillRect l="-1546" t="-3297" b="-109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14992938-B57D-44AB-0192-226D6DC1D5D3}"/>
                  </a:ext>
                </a:extLst>
              </p:cNvPr>
              <p:cNvSpPr txBox="1"/>
              <p:nvPr/>
            </p:nvSpPr>
            <p:spPr>
              <a:xfrm>
                <a:off x="5513529" y="3999138"/>
                <a:ext cx="3651833" cy="7394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200" b="0" i="1" smtClean="0">
                          <a:latin typeface="Cambria Math" panose="02040503050406030204" pitchFamily="18" charset="0"/>
                        </a:rPr>
                        <m:t>𝑂𝑅</m:t>
                      </m:r>
                      <m:r>
                        <a:rPr lang="en-US" sz="2200" b="0" i="1" smtClean="0">
                          <a:latin typeface="Cambria Math" panose="02040503050406030204" pitchFamily="18" charset="0"/>
                        </a:rPr>
                        <m:t>=</m:t>
                      </m:r>
                      <m:f>
                        <m:fPr>
                          <m:ctrlPr>
                            <a:rPr lang="en-US" sz="2200" b="0" i="1" smtClean="0">
                              <a:latin typeface="Cambria Math" panose="02040503050406030204" pitchFamily="18" charset="0"/>
                            </a:rPr>
                          </m:ctrlPr>
                        </m:fPr>
                        <m:num>
                          <m:r>
                            <a:rPr lang="en-US" sz="2200" i="1">
                              <a:latin typeface="Cambria Math" panose="02040503050406030204" pitchFamily="18" charset="0"/>
                            </a:rPr>
                            <m:t>𝐸</m:t>
                          </m:r>
                          <m:r>
                            <a:rPr lang="en-US" sz="2200" i="1">
                              <a:latin typeface="Cambria Math" panose="02040503050406030204" pitchFamily="18" charset="0"/>
                            </a:rPr>
                            <m:t>(</m:t>
                          </m:r>
                          <m:sSup>
                            <m:sSupPr>
                              <m:ctrlPr>
                                <a:rPr lang="en-US" sz="2200" i="1">
                                  <a:latin typeface="Cambria Math" panose="02040503050406030204" pitchFamily="18" charset="0"/>
                                </a:rPr>
                              </m:ctrlPr>
                            </m:sSupPr>
                            <m:e>
                              <m:r>
                                <a:rPr lang="en-US" sz="2200" i="1">
                                  <a:latin typeface="Cambria Math" panose="02040503050406030204" pitchFamily="18" charset="0"/>
                                </a:rPr>
                                <m:t>𝑌</m:t>
                              </m:r>
                            </m:e>
                            <m:sup>
                              <m:r>
                                <a:rPr lang="en-US" sz="2200" b="0" i="1" smtClean="0">
                                  <a:solidFill>
                                    <a:srgbClr val="0070C0"/>
                                  </a:solidFill>
                                  <a:latin typeface="Cambria Math" panose="02040503050406030204" pitchFamily="18" charset="0"/>
                                </a:rPr>
                                <m:t>𝑎</m:t>
                              </m:r>
                              <m:r>
                                <a:rPr lang="en-US" sz="2200" i="1">
                                  <a:solidFill>
                                    <a:srgbClr val="0070C0"/>
                                  </a:solidFill>
                                  <a:latin typeface="Cambria Math" panose="02040503050406030204" pitchFamily="18" charset="0"/>
                                </a:rPr>
                                <m:t>=</m:t>
                              </m:r>
                              <m:r>
                                <a:rPr lang="en-US" sz="2200" i="1" smtClean="0">
                                  <a:solidFill>
                                    <a:srgbClr val="0070C0"/>
                                  </a:solidFill>
                                  <a:latin typeface="Cambria Math" panose="02040503050406030204" pitchFamily="18" charset="0"/>
                                </a:rPr>
                                <m:t>1</m:t>
                              </m:r>
                            </m:sup>
                          </m:sSup>
                          <m:r>
                            <a:rPr lang="en-US" sz="2200" i="1">
                              <a:latin typeface="Cambria Math" panose="02040503050406030204" pitchFamily="18" charset="0"/>
                            </a:rPr>
                            <m:t>)/[1−</m:t>
                          </m:r>
                          <m:sSup>
                            <m:sSupPr>
                              <m:ctrlPr>
                                <a:rPr lang="en-US" sz="2200" i="1">
                                  <a:latin typeface="Cambria Math" panose="02040503050406030204" pitchFamily="18" charset="0"/>
                                </a:rPr>
                              </m:ctrlPr>
                            </m:sSupPr>
                            <m:e>
                              <m:r>
                                <a:rPr lang="en-US" sz="2200" b="0" i="1" smtClean="0">
                                  <a:latin typeface="Cambria Math" panose="02040503050406030204" pitchFamily="18" charset="0"/>
                                </a:rPr>
                                <m:t>𝐸</m:t>
                              </m:r>
                              <m:r>
                                <a:rPr lang="en-US" sz="2200" b="0" i="1" smtClean="0">
                                  <a:latin typeface="Cambria Math" panose="02040503050406030204" pitchFamily="18" charset="0"/>
                                </a:rPr>
                                <m:t>(</m:t>
                              </m:r>
                              <m:r>
                                <a:rPr lang="en-US" sz="2200" i="1">
                                  <a:latin typeface="Cambria Math" panose="02040503050406030204" pitchFamily="18" charset="0"/>
                                </a:rPr>
                                <m:t>𝑌</m:t>
                              </m:r>
                            </m:e>
                            <m:sup>
                              <m:r>
                                <a:rPr lang="en-US" sz="2200" b="0" i="1" smtClean="0">
                                  <a:solidFill>
                                    <a:srgbClr val="0070C0"/>
                                  </a:solidFill>
                                  <a:latin typeface="Cambria Math" panose="02040503050406030204" pitchFamily="18" charset="0"/>
                                </a:rPr>
                                <m:t>𝑎</m:t>
                              </m:r>
                              <m:r>
                                <a:rPr lang="en-US" sz="2200" i="1">
                                  <a:solidFill>
                                    <a:srgbClr val="0070C0"/>
                                  </a:solidFill>
                                  <a:latin typeface="Cambria Math" panose="02040503050406030204" pitchFamily="18" charset="0"/>
                                </a:rPr>
                                <m:t>=</m:t>
                              </m:r>
                              <m:r>
                                <a:rPr lang="en-US" sz="2200" b="0" i="1" smtClean="0">
                                  <a:solidFill>
                                    <a:srgbClr val="0070C0"/>
                                  </a:solidFill>
                                  <a:latin typeface="Cambria Math" panose="02040503050406030204" pitchFamily="18" charset="0"/>
                                </a:rPr>
                                <m:t>1</m:t>
                              </m:r>
                            </m:sup>
                          </m:sSup>
                          <m:r>
                            <a:rPr lang="en-US" sz="2200" b="0" i="1" smtClean="0">
                              <a:latin typeface="Cambria Math" panose="02040503050406030204" pitchFamily="18" charset="0"/>
                            </a:rPr>
                            <m:t>)</m:t>
                          </m:r>
                          <m:r>
                            <a:rPr lang="en-US" sz="2200" i="1">
                              <a:latin typeface="Cambria Math" panose="02040503050406030204" pitchFamily="18" charset="0"/>
                            </a:rPr>
                            <m:t>]</m:t>
                          </m:r>
                        </m:num>
                        <m:den>
                          <m:r>
                            <a:rPr lang="en-US" sz="2200" i="1">
                              <a:latin typeface="Cambria Math" panose="02040503050406030204" pitchFamily="18" charset="0"/>
                            </a:rPr>
                            <m:t>𝐸</m:t>
                          </m:r>
                          <m:r>
                            <a:rPr lang="en-US" sz="2200" i="1">
                              <a:latin typeface="Cambria Math" panose="02040503050406030204" pitchFamily="18" charset="0"/>
                            </a:rPr>
                            <m:t>(</m:t>
                          </m:r>
                          <m:sSup>
                            <m:sSupPr>
                              <m:ctrlPr>
                                <a:rPr lang="en-US" sz="2200" i="1">
                                  <a:latin typeface="Cambria Math" panose="02040503050406030204" pitchFamily="18" charset="0"/>
                                </a:rPr>
                              </m:ctrlPr>
                            </m:sSupPr>
                            <m:e>
                              <m:r>
                                <a:rPr lang="en-US" sz="2200" i="1">
                                  <a:latin typeface="Cambria Math" panose="02040503050406030204" pitchFamily="18" charset="0"/>
                                </a:rPr>
                                <m:t>𝑌</m:t>
                              </m:r>
                            </m:e>
                            <m:sup>
                              <m:r>
                                <a:rPr lang="en-US" sz="2200" b="0" i="1" smtClean="0">
                                  <a:solidFill>
                                    <a:srgbClr val="0070C0"/>
                                  </a:solidFill>
                                  <a:latin typeface="Cambria Math" panose="02040503050406030204" pitchFamily="18" charset="0"/>
                                </a:rPr>
                                <m:t>𝑎</m:t>
                              </m:r>
                              <m:r>
                                <a:rPr lang="en-US" sz="2200" i="1">
                                  <a:solidFill>
                                    <a:srgbClr val="0070C0"/>
                                  </a:solidFill>
                                  <a:latin typeface="Cambria Math" panose="02040503050406030204" pitchFamily="18" charset="0"/>
                                </a:rPr>
                                <m:t>=</m:t>
                              </m:r>
                              <m:r>
                                <a:rPr lang="en-US" sz="2200" b="0" i="1" smtClean="0">
                                  <a:solidFill>
                                    <a:srgbClr val="0070C0"/>
                                  </a:solidFill>
                                  <a:latin typeface="Cambria Math" panose="02040503050406030204" pitchFamily="18" charset="0"/>
                                </a:rPr>
                                <m:t>0</m:t>
                              </m:r>
                            </m:sup>
                          </m:sSup>
                          <m:r>
                            <a:rPr lang="en-US" sz="2200" i="1">
                              <a:latin typeface="Cambria Math" panose="02040503050406030204" pitchFamily="18" charset="0"/>
                            </a:rPr>
                            <m:t>)/[1−</m:t>
                          </m:r>
                          <m:r>
                            <a:rPr lang="en-US" sz="2200" b="0" i="1" smtClean="0">
                              <a:latin typeface="Cambria Math" panose="02040503050406030204" pitchFamily="18" charset="0"/>
                            </a:rPr>
                            <m:t>𝐸</m:t>
                          </m:r>
                          <m:r>
                            <a:rPr lang="en-US" sz="2200" b="0" i="1" smtClean="0">
                              <a:latin typeface="Cambria Math" panose="02040503050406030204" pitchFamily="18" charset="0"/>
                            </a:rPr>
                            <m:t>(</m:t>
                          </m:r>
                          <m:sSup>
                            <m:sSupPr>
                              <m:ctrlPr>
                                <a:rPr lang="en-US" sz="2200" i="1">
                                  <a:latin typeface="Cambria Math" panose="02040503050406030204" pitchFamily="18" charset="0"/>
                                </a:rPr>
                              </m:ctrlPr>
                            </m:sSupPr>
                            <m:e>
                              <m:r>
                                <a:rPr lang="en-US" sz="2200" i="1">
                                  <a:latin typeface="Cambria Math" panose="02040503050406030204" pitchFamily="18" charset="0"/>
                                </a:rPr>
                                <m:t>𝑌</m:t>
                              </m:r>
                            </m:e>
                            <m:sup>
                              <m:r>
                                <a:rPr lang="en-US" sz="2200" b="0" i="1" smtClean="0">
                                  <a:solidFill>
                                    <a:srgbClr val="0070C0"/>
                                  </a:solidFill>
                                  <a:latin typeface="Cambria Math" panose="02040503050406030204" pitchFamily="18" charset="0"/>
                                </a:rPr>
                                <m:t>𝑎</m:t>
                              </m:r>
                              <m:r>
                                <a:rPr lang="en-US" sz="2200" i="1">
                                  <a:solidFill>
                                    <a:srgbClr val="0070C0"/>
                                  </a:solidFill>
                                  <a:latin typeface="Cambria Math" panose="02040503050406030204" pitchFamily="18" charset="0"/>
                                </a:rPr>
                                <m:t>=</m:t>
                              </m:r>
                              <m:r>
                                <a:rPr lang="en-US" sz="2200" i="1" smtClean="0">
                                  <a:solidFill>
                                    <a:srgbClr val="0070C0"/>
                                  </a:solidFill>
                                  <a:latin typeface="Cambria Math" panose="02040503050406030204" pitchFamily="18" charset="0"/>
                                </a:rPr>
                                <m:t>0</m:t>
                              </m:r>
                            </m:sup>
                          </m:sSup>
                          <m:r>
                            <a:rPr lang="en-US" sz="2200" b="0" i="1" smtClean="0">
                              <a:latin typeface="Cambria Math" panose="02040503050406030204" pitchFamily="18" charset="0"/>
                            </a:rPr>
                            <m:t>)</m:t>
                          </m:r>
                          <m:r>
                            <a:rPr lang="en-US" sz="2200" i="1">
                              <a:latin typeface="Cambria Math" panose="02040503050406030204" pitchFamily="18" charset="0"/>
                            </a:rPr>
                            <m:t>]</m:t>
                          </m:r>
                        </m:den>
                      </m:f>
                    </m:oMath>
                  </m:oMathPara>
                </a14:m>
                <a:endParaRPr lang="en-US" sz="2200"/>
              </a:p>
            </p:txBody>
          </p:sp>
        </mc:Choice>
        <mc:Fallback xmlns="">
          <p:sp>
            <p:nvSpPr>
              <p:cNvPr id="21" name="TextBox 20">
                <a:extLst>
                  <a:ext uri="{FF2B5EF4-FFF2-40B4-BE49-F238E27FC236}">
                    <a16:creationId xmlns:a16="http://schemas.microsoft.com/office/drawing/2014/main" id="{14992938-B57D-44AB-0192-226D6DC1D5D3}"/>
                  </a:ext>
                </a:extLst>
              </p:cNvPr>
              <p:cNvSpPr txBox="1">
                <a:spLocks noRot="1" noChangeAspect="1" noMove="1" noResize="1" noEditPoints="1" noAdjustHandles="1" noChangeArrowheads="1" noChangeShapeType="1" noTextEdit="1"/>
              </p:cNvSpPr>
              <p:nvPr/>
            </p:nvSpPr>
            <p:spPr>
              <a:xfrm>
                <a:off x="5513529" y="3999138"/>
                <a:ext cx="3651833" cy="739498"/>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26274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F8B27-055E-36F1-38A6-DEEA52CEB489}"/>
              </a:ext>
            </a:extLst>
          </p:cNvPr>
          <p:cNvSpPr>
            <a:spLocks noGrp="1"/>
          </p:cNvSpPr>
          <p:nvPr>
            <p:ph type="title"/>
          </p:nvPr>
        </p:nvSpPr>
        <p:spPr>
          <a:xfrm>
            <a:off x="365234" y="18255"/>
            <a:ext cx="10515600" cy="1325563"/>
          </a:xfrm>
        </p:spPr>
        <p:txBody>
          <a:bodyPr>
            <a:normAutofit/>
          </a:bodyPr>
          <a:lstStyle/>
          <a:p>
            <a:r>
              <a:rPr lang="en-US" sz="3200">
                <a:latin typeface="Segoe UI Semibold" panose="020B0702040204020203" pitchFamily="34" charset="0"/>
                <a:cs typeface="Segoe UI Semibold" panose="020B0702040204020203" pitchFamily="34" charset="0"/>
              </a:rPr>
              <a:t>Handling repeat hospitalizations</a:t>
            </a:r>
          </a:p>
        </p:txBody>
      </p:sp>
      <p:sp>
        <p:nvSpPr>
          <p:cNvPr id="3" name="Content Placeholder 2">
            <a:extLst>
              <a:ext uri="{FF2B5EF4-FFF2-40B4-BE49-F238E27FC236}">
                <a16:creationId xmlns:a16="http://schemas.microsoft.com/office/drawing/2014/main" id="{2B53C3E0-886F-946A-D1D7-8CED6CA21C07}"/>
              </a:ext>
            </a:extLst>
          </p:cNvPr>
          <p:cNvSpPr>
            <a:spLocks noGrp="1"/>
          </p:cNvSpPr>
          <p:nvPr>
            <p:ph idx="1"/>
          </p:nvPr>
        </p:nvSpPr>
        <p:spPr>
          <a:xfrm>
            <a:off x="838199" y="1825625"/>
            <a:ext cx="11187223" cy="4351338"/>
          </a:xfrm>
        </p:spPr>
        <p:txBody>
          <a:bodyPr>
            <a:normAutofit/>
          </a:bodyPr>
          <a:lstStyle/>
          <a:p>
            <a:pPr marL="0" indent="0">
              <a:buNone/>
            </a:pPr>
            <a:r>
              <a:rPr lang="en-US" b="1">
                <a:latin typeface="Segoe UI" panose="020B0502040204020203" pitchFamily="34" charset="0"/>
                <a:cs typeface="Segoe UI" panose="020B0502040204020203" pitchFamily="34" charset="0"/>
              </a:rPr>
              <a:t>4 options</a:t>
            </a:r>
          </a:p>
          <a:p>
            <a:r>
              <a:rPr lang="en-US">
                <a:latin typeface="Segoe UI" panose="020B0502040204020203" pitchFamily="34" charset="0"/>
                <a:cs typeface="Segoe UI" panose="020B0502040204020203" pitchFamily="34" charset="0"/>
              </a:rPr>
              <a:t>Consider each hospitalization as independent</a:t>
            </a:r>
          </a:p>
          <a:p>
            <a:r>
              <a:rPr lang="en-US">
                <a:latin typeface="Segoe UI" panose="020B0502040204020203" pitchFamily="34" charset="0"/>
                <a:cs typeface="Segoe UI" panose="020B0502040204020203" pitchFamily="34" charset="0"/>
              </a:rPr>
              <a:t>Select only the first hospitalization for each patient</a:t>
            </a:r>
          </a:p>
          <a:p>
            <a:r>
              <a:rPr lang="en-US">
                <a:latin typeface="Segoe UI" panose="020B0502040204020203" pitchFamily="34" charset="0"/>
                <a:cs typeface="Segoe UI" panose="020B0502040204020203" pitchFamily="34" charset="0"/>
              </a:rPr>
              <a:t>Perform B bootstrap iterations</a:t>
            </a:r>
          </a:p>
          <a:p>
            <a:pPr lvl="1"/>
            <a:r>
              <a:rPr lang="en-US">
                <a:latin typeface="Segoe UI" panose="020B0502040204020203" pitchFamily="34" charset="0"/>
                <a:cs typeface="Segoe UI" panose="020B0502040204020203" pitchFamily="34" charset="0"/>
              </a:rPr>
              <a:t>If the patient has 1 hosp., then always include it</a:t>
            </a:r>
          </a:p>
          <a:p>
            <a:pPr lvl="1"/>
            <a:r>
              <a:rPr lang="en-US">
                <a:latin typeface="Segoe UI" panose="020B0502040204020203" pitchFamily="34" charset="0"/>
                <a:cs typeface="Segoe UI" panose="020B0502040204020203" pitchFamily="34" charset="0"/>
              </a:rPr>
              <a:t>If the patient has &gt;1 hosp., then sample one at random</a:t>
            </a:r>
          </a:p>
          <a:p>
            <a:r>
              <a:rPr lang="en-US">
                <a:solidFill>
                  <a:srgbClr val="0070C0"/>
                </a:solidFill>
                <a:latin typeface="Segoe UI" panose="020B0502040204020203" pitchFamily="34" charset="0"/>
                <a:cs typeface="Segoe UI" panose="020B0502040204020203" pitchFamily="34" charset="0"/>
              </a:rPr>
              <a:t>Keep all, report clustered standard errors</a:t>
            </a:r>
          </a:p>
        </p:txBody>
      </p:sp>
      <p:cxnSp>
        <p:nvCxnSpPr>
          <p:cNvPr id="10" name="Straight Connector 9">
            <a:extLst>
              <a:ext uri="{FF2B5EF4-FFF2-40B4-BE49-F238E27FC236}">
                <a16:creationId xmlns:a16="http://schemas.microsoft.com/office/drawing/2014/main" id="{8DDE1041-CD41-7254-1CB1-31E7CB500BDC}"/>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60422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DD472-DCBD-9215-BD6F-D6EACBECD410}"/>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0702BFB-C2BB-4B4E-7F5E-7AA038AA8571}"/>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a:extLst>
              <a:ext uri="{FF2B5EF4-FFF2-40B4-BE49-F238E27FC236}">
                <a16:creationId xmlns:a16="http://schemas.microsoft.com/office/drawing/2014/main" id="{F9AEBDCE-CCC0-12AA-3682-32A342E4B0F2}"/>
              </a:ext>
            </a:extLst>
          </p:cNvPr>
          <p:cNvCxnSpPr>
            <a:cxnSpLocks/>
          </p:cNvCxnSpPr>
          <p:nvPr/>
        </p:nvCxnSpPr>
        <p:spPr>
          <a:xfrm>
            <a:off x="4852555" y="1340428"/>
            <a:ext cx="0" cy="5517572"/>
          </a:xfrm>
          <a:prstGeom prst="line">
            <a:avLst/>
          </a:prstGeom>
        </p:spPr>
        <p:style>
          <a:lnRef idx="2">
            <a:schemeClr val="dk1"/>
          </a:lnRef>
          <a:fillRef idx="0">
            <a:schemeClr val="dk1"/>
          </a:fillRef>
          <a:effectRef idx="1">
            <a:schemeClr val="dk1"/>
          </a:effectRef>
          <a:fontRef idx="minor">
            <a:schemeClr val="tx1"/>
          </a:fontRef>
        </p:style>
      </p:cxnSp>
      <p:sp>
        <p:nvSpPr>
          <p:cNvPr id="4" name="TextBox 3">
            <a:extLst>
              <a:ext uri="{FF2B5EF4-FFF2-40B4-BE49-F238E27FC236}">
                <a16:creationId xmlns:a16="http://schemas.microsoft.com/office/drawing/2014/main" id="{CD4A5BBD-C866-15C9-7917-9D2FEFC34041}"/>
              </a:ext>
            </a:extLst>
          </p:cNvPr>
          <p:cNvSpPr txBox="1"/>
          <p:nvPr/>
        </p:nvSpPr>
        <p:spPr>
          <a:xfrm>
            <a:off x="696687" y="2366675"/>
            <a:ext cx="3998890" cy="2677656"/>
          </a:xfrm>
          <a:prstGeom prst="rect">
            <a:avLst/>
          </a:prstGeom>
          <a:noFill/>
        </p:spPr>
        <p:txBody>
          <a:bodyPr wrap="square" rtlCol="0">
            <a:spAutoFit/>
          </a:bodyPr>
          <a:lstStyle/>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Eligibility criteria</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Treatment strategies</a:t>
            </a:r>
          </a:p>
          <a:p>
            <a:pPr marL="342900" indent="-342900">
              <a:buAutoNum type="arabicPeriod"/>
            </a:pPr>
            <a:r>
              <a:rPr lang="en-US" sz="2400">
                <a:solidFill>
                  <a:srgbClr val="D9D9D9"/>
                </a:solidFill>
                <a:latin typeface="Segoe UI" panose="020B0502040204020203" pitchFamily="34" charset="0"/>
                <a:cs typeface="Segoe UI" panose="020B0502040204020203" pitchFamily="34" charset="0"/>
              </a:rPr>
              <a:t>Treatment assignment </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Outcome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Follow-up definition</a:t>
            </a:r>
          </a:p>
          <a:p>
            <a:pPr marL="342900" indent="-342900">
              <a:buAutoNum type="arabicPeriod"/>
            </a:pPr>
            <a:r>
              <a:rPr lang="en-US" sz="2400">
                <a:solidFill>
                  <a:schemeClr val="bg1">
                    <a:lumMod val="85000"/>
                  </a:schemeClr>
                </a:solidFill>
                <a:latin typeface="Segoe UI" panose="020B0502040204020203" pitchFamily="34" charset="0"/>
                <a:cs typeface="Segoe UI" panose="020B0502040204020203" pitchFamily="34" charset="0"/>
              </a:rPr>
              <a:t>Causal contrasts</a:t>
            </a:r>
          </a:p>
          <a:p>
            <a:pPr marL="342900" indent="-342900">
              <a:buAutoNum type="arabicPeriod"/>
            </a:pPr>
            <a:r>
              <a:rPr lang="en-US" sz="2400">
                <a:latin typeface="Segoe UI" panose="020B0502040204020203" pitchFamily="34" charset="0"/>
                <a:cs typeface="Segoe UI" panose="020B0502040204020203" pitchFamily="34" charset="0"/>
              </a:rPr>
              <a:t>Statistical analysis</a:t>
            </a:r>
            <a:endParaRPr lang="fr-FR" sz="2400">
              <a:latin typeface="Segoe UI" panose="020B0502040204020203" pitchFamily="34" charset="0"/>
              <a:cs typeface="Segoe UI" panose="020B0502040204020203" pitchFamily="34" charset="0"/>
            </a:endParaRPr>
          </a:p>
        </p:txBody>
      </p:sp>
      <p:sp>
        <p:nvSpPr>
          <p:cNvPr id="2" name="Google Shape;234;p36">
            <a:extLst>
              <a:ext uri="{FF2B5EF4-FFF2-40B4-BE49-F238E27FC236}">
                <a16:creationId xmlns:a16="http://schemas.microsoft.com/office/drawing/2014/main" id="{284678B4-D2ED-3F3E-6C66-05366744239D}"/>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22</a:t>
            </a:fld>
            <a:endParaRPr lang="en" kern="0">
              <a:solidFill>
                <a:srgbClr val="595959"/>
              </a:solidFill>
              <a:latin typeface="Segoe UI" panose="020B0502040204020203" pitchFamily="34" charset="0"/>
              <a:cs typeface="Segoe UI" panose="020B0502040204020203" pitchFamily="34" charset="0"/>
              <a:sym typeface="Arial"/>
            </a:endParaRPr>
          </a:p>
        </p:txBody>
      </p:sp>
      <p:sp>
        <p:nvSpPr>
          <p:cNvPr id="15" name="Title 1">
            <a:extLst>
              <a:ext uri="{FF2B5EF4-FFF2-40B4-BE49-F238E27FC236}">
                <a16:creationId xmlns:a16="http://schemas.microsoft.com/office/drawing/2014/main" id="{80D94653-3DED-49DE-2599-964D963E39E9}"/>
              </a:ext>
            </a:extLst>
          </p:cNvPr>
          <p:cNvSpPr txBox="1">
            <a:spLocks/>
          </p:cNvSpPr>
          <p:nvPr/>
        </p:nvSpPr>
        <p:spPr>
          <a:xfrm>
            <a:off x="250372" y="572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latin typeface="Segoe UI Semibold" panose="020B0702040204020203" pitchFamily="34" charset="0"/>
                <a:cs typeface="Segoe UI Semibold" panose="020B0702040204020203" pitchFamily="34" charset="0"/>
              </a:rPr>
              <a:t>Target trial specification &amp; emulation</a:t>
            </a:r>
            <a:endParaRPr lang="fr-FR" sz="3200" dirty="0">
              <a:latin typeface="Segoe UI Semibold" panose="020B0702040204020203" pitchFamily="34" charset="0"/>
              <a:cs typeface="Segoe UI Semibold" panose="020B0702040204020203" pitchFamily="34" charset="0"/>
            </a:endParaRPr>
          </a:p>
        </p:txBody>
      </p:sp>
      <p:sp>
        <p:nvSpPr>
          <p:cNvPr id="3" name="TextBox 2">
            <a:extLst>
              <a:ext uri="{FF2B5EF4-FFF2-40B4-BE49-F238E27FC236}">
                <a16:creationId xmlns:a16="http://schemas.microsoft.com/office/drawing/2014/main" id="{CF157A42-454A-C420-8B93-C469F117E2E8}"/>
              </a:ext>
            </a:extLst>
          </p:cNvPr>
          <p:cNvSpPr txBox="1"/>
          <p:nvPr/>
        </p:nvSpPr>
        <p:spPr>
          <a:xfrm>
            <a:off x="5354199" y="2366675"/>
            <a:ext cx="6411813" cy="3477875"/>
          </a:xfrm>
          <a:prstGeom prst="rect">
            <a:avLst/>
          </a:prstGeom>
          <a:noFill/>
        </p:spPr>
        <p:txBody>
          <a:bodyPr wrap="square" rtlCol="0">
            <a:spAutoFit/>
          </a:bodyPr>
          <a:lstStyle/>
          <a:p>
            <a:pPr marL="285750"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Binary outcome models</a:t>
            </a:r>
            <a:endParaRPr lang="en-US" altLang="ja-JP" sz="22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altLang="ja-JP" sz="2200" dirty="0">
                <a:latin typeface="Segoe UI" panose="020B0502040204020203" pitchFamily="34" charset="0"/>
                <a:cs typeface="Segoe UI" panose="020B0502040204020203" pitchFamily="34" charset="0"/>
              </a:rPr>
              <a:t>Effect measures for primary and secondary outcomes estimated via TMLE using ‘</a:t>
            </a:r>
            <a:r>
              <a:rPr lang="en-US" altLang="ja-JP" sz="2200" dirty="0" err="1">
                <a:latin typeface="Segoe UI" panose="020B0502040204020203" pitchFamily="34" charset="0"/>
                <a:cs typeface="Segoe UI" panose="020B0502040204020203" pitchFamily="34" charset="0"/>
              </a:rPr>
              <a:t>glmnet</a:t>
            </a:r>
            <a:r>
              <a:rPr lang="en-US" altLang="ja-JP" sz="2200" dirty="0">
                <a:latin typeface="Segoe UI" panose="020B0502040204020203" pitchFamily="34" charset="0"/>
                <a:cs typeface="Segoe UI" panose="020B0502040204020203" pitchFamily="34" charset="0"/>
              </a:rPr>
              <a:t>’ and ‘</a:t>
            </a:r>
            <a:r>
              <a:rPr lang="en-US" altLang="ja-JP" sz="2200" dirty="0" err="1">
                <a:latin typeface="Segoe UI" panose="020B0502040204020203" pitchFamily="34" charset="0"/>
                <a:cs typeface="Segoe UI" panose="020B0502040204020203" pitchFamily="34" charset="0"/>
              </a:rPr>
              <a:t>xgboost</a:t>
            </a:r>
            <a:r>
              <a:rPr lang="en-US" altLang="ja-JP" sz="2200" dirty="0">
                <a:latin typeface="Segoe UI" panose="020B0502040204020203" pitchFamily="34" charset="0"/>
                <a:cs typeface="Segoe UI" panose="020B0502040204020203" pitchFamily="34" charset="0"/>
              </a:rPr>
              <a:t>’ as learners</a:t>
            </a:r>
          </a:p>
          <a:p>
            <a:pPr marL="285750" indent="-285750">
              <a:buFont typeface="Arial" panose="020B0604020202020204" pitchFamily="34" charset="0"/>
              <a:buChar char="•"/>
            </a:pPr>
            <a:endParaRPr lang="en-US" altLang="ja-JP" sz="22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Clustered standard errors</a:t>
            </a:r>
          </a:p>
          <a:p>
            <a:pPr marL="742950" lvl="1"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By patient ID</a:t>
            </a:r>
          </a:p>
          <a:p>
            <a:pPr marL="742950" lvl="1"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By patient ID x facility ID</a:t>
            </a:r>
          </a:p>
          <a:p>
            <a:pPr marL="285750"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Sensitivity analysis for primary outcome</a:t>
            </a:r>
          </a:p>
          <a:p>
            <a:pPr marL="742950" lvl="1" indent="-285750">
              <a:buFont typeface="Arial" panose="020B0604020202020204" pitchFamily="34" charset="0"/>
              <a:buChar char="•"/>
            </a:pPr>
            <a:r>
              <a:rPr lang="en-US" sz="2200" dirty="0">
                <a:latin typeface="Segoe UI" panose="020B0502040204020203" pitchFamily="34" charset="0"/>
                <a:cs typeface="Segoe UI" panose="020B0502040204020203" pitchFamily="34" charset="0"/>
              </a:rPr>
              <a:t>Proportional odds model (as in the RCT)</a:t>
            </a:r>
          </a:p>
        </p:txBody>
      </p:sp>
    </p:spTree>
    <p:extLst>
      <p:ext uri="{BB962C8B-B14F-4D97-AF65-F5344CB8AC3E}">
        <p14:creationId xmlns:p14="http://schemas.microsoft.com/office/powerpoint/2010/main" val="446458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2476-E2DC-E8AA-2798-58F3790BFA74}"/>
              </a:ext>
            </a:extLst>
          </p:cNvPr>
          <p:cNvSpPr>
            <a:spLocks noGrp="1"/>
          </p:cNvSpPr>
          <p:nvPr>
            <p:ph type="title"/>
          </p:nvPr>
        </p:nvSpPr>
        <p:spPr/>
        <p:txBody>
          <a:bodyPr/>
          <a:lstStyle/>
          <a:p>
            <a:r>
              <a:rPr lang="en-US">
                <a:latin typeface="Segoe UI" panose="020B0502040204020203" pitchFamily="34" charset="0"/>
                <a:cs typeface="Segoe UI" panose="020B0502040204020203" pitchFamily="34" charset="0"/>
              </a:rPr>
              <a:t>Preliminary results</a:t>
            </a:r>
          </a:p>
        </p:txBody>
      </p:sp>
    </p:spTree>
    <p:extLst>
      <p:ext uri="{BB962C8B-B14F-4D97-AF65-F5344CB8AC3E}">
        <p14:creationId xmlns:p14="http://schemas.microsoft.com/office/powerpoint/2010/main" val="17597942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1">
            <a:extLst>
              <a:ext uri="{FF2B5EF4-FFF2-40B4-BE49-F238E27FC236}">
                <a16:creationId xmlns:a16="http://schemas.microsoft.com/office/drawing/2014/main" id="{4690F561-EEA9-41C4-927D-BDA9968C0309}"/>
              </a:ext>
            </a:extLst>
          </p:cNvPr>
          <p:cNvSpPr>
            <a:spLocks noChangeAspect="1" noChangeArrowheads="1"/>
          </p:cNvSpPr>
          <p:nvPr/>
        </p:nvSpPr>
        <p:spPr bwMode="auto">
          <a:xfrm>
            <a:off x="1672655" y="4311776"/>
            <a:ext cx="3547871" cy="843492"/>
          </a:xfrm>
          <a:prstGeom prst="flowChartAlternateProcess">
            <a:avLst/>
          </a:prstGeom>
          <a:solidFill>
            <a:srgbClr val="FFFFFF"/>
          </a:solidFill>
          <a:ln w="9525">
            <a:solidFill>
              <a:srgbClr val="000000"/>
            </a:solidFill>
            <a:miter lim="800000"/>
            <a:headEnd/>
            <a:tailEnd/>
          </a:ln>
        </p:spPr>
        <p:txBody>
          <a:bodyPr wrap="square" lIns="91440" tIns="45720" rIns="91440" bIns="4572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ts val="700"/>
              </a:lnSpc>
              <a:spcBef>
                <a:spcPts val="600"/>
              </a:spcBef>
              <a:spcAft>
                <a:spcPts val="0"/>
              </a:spcAft>
              <a:buClrTx/>
              <a:buSzTx/>
              <a:buFontTx/>
              <a:buNone/>
              <a:tabLst/>
              <a:defRPr sz="1000"/>
            </a:pPr>
            <a:br>
              <a:rPr kumimoji="0" lang="en-US" sz="1500" b="0" i="0" u="none" strike="noStrike" kern="0" cap="none" spc="0" normalizeH="0" baseline="0" noProof="0">
                <a:ln>
                  <a:noFill/>
                </a:ln>
                <a:solidFill>
                  <a:srgbClr val="000000"/>
                </a:solidFill>
                <a:effectLst/>
                <a:uLnTx/>
                <a:uFillTx/>
                <a:latin typeface="Calibri" panose="020F0502020204030204"/>
                <a:ea typeface="+mn-ea"/>
                <a:cs typeface="+mn-cs"/>
              </a:rPr>
            </a:br>
            <a:b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br>
            <a: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First study antibiotic order </a:t>
            </a:r>
          </a:p>
          <a:p>
            <a:pPr marL="0" marR="0" lvl="0" indent="0" algn="ctr" defTabSz="914400" rtl="0" eaLnBrk="1" fontAlgn="auto" latinLnBrk="0" hangingPunct="1">
              <a:lnSpc>
                <a:spcPts val="700"/>
              </a:lnSpc>
              <a:spcBef>
                <a:spcPts val="600"/>
              </a:spcBef>
              <a:spcAft>
                <a:spcPts val="0"/>
              </a:spcAft>
              <a:buClrTx/>
              <a:buSzTx/>
              <a:buFontTx/>
              <a:buNone/>
              <a:tabLst/>
              <a:defRPr sz="1000"/>
            </a:pPr>
            <a: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within 12 hours of arrival</a:t>
            </a:r>
            <a:endParaRPr kumimoji="0" lang="en-US" sz="1500" b="1"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endParaRPr>
          </a:p>
          <a:p>
            <a:pPr marL="0" marR="0" lvl="0" indent="0" algn="ctr" defTabSz="914400" rtl="0" eaLnBrk="1" fontAlgn="auto" latinLnBrk="0" hangingPunct="1">
              <a:lnSpc>
                <a:spcPts val="700"/>
              </a:lnSpc>
              <a:spcBef>
                <a:spcPts val="600"/>
              </a:spcBef>
              <a:spcAft>
                <a:spcPts val="0"/>
              </a:spcAft>
              <a:buClrTx/>
              <a:buSzTx/>
              <a:buFontTx/>
              <a:buNone/>
              <a:tabLst/>
              <a:defRPr sz="1000"/>
            </a:pPr>
            <a:b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b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n=170,322</a:t>
            </a:r>
          </a:p>
          <a:p>
            <a:pPr marL="0" marR="0" lvl="0" indent="0" algn="ctr" defTabSz="914400" rtl="0" eaLnBrk="1" fontAlgn="auto" latinLnBrk="0" hangingPunct="1">
              <a:lnSpc>
                <a:spcPts val="700"/>
              </a:lnSpc>
              <a:spcBef>
                <a:spcPts val="600"/>
              </a:spcBef>
              <a:spcAft>
                <a:spcPts val="0"/>
              </a:spcAft>
              <a:buClrTx/>
              <a:buSzTx/>
              <a:buFontTx/>
              <a:buNone/>
              <a:tabLst/>
              <a:defRPr sz="1000"/>
            </a:pPr>
            <a:endParaRPr kumimoji="0" lang="en-US" sz="1500" b="0" i="0" u="none" strike="noStrike" kern="0" cap="none" spc="0" normalizeH="0" baseline="0" noProof="0">
              <a:ln>
                <a:noFill/>
              </a:ln>
              <a:solidFill>
                <a:sysClr val="windowText" lastClr="000000"/>
              </a:solidFill>
              <a:effectLst/>
              <a:uLnTx/>
              <a:uFillTx/>
              <a:latin typeface="Calibri" panose="020F0502020204030204"/>
              <a:ea typeface="+mn-ea"/>
              <a:cs typeface="+mn-cs"/>
            </a:endParaRPr>
          </a:p>
        </p:txBody>
      </p:sp>
      <p:sp>
        <p:nvSpPr>
          <p:cNvPr id="12" name="AutoShape 1">
            <a:extLst>
              <a:ext uri="{FF2B5EF4-FFF2-40B4-BE49-F238E27FC236}">
                <a16:creationId xmlns:a16="http://schemas.microsoft.com/office/drawing/2014/main" id="{C4BAA952-E91C-4490-A572-4D50B3E1E00A}"/>
              </a:ext>
            </a:extLst>
          </p:cNvPr>
          <p:cNvSpPr>
            <a:spLocks noChangeAspect="1" noChangeArrowheads="1"/>
          </p:cNvSpPr>
          <p:nvPr/>
        </p:nvSpPr>
        <p:spPr bwMode="auto">
          <a:xfrm>
            <a:off x="5726173" y="2339692"/>
            <a:ext cx="5866735" cy="1871500"/>
          </a:xfrm>
          <a:prstGeom prst="flowChartAlternateProcess">
            <a:avLst/>
          </a:prstGeom>
          <a:solidFill>
            <a:srgbClr val="FFFFFF"/>
          </a:solidFill>
          <a:ln w="9525">
            <a:solidFill>
              <a:srgbClr val="000000"/>
            </a:solidFill>
            <a:miter lim="800000"/>
            <a:headEnd/>
            <a:tailEnd/>
          </a:ln>
        </p:spPr>
        <p:txBody>
          <a:bodyPr wrap="square" lIns="91440" tIns="45720" rIns="91440" bIns="4572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ts val="700"/>
              </a:lnSpc>
              <a:spcBef>
                <a:spcPts val="600"/>
              </a:spcBef>
              <a:spcAft>
                <a:spcPts val="0"/>
              </a:spcAft>
              <a:buClrTx/>
              <a:buSzTx/>
              <a:buFontTx/>
              <a:buNone/>
              <a:tabLst/>
              <a:defRPr sz="1000"/>
            </a:pPr>
            <a: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Exclude</a:t>
            </a:r>
            <a:b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br>
            <a:endParaRPr lang="en-US" sz="1500" kern="0">
              <a:solidFill>
                <a:srgbClr val="000000"/>
              </a:solidFill>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ts val="700"/>
              </a:lnSpc>
              <a:spcBef>
                <a:spcPts val="600"/>
              </a:spcBef>
              <a:spcAft>
                <a:spcPts val="0"/>
              </a:spcAft>
              <a:buClrTx/>
              <a:buSzTx/>
              <a:buFontTx/>
              <a:buNone/>
              <a:tabLst/>
              <a:defRPr sz="1000"/>
            </a:pPr>
            <a: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n=503,059</a:t>
            </a:r>
            <a:b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br>
            <a:endPar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ts val="700"/>
              </a:lnSpc>
              <a:spcBef>
                <a:spcPts val="800"/>
              </a:spcBef>
              <a:spcAft>
                <a:spcPts val="0"/>
              </a:spcAft>
              <a:buClrTx/>
              <a:buSzTx/>
              <a:buFontTx/>
              <a:buNone/>
              <a:tabLst/>
              <a:defRPr sz="1000"/>
            </a:pPr>
            <a: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   - Received study antibiotic in prior 7 days (n=30)</a:t>
            </a:r>
          </a:p>
          <a:p>
            <a:pPr marL="0" marR="0" lvl="0" indent="0" algn="l" defTabSz="914400" rtl="0" eaLnBrk="1" fontAlgn="auto" latinLnBrk="0" hangingPunct="1">
              <a:lnSpc>
                <a:spcPts val="700"/>
              </a:lnSpc>
              <a:spcBef>
                <a:spcPts val="800"/>
              </a:spcBef>
              <a:spcAft>
                <a:spcPts val="0"/>
              </a:spcAft>
              <a:buClrTx/>
              <a:buSzTx/>
              <a:buFontTx/>
              <a:buNone/>
              <a:tabLst/>
              <a:defRPr sz="1000"/>
            </a:pPr>
            <a: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   - Prior allergy to study antibiotic (n=6,615)</a:t>
            </a:r>
          </a:p>
          <a:p>
            <a:pPr marL="0" marR="0" lvl="0" indent="0" algn="l" defTabSz="914400" rtl="0" eaLnBrk="1" fontAlgn="auto" latinLnBrk="0" hangingPunct="1">
              <a:lnSpc>
                <a:spcPts val="700"/>
              </a:lnSpc>
              <a:spcBef>
                <a:spcPts val="800"/>
              </a:spcBef>
              <a:spcAft>
                <a:spcPts val="0"/>
              </a:spcAft>
              <a:buClrTx/>
              <a:buSzTx/>
              <a:buFontTx/>
              <a:buNone/>
              <a:tabLst/>
              <a:defRPr sz="1000"/>
            </a:pPr>
            <a: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   - No study antibiotic order within 12 hours of arr. (n=480,366)</a:t>
            </a:r>
          </a:p>
          <a:p>
            <a:pPr marL="0" marR="0" lvl="0" indent="0" algn="l" defTabSz="914400" rtl="0" eaLnBrk="1" fontAlgn="auto" latinLnBrk="0" hangingPunct="1">
              <a:lnSpc>
                <a:spcPts val="700"/>
              </a:lnSpc>
              <a:spcBef>
                <a:spcPts val="800"/>
              </a:spcBef>
              <a:spcAft>
                <a:spcPts val="0"/>
              </a:spcAft>
              <a:buClrTx/>
              <a:buSzTx/>
              <a:buFontTx/>
              <a:buNone/>
              <a:tabLst/>
              <a:defRPr sz="1000"/>
            </a:pPr>
            <a: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   - Study antibiotic administration without an order (n=118)</a:t>
            </a:r>
          </a:p>
          <a:p>
            <a:pPr marL="0" marR="0" lvl="0" indent="0" algn="l" defTabSz="914400" rtl="0" eaLnBrk="1" fontAlgn="auto" latinLnBrk="0" hangingPunct="1">
              <a:lnSpc>
                <a:spcPts val="700"/>
              </a:lnSpc>
              <a:spcBef>
                <a:spcPts val="800"/>
              </a:spcBef>
              <a:spcAft>
                <a:spcPts val="0"/>
              </a:spcAft>
              <a:buClrTx/>
              <a:buSzTx/>
              <a:buFontTx/>
              <a:buNone/>
              <a:tabLst/>
              <a:defRPr sz="1000"/>
            </a:pP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   - Study antibiotic order outside ED or ICU (n=15,930)</a:t>
            </a:r>
            <a:endPar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endParaRPr>
          </a:p>
        </p:txBody>
      </p:sp>
      <p:sp>
        <p:nvSpPr>
          <p:cNvPr id="14" name="AutoShape 1">
            <a:extLst>
              <a:ext uri="{FF2B5EF4-FFF2-40B4-BE49-F238E27FC236}">
                <a16:creationId xmlns:a16="http://schemas.microsoft.com/office/drawing/2014/main" id="{7A801DA1-7A59-4F9E-9A0E-90F48F0D2082}"/>
              </a:ext>
            </a:extLst>
          </p:cNvPr>
          <p:cNvSpPr>
            <a:spLocks noChangeAspect="1" noChangeArrowheads="1"/>
          </p:cNvSpPr>
          <p:nvPr/>
        </p:nvSpPr>
        <p:spPr bwMode="auto">
          <a:xfrm>
            <a:off x="1290387" y="5601519"/>
            <a:ext cx="1528624" cy="670061"/>
          </a:xfrm>
          <a:prstGeom prst="flowChartAlternateProcess">
            <a:avLst/>
          </a:prstGeom>
          <a:solidFill>
            <a:srgbClr val="FFFFFF"/>
          </a:solidFill>
          <a:ln w="9525">
            <a:solidFill>
              <a:srgbClr val="000000"/>
            </a:solidFill>
            <a:miter lim="800000"/>
            <a:headEnd/>
            <a:tailEnd/>
          </a:ln>
        </p:spPr>
        <p:txBody>
          <a:bodyPr wrap="square" lIns="91440" tIns="45720" rIns="91440" bIns="4572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ts val="700"/>
              </a:lnSpc>
              <a:spcBef>
                <a:spcPts val="400"/>
              </a:spcBef>
              <a:spcAft>
                <a:spcPts val="0"/>
              </a:spcAft>
              <a:buClrTx/>
              <a:buSzTx/>
              <a:buFontTx/>
              <a:buNone/>
              <a:tabLst/>
              <a:defRPr sz="1000"/>
            </a:pPr>
            <a:r>
              <a:rPr kumimoji="0" lang="en-US" sz="1500" b="1"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t>Zosyn</a:t>
            </a:r>
            <a:br>
              <a:rPr kumimoji="0" lang="en-US" sz="1500" b="0" i="0" u="none" strike="noStrike" kern="0" cap="none" spc="0" normalizeH="0" baseline="0" noProof="0">
                <a:ln>
                  <a:noFill/>
                </a:ln>
                <a:solidFill>
                  <a:srgbClr val="000000"/>
                </a:solidFill>
                <a:effectLst/>
                <a:uLnTx/>
                <a:uFillTx/>
                <a:latin typeface="Segoe UI" panose="020B0502040204020203" pitchFamily="34" charset="0"/>
                <a:cs typeface="Segoe UI" panose="020B0502040204020203" pitchFamily="34" charset="0"/>
              </a:rPr>
            </a:br>
            <a:endPar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endParaRPr>
          </a:p>
          <a:p>
            <a:pPr marL="0" marR="0" lvl="0" indent="0" algn="ctr" defTabSz="914400" rtl="0" eaLnBrk="1" fontAlgn="auto" latinLnBrk="0" hangingPunct="1">
              <a:lnSpc>
                <a:spcPts val="700"/>
              </a:lnSpc>
              <a:spcBef>
                <a:spcPts val="400"/>
              </a:spcBef>
              <a:spcAft>
                <a:spcPts val="0"/>
              </a:spcAft>
              <a:buClrTx/>
              <a:buSzTx/>
              <a:buFontTx/>
              <a:buNone/>
              <a:tabLst/>
              <a:defRPr sz="1000"/>
            </a:pP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n=143,495</a:t>
            </a:r>
          </a:p>
        </p:txBody>
      </p:sp>
      <p:cxnSp>
        <p:nvCxnSpPr>
          <p:cNvPr id="15" name="Straight Arrow Connector 14">
            <a:extLst>
              <a:ext uri="{FF2B5EF4-FFF2-40B4-BE49-F238E27FC236}">
                <a16:creationId xmlns:a16="http://schemas.microsoft.com/office/drawing/2014/main" id="{C17128AA-6C5B-4041-B1D8-D527798ABC21}"/>
              </a:ext>
            </a:extLst>
          </p:cNvPr>
          <p:cNvCxnSpPr>
            <a:cxnSpLocks noChangeAspect="1"/>
            <a:stCxn id="11" idx="2"/>
            <a:endCxn id="14" idx="0"/>
          </p:cNvCxnSpPr>
          <p:nvPr/>
        </p:nvCxnSpPr>
        <p:spPr bwMode="auto">
          <a:xfrm flipH="1">
            <a:off x="2054699" y="5155268"/>
            <a:ext cx="1391892" cy="446251"/>
          </a:xfrm>
          <a:prstGeom prst="straightConnector1">
            <a:avLst/>
          </a:prstGeom>
          <a:solidFill>
            <a:srgbClr xmlns:mc="http://schemas.openxmlformats.org/markup-compatibility/2006" xmlns:a14="http://schemas.microsoft.com/office/drawing/2010/main" val="FFFFFF" mc:Ignorable="a14" a14:legacySpreadsheetColorIndex="9"/>
          </a:solidFill>
          <a:ln w="6350" cap="flat" cmpd="sng" algn="ctr">
            <a:solidFill>
              <a:sysClr val="windowText" lastClr="000000"/>
            </a:solidFill>
            <a:prstDash val="solid"/>
            <a:miter lim="800000"/>
            <a:headEnd type="none" w="med" len="med"/>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6" name="AutoShape 1">
            <a:extLst>
              <a:ext uri="{FF2B5EF4-FFF2-40B4-BE49-F238E27FC236}">
                <a16:creationId xmlns:a16="http://schemas.microsoft.com/office/drawing/2014/main" id="{25C66468-4549-4BED-A185-2030D8791FDD}"/>
              </a:ext>
            </a:extLst>
          </p:cNvPr>
          <p:cNvSpPr>
            <a:spLocks noChangeAspect="1" noChangeArrowheads="1"/>
          </p:cNvSpPr>
          <p:nvPr/>
        </p:nvSpPr>
        <p:spPr bwMode="auto">
          <a:xfrm>
            <a:off x="4074171" y="5601518"/>
            <a:ext cx="1528624" cy="670061"/>
          </a:xfrm>
          <a:prstGeom prst="flowChartAlternateProcess">
            <a:avLst/>
          </a:prstGeom>
          <a:solidFill>
            <a:srgbClr val="FFFFFF"/>
          </a:solidFill>
          <a:ln w="9525">
            <a:solidFill>
              <a:srgbClr val="000000"/>
            </a:solidFill>
            <a:miter lim="800000"/>
            <a:headEnd/>
            <a:tailEnd/>
          </a:ln>
        </p:spPr>
        <p:txBody>
          <a:bodyPr wrap="square" lIns="91440" tIns="45720" rIns="91440" bIns="4572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ts val="700"/>
              </a:lnSpc>
              <a:spcBef>
                <a:spcPts val="400"/>
              </a:spcBef>
              <a:spcAft>
                <a:spcPts val="0"/>
              </a:spcAft>
              <a:buClrTx/>
              <a:buSzTx/>
              <a:buFontTx/>
              <a:buNone/>
              <a:tabLst/>
              <a:defRPr sz="1000"/>
            </a:pPr>
            <a:r>
              <a:rPr kumimoji="0" lang="en-US" sz="1500" b="1"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Cefepime</a:t>
            </a:r>
            <a:b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br>
            <a:endPar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endParaRPr>
          </a:p>
          <a:p>
            <a:pPr marL="0" marR="0" lvl="0" indent="0" algn="ctr" defTabSz="914400" rtl="0" eaLnBrk="1" fontAlgn="auto" latinLnBrk="0" hangingPunct="1">
              <a:lnSpc>
                <a:spcPts val="700"/>
              </a:lnSpc>
              <a:spcBef>
                <a:spcPts val="400"/>
              </a:spcBef>
              <a:spcAft>
                <a:spcPts val="0"/>
              </a:spcAft>
              <a:buClrTx/>
              <a:buSzTx/>
              <a:buFontTx/>
              <a:buNone/>
              <a:tabLst/>
              <a:defRPr sz="1000"/>
            </a:pP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n=26,827</a:t>
            </a:r>
          </a:p>
        </p:txBody>
      </p:sp>
      <p:cxnSp>
        <p:nvCxnSpPr>
          <p:cNvPr id="17" name="Straight Arrow Connector 16">
            <a:extLst>
              <a:ext uri="{FF2B5EF4-FFF2-40B4-BE49-F238E27FC236}">
                <a16:creationId xmlns:a16="http://schemas.microsoft.com/office/drawing/2014/main" id="{4A1191C5-DCA5-4314-9C31-BC1522D3757A}"/>
              </a:ext>
            </a:extLst>
          </p:cNvPr>
          <p:cNvCxnSpPr>
            <a:cxnSpLocks/>
            <a:stCxn id="11" idx="2"/>
            <a:endCxn id="16" idx="0"/>
          </p:cNvCxnSpPr>
          <p:nvPr/>
        </p:nvCxnSpPr>
        <p:spPr bwMode="auto">
          <a:xfrm>
            <a:off x="3446591" y="5155268"/>
            <a:ext cx="1391892" cy="446250"/>
          </a:xfrm>
          <a:prstGeom prst="straightConnector1">
            <a:avLst/>
          </a:prstGeom>
          <a:solidFill>
            <a:srgbClr xmlns:mc="http://schemas.openxmlformats.org/markup-compatibility/2006" xmlns:a14="http://schemas.microsoft.com/office/drawing/2010/main" val="FFFFFF" mc:Ignorable="a14" a14:legacySpreadsheetColorIndex="9"/>
          </a:solidFill>
          <a:ln w="6350" cap="flat" cmpd="sng" algn="ctr">
            <a:solidFill>
              <a:sysClr val="windowText" lastClr="000000"/>
            </a:solidFill>
            <a:prstDash val="solid"/>
            <a:miter lim="800000"/>
            <a:headEnd type="none" w="med" len="med"/>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8" name="AutoShape 1">
            <a:extLst>
              <a:ext uri="{FF2B5EF4-FFF2-40B4-BE49-F238E27FC236}">
                <a16:creationId xmlns:a16="http://schemas.microsoft.com/office/drawing/2014/main" id="{DB98E777-C20A-47EB-8FA4-3AC9BF2B37FA}"/>
              </a:ext>
            </a:extLst>
          </p:cNvPr>
          <p:cNvSpPr>
            <a:spLocks noChangeAspect="1" noChangeArrowheads="1"/>
          </p:cNvSpPr>
          <p:nvPr/>
        </p:nvSpPr>
        <p:spPr bwMode="auto">
          <a:xfrm>
            <a:off x="1290387" y="1259628"/>
            <a:ext cx="4312408" cy="960737"/>
          </a:xfrm>
          <a:prstGeom prst="flowChartAlternateProcess">
            <a:avLst/>
          </a:prstGeom>
          <a:solidFill>
            <a:srgbClr val="FFFFFF"/>
          </a:solidFill>
          <a:ln w="9525">
            <a:solidFill>
              <a:srgbClr val="000000"/>
            </a:solidFill>
            <a:miter lim="800000"/>
            <a:headEnd/>
            <a:tailEnd/>
          </a:ln>
        </p:spPr>
        <p:txBody>
          <a:bodyPr wrap="square" lIns="91440" tIns="45720" rIns="91440" bIns="4572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ts val="700"/>
              </a:lnSpc>
              <a:spcBef>
                <a:spcPts val="600"/>
              </a:spcBef>
              <a:spcAft>
                <a:spcPts val="0"/>
              </a:spcAft>
              <a:buClrTx/>
              <a:buSzTx/>
              <a:buFontTx/>
              <a:buNone/>
              <a:tabLst/>
              <a:defRPr sz="1000"/>
            </a:pPr>
            <a:b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br>
            <a:r>
              <a:rPr kumimoji="0" lang="en-US" sz="1500" b="1"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Hospitalizations for sepsis or s</a:t>
            </a:r>
            <a:r>
              <a:rPr lang="en-US" sz="1500" b="1" kern="0" err="1">
                <a:solidFill>
                  <a:sysClr val="windowText" lastClr="000000"/>
                </a:solidFill>
                <a:latin typeface="Segoe UI" panose="020B0502040204020203" pitchFamily="34" charset="0"/>
                <a:cs typeface="Segoe UI" panose="020B0502040204020203" pitchFamily="34" charset="0"/>
              </a:rPr>
              <a:t>usp</a:t>
            </a:r>
            <a:r>
              <a:rPr lang="en-US" sz="1500" b="1" kern="0">
                <a:solidFill>
                  <a:sysClr val="windowText" lastClr="000000"/>
                </a:solidFill>
                <a:latin typeface="Segoe UI" panose="020B0502040204020203" pitchFamily="34" charset="0"/>
                <a:cs typeface="Segoe UI" panose="020B0502040204020203" pitchFamily="34" charset="0"/>
              </a:rPr>
              <a:t>. infection</a:t>
            </a:r>
            <a:endParaRPr kumimoji="0" lang="en-US" sz="1500" b="1"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endParaRPr>
          </a:p>
          <a:p>
            <a:pPr marL="0" marR="0" lvl="0" indent="0" algn="ctr" defTabSz="914400" rtl="0" eaLnBrk="1" fontAlgn="auto" latinLnBrk="0" hangingPunct="1">
              <a:lnSpc>
                <a:spcPts val="700"/>
              </a:lnSpc>
              <a:spcBef>
                <a:spcPts val="600"/>
              </a:spcBef>
              <a:spcAft>
                <a:spcPts val="0"/>
              </a:spcAft>
              <a:buClrTx/>
              <a:buSzTx/>
              <a:buFontTx/>
              <a:buNone/>
              <a:tabLst/>
              <a:defRPr sz="1000"/>
            </a:pP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01/01/2014 to 12/31/2024</a:t>
            </a:r>
          </a:p>
          <a:p>
            <a:pPr marL="0" marR="0" lvl="0" indent="0" algn="ctr" defTabSz="914400" rtl="0" eaLnBrk="1" fontAlgn="auto" latinLnBrk="0" hangingPunct="1">
              <a:lnSpc>
                <a:spcPts val="700"/>
              </a:lnSpc>
              <a:spcBef>
                <a:spcPts val="600"/>
              </a:spcBef>
              <a:spcAft>
                <a:spcPts val="0"/>
              </a:spcAft>
              <a:buClrTx/>
              <a:buSzTx/>
              <a:buFontTx/>
              <a:buNone/>
              <a:tabLst/>
              <a:defRPr sz="1000"/>
            </a:pPr>
            <a:b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br>
            <a:r>
              <a:rPr kumimoji="0" lang="en-US" sz="1500" b="0" i="0" u="none" strike="noStrike" kern="0" cap="none" spc="0" normalizeH="0" baseline="0" noProof="0">
                <a:ln>
                  <a:noFill/>
                </a:ln>
                <a:solidFill>
                  <a:sysClr val="windowText" lastClr="000000"/>
                </a:solidFill>
                <a:effectLst/>
                <a:uLnTx/>
                <a:uFillTx/>
                <a:latin typeface="Segoe UI" panose="020B0502040204020203" pitchFamily="34" charset="0"/>
                <a:cs typeface="Segoe UI" panose="020B0502040204020203" pitchFamily="34" charset="0"/>
              </a:rPr>
              <a:t>n=673,381</a:t>
            </a:r>
          </a:p>
        </p:txBody>
      </p:sp>
      <p:cxnSp>
        <p:nvCxnSpPr>
          <p:cNvPr id="19" name="Straight Arrow Connector 18">
            <a:extLst>
              <a:ext uri="{FF2B5EF4-FFF2-40B4-BE49-F238E27FC236}">
                <a16:creationId xmlns:a16="http://schemas.microsoft.com/office/drawing/2014/main" id="{75167497-3B28-495A-8DD8-56A260CD15F0}"/>
              </a:ext>
            </a:extLst>
          </p:cNvPr>
          <p:cNvCxnSpPr>
            <a:cxnSpLocks noChangeAspect="1"/>
            <a:stCxn id="18" idx="2"/>
            <a:endCxn id="11" idx="0"/>
          </p:cNvCxnSpPr>
          <p:nvPr/>
        </p:nvCxnSpPr>
        <p:spPr bwMode="auto">
          <a:xfrm>
            <a:off x="3446591" y="2220365"/>
            <a:ext cx="0" cy="2091411"/>
          </a:xfrm>
          <a:prstGeom prst="straightConnector1">
            <a:avLst/>
          </a:prstGeom>
          <a:solidFill>
            <a:srgbClr xmlns:mc="http://schemas.openxmlformats.org/markup-compatibility/2006" xmlns:a14="http://schemas.microsoft.com/office/drawing/2010/main" val="FFFFFF" mc:Ignorable="a14" a14:legacySpreadsheetColorIndex="9"/>
          </a:solidFill>
          <a:ln w="6350" cap="flat" cmpd="sng" algn="ctr">
            <a:solidFill>
              <a:sysClr val="windowText" lastClr="000000"/>
            </a:solidFill>
            <a:prstDash val="solid"/>
            <a:miter lim="800000"/>
            <a:headEnd type="none" w="med" len="med"/>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7" name="Straight Arrow Connector 46">
            <a:extLst>
              <a:ext uri="{FF2B5EF4-FFF2-40B4-BE49-F238E27FC236}">
                <a16:creationId xmlns:a16="http://schemas.microsoft.com/office/drawing/2014/main" id="{C51227EC-DA7B-63B7-5273-88218513D7EF}"/>
              </a:ext>
            </a:extLst>
          </p:cNvPr>
          <p:cNvCxnSpPr>
            <a:cxnSpLocks/>
            <a:endCxn id="12" idx="1"/>
          </p:cNvCxnSpPr>
          <p:nvPr/>
        </p:nvCxnSpPr>
        <p:spPr>
          <a:xfrm>
            <a:off x="3446591" y="3275442"/>
            <a:ext cx="227958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TextBox 49">
            <a:extLst>
              <a:ext uri="{FF2B5EF4-FFF2-40B4-BE49-F238E27FC236}">
                <a16:creationId xmlns:a16="http://schemas.microsoft.com/office/drawing/2014/main" id="{FC65F3FB-4A35-1288-908B-93EA4DE1528D}"/>
              </a:ext>
            </a:extLst>
          </p:cNvPr>
          <p:cNvSpPr txBox="1"/>
          <p:nvPr/>
        </p:nvSpPr>
        <p:spPr>
          <a:xfrm>
            <a:off x="295267" y="114954"/>
            <a:ext cx="5047488" cy="646331"/>
          </a:xfrm>
          <a:prstGeom prst="rect">
            <a:avLst/>
          </a:prstGeom>
          <a:noFill/>
        </p:spPr>
        <p:txBody>
          <a:bodyPr wrap="square" rtlCol="0">
            <a:spAutoFit/>
          </a:bodyPr>
          <a:lstStyle/>
          <a:p>
            <a:r>
              <a:rPr lang="en-US" sz="3600" b="1" dirty="0">
                <a:latin typeface="Segoe UI Semibold" panose="020B0702040204020203" pitchFamily="34" charset="0"/>
                <a:cs typeface="Segoe UI Semibold" panose="020B0702040204020203" pitchFamily="34" charset="0"/>
              </a:rPr>
              <a:t>Consort diagram</a:t>
            </a:r>
          </a:p>
        </p:txBody>
      </p:sp>
      <p:cxnSp>
        <p:nvCxnSpPr>
          <p:cNvPr id="51" name="Straight Connector 50">
            <a:extLst>
              <a:ext uri="{FF2B5EF4-FFF2-40B4-BE49-F238E27FC236}">
                <a16:creationId xmlns:a16="http://schemas.microsoft.com/office/drawing/2014/main" id="{5F0979D4-1CF2-BD38-5E16-2EABFC0FEFAE}"/>
              </a:ext>
            </a:extLst>
          </p:cNvPr>
          <p:cNvCxnSpPr/>
          <p:nvPr/>
        </p:nvCxnSpPr>
        <p:spPr>
          <a:xfrm>
            <a:off x="0" y="91848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957074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208F9-AB3A-4D01-23BD-4BB6939E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6BD415-C0E0-7069-C43B-E5D47C028EF7}"/>
              </a:ext>
            </a:extLst>
          </p:cNvPr>
          <p:cNvSpPr>
            <a:spLocks noGrp="1"/>
          </p:cNvSpPr>
          <p:nvPr>
            <p:ph type="title"/>
          </p:nvPr>
        </p:nvSpPr>
        <p:spPr>
          <a:xfrm>
            <a:off x="365234"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Repeat hospitalizations</a:t>
            </a:r>
          </a:p>
        </p:txBody>
      </p:sp>
      <p:sp>
        <p:nvSpPr>
          <p:cNvPr id="3" name="Content Placeholder 2">
            <a:extLst>
              <a:ext uri="{FF2B5EF4-FFF2-40B4-BE49-F238E27FC236}">
                <a16:creationId xmlns:a16="http://schemas.microsoft.com/office/drawing/2014/main" id="{5F03E3BA-80C9-4D7A-2FB2-2E225377EE34}"/>
              </a:ext>
            </a:extLst>
          </p:cNvPr>
          <p:cNvSpPr>
            <a:spLocks noGrp="1"/>
          </p:cNvSpPr>
          <p:nvPr>
            <p:ph idx="1"/>
          </p:nvPr>
        </p:nvSpPr>
        <p:spPr>
          <a:xfrm>
            <a:off x="838199" y="1825625"/>
            <a:ext cx="11187223" cy="4351338"/>
          </a:xfrm>
        </p:spPr>
        <p:txBody>
          <a:bodyPr>
            <a:normAutofit/>
          </a:bodyPr>
          <a:lstStyle/>
          <a:p>
            <a:r>
              <a:rPr lang="en-US">
                <a:latin typeface="Segoe UI" panose="020B0502040204020203" pitchFamily="34" charset="0"/>
                <a:cs typeface="Segoe UI" panose="020B0502040204020203" pitchFamily="34" charset="0"/>
              </a:rPr>
              <a:t>122,336 unique patients</a:t>
            </a:r>
          </a:p>
          <a:p>
            <a:r>
              <a:rPr lang="en-US" b="1">
                <a:solidFill>
                  <a:srgbClr val="0070C0"/>
                </a:solidFill>
                <a:latin typeface="Segoe UI Semibold" panose="020B0702040204020203" pitchFamily="34" charset="0"/>
                <a:cs typeface="Segoe UI Semibold" panose="020B0702040204020203" pitchFamily="34" charset="0"/>
              </a:rPr>
              <a:t>22.6%</a:t>
            </a:r>
            <a:r>
              <a:rPr lang="en-US">
                <a:solidFill>
                  <a:srgbClr val="0070C0"/>
                </a:solidFill>
                <a:latin typeface="Segoe UI Semibold" panose="020B0702040204020203" pitchFamily="34" charset="0"/>
                <a:cs typeface="Segoe UI Semibold" panose="020B0702040204020203" pitchFamily="34" charset="0"/>
              </a:rPr>
              <a:t> </a:t>
            </a:r>
            <a:r>
              <a:rPr lang="en-US">
                <a:latin typeface="Segoe UI" panose="020B0502040204020203" pitchFamily="34" charset="0"/>
                <a:cs typeface="Segoe UI" panose="020B0502040204020203" pitchFamily="34" charset="0"/>
              </a:rPr>
              <a:t>have </a:t>
            </a:r>
            <a:r>
              <a:rPr lang="en-US" b="1">
                <a:solidFill>
                  <a:srgbClr val="0070C0"/>
                </a:solidFill>
                <a:latin typeface="Segoe UI Semibold" panose="020B0702040204020203" pitchFamily="34" charset="0"/>
                <a:cs typeface="Segoe UI Semibold" panose="020B0702040204020203" pitchFamily="34" charset="0"/>
              </a:rPr>
              <a:t>2+ hospitalizations</a:t>
            </a:r>
          </a:p>
          <a:p>
            <a:pPr lvl="1"/>
            <a:r>
              <a:rPr lang="en-US">
                <a:latin typeface="Segoe UI" panose="020B0502040204020203" pitchFamily="34" charset="0"/>
                <a:cs typeface="Segoe UI" panose="020B0502040204020203" pitchFamily="34" charset="0"/>
              </a:rPr>
              <a:t>14.5% have 2</a:t>
            </a:r>
          </a:p>
          <a:p>
            <a:pPr lvl="1"/>
            <a:r>
              <a:rPr lang="en-US">
                <a:latin typeface="Segoe UI" panose="020B0502040204020203" pitchFamily="34" charset="0"/>
                <a:cs typeface="Segoe UI" panose="020B0502040204020203" pitchFamily="34" charset="0"/>
              </a:rPr>
              <a:t>4.4% have 3</a:t>
            </a:r>
          </a:p>
          <a:p>
            <a:pPr lvl="1"/>
            <a:r>
              <a:rPr lang="en-US">
                <a:latin typeface="Segoe UI" panose="020B0502040204020203" pitchFamily="34" charset="0"/>
                <a:cs typeface="Segoe UI" panose="020B0502040204020203" pitchFamily="34" charset="0"/>
              </a:rPr>
              <a:t>3.6% have 4+</a:t>
            </a:r>
          </a:p>
        </p:txBody>
      </p:sp>
      <p:cxnSp>
        <p:nvCxnSpPr>
          <p:cNvPr id="10" name="Straight Connector 9">
            <a:extLst>
              <a:ext uri="{FF2B5EF4-FFF2-40B4-BE49-F238E27FC236}">
                <a16:creationId xmlns:a16="http://schemas.microsoft.com/office/drawing/2014/main" id="{4D1801A5-2ECA-B462-287A-9FA4B5D0E915}"/>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8926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A69D2-DB42-7794-E2E4-ECA63A7E854C}"/>
              </a:ext>
            </a:extLst>
          </p:cNvPr>
          <p:cNvSpPr>
            <a:spLocks noGrp="1"/>
          </p:cNvSpPr>
          <p:nvPr>
            <p:ph type="title"/>
          </p:nvPr>
        </p:nvSpPr>
        <p:spPr>
          <a:xfrm>
            <a:off x="485660"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Baseline covariates</a:t>
            </a:r>
          </a:p>
        </p:txBody>
      </p:sp>
      <p:sp>
        <p:nvSpPr>
          <p:cNvPr id="3" name="Content Placeholder 2">
            <a:extLst>
              <a:ext uri="{FF2B5EF4-FFF2-40B4-BE49-F238E27FC236}">
                <a16:creationId xmlns:a16="http://schemas.microsoft.com/office/drawing/2014/main" id="{2CCA5ED4-345E-27A8-38DF-3752F60A11FA}"/>
              </a:ext>
            </a:extLst>
          </p:cNvPr>
          <p:cNvSpPr>
            <a:spLocks noGrp="1"/>
          </p:cNvSpPr>
          <p:nvPr>
            <p:ph idx="1"/>
          </p:nvPr>
        </p:nvSpPr>
        <p:spPr/>
        <p:txBody>
          <a:bodyPr>
            <a:normAutofit lnSpcReduction="10000"/>
          </a:bodyPr>
          <a:lstStyle/>
          <a:p>
            <a:r>
              <a:rPr lang="en-US" b="1">
                <a:latin typeface="Segoe UI" panose="020B0502040204020203" pitchFamily="34" charset="0"/>
                <a:cs typeface="Segoe UI" panose="020B0502040204020203" pitchFamily="34" charset="0"/>
              </a:rPr>
              <a:t>115 covariates</a:t>
            </a:r>
            <a:r>
              <a:rPr lang="en-US">
                <a:latin typeface="Segoe UI" panose="020B0502040204020203" pitchFamily="34" charset="0"/>
                <a:cs typeface="Segoe UI" panose="020B0502040204020203" pitchFamily="34" charset="0"/>
              </a:rPr>
              <a:t>, grouped into </a:t>
            </a:r>
            <a:r>
              <a:rPr lang="en-US" b="1">
                <a:latin typeface="Segoe UI" panose="020B0502040204020203" pitchFamily="34" charset="0"/>
                <a:cs typeface="Segoe UI" panose="020B0502040204020203" pitchFamily="34" charset="0"/>
              </a:rPr>
              <a:t>10 themes</a:t>
            </a:r>
          </a:p>
          <a:p>
            <a:pPr lvl="1"/>
            <a:r>
              <a:rPr lang="en-US">
                <a:latin typeface="Segoe UI" panose="020B0502040204020203" pitchFamily="34" charset="0"/>
                <a:cs typeface="Segoe UI" panose="020B0502040204020203" pitchFamily="34" charset="0"/>
              </a:rPr>
              <a:t>Admission-related factors (p=6)</a:t>
            </a:r>
          </a:p>
          <a:p>
            <a:pPr lvl="1"/>
            <a:r>
              <a:rPr lang="en-US">
                <a:latin typeface="Segoe UI" panose="020B0502040204020203" pitchFamily="34" charset="0"/>
                <a:cs typeface="Segoe UI" panose="020B0502040204020203" pitchFamily="34" charset="0"/>
              </a:rPr>
              <a:t>Suspected infection site and type (p=9)</a:t>
            </a:r>
          </a:p>
          <a:p>
            <a:pPr lvl="1"/>
            <a:r>
              <a:rPr lang="en-US">
                <a:latin typeface="Segoe UI" panose="020B0502040204020203" pitchFamily="34" charset="0"/>
                <a:cs typeface="Segoe UI" panose="020B0502040204020203" pitchFamily="34" charset="0"/>
              </a:rPr>
              <a:t>Risk scores (p=4)</a:t>
            </a:r>
          </a:p>
          <a:p>
            <a:pPr lvl="1"/>
            <a:r>
              <a:rPr lang="en-US">
                <a:latin typeface="Segoe UI" panose="020B0502040204020203" pitchFamily="34" charset="0"/>
                <a:cs typeface="Segoe UI" panose="020B0502040204020203" pitchFamily="34" charset="0"/>
              </a:rPr>
              <a:t>Comorbidities (p=19 + 1)</a:t>
            </a:r>
          </a:p>
          <a:p>
            <a:pPr lvl="1"/>
            <a:r>
              <a:rPr lang="en-US">
                <a:latin typeface="Segoe UI" panose="020B0502040204020203" pitchFamily="34" charset="0"/>
                <a:cs typeface="Segoe UI" panose="020B0502040204020203" pitchFamily="34" charset="0"/>
              </a:rPr>
              <a:t>Socio-demographics and temporal factor (p=9 + 1)</a:t>
            </a:r>
          </a:p>
          <a:p>
            <a:pPr lvl="1"/>
            <a:r>
              <a:rPr lang="en-US">
                <a:latin typeface="Segoe UI" panose="020B0502040204020203" pitchFamily="34" charset="0"/>
                <a:cs typeface="Segoe UI" panose="020B0502040204020203" pitchFamily="34" charset="0"/>
              </a:rPr>
              <a:t>Prior healthcare utilization (p=14)</a:t>
            </a:r>
          </a:p>
          <a:p>
            <a:pPr lvl="1"/>
            <a:r>
              <a:rPr lang="en-US">
                <a:latin typeface="Segoe UI" panose="020B0502040204020203" pitchFamily="34" charset="0"/>
                <a:cs typeface="Segoe UI" panose="020B0502040204020203" pitchFamily="34" charset="0"/>
              </a:rPr>
              <a:t>Prior dispensed prescriptions (p=40)</a:t>
            </a:r>
          </a:p>
          <a:p>
            <a:pPr lvl="1"/>
            <a:r>
              <a:rPr lang="en-US">
                <a:latin typeface="Segoe UI" panose="020B0502040204020203" pitchFamily="34" charset="0"/>
                <a:cs typeface="Segoe UI" panose="020B0502040204020203" pitchFamily="34" charset="0"/>
              </a:rPr>
              <a:t>Renal function (p=4 + 2)</a:t>
            </a:r>
          </a:p>
          <a:p>
            <a:pPr lvl="1"/>
            <a:r>
              <a:rPr lang="en-US">
                <a:latin typeface="Segoe UI" panose="020B0502040204020203" pitchFamily="34" charset="0"/>
                <a:cs typeface="Segoe UI" panose="020B0502040204020203" pitchFamily="34" charset="0"/>
              </a:rPr>
              <a:t>Neurological status (p=3)</a:t>
            </a:r>
          </a:p>
          <a:p>
            <a:pPr lvl="1"/>
            <a:r>
              <a:rPr lang="en-US">
                <a:latin typeface="Segoe UI" panose="020B0502040204020203" pitchFamily="34" charset="0"/>
                <a:cs typeface="Segoe UI" panose="020B0502040204020203" pitchFamily="34" charset="0"/>
              </a:rPr>
              <a:t>Other concurrent treatments (p=3)</a:t>
            </a:r>
          </a:p>
          <a:p>
            <a:pPr lvl="1"/>
            <a:endParaRPr lang="en-US">
              <a:latin typeface="Segoe UI" panose="020B0502040204020203" pitchFamily="34" charset="0"/>
              <a:cs typeface="Segoe UI" panose="020B0502040204020203" pitchFamily="34" charset="0"/>
            </a:endParaRPr>
          </a:p>
          <a:p>
            <a:pPr lvl="1"/>
            <a:endParaRPr lang="en-US">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5EEE0329-F1B4-84C0-8460-6587721FD60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702636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0DED9-72B9-6631-E7DF-E8B0E0E7F6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AAD03-151E-0968-189D-8C0FE7743773}"/>
              </a:ext>
            </a:extLst>
          </p:cNvPr>
          <p:cNvSpPr>
            <a:spLocks noGrp="1"/>
          </p:cNvSpPr>
          <p:nvPr>
            <p:ph type="title"/>
          </p:nvPr>
        </p:nvSpPr>
        <p:spPr>
          <a:xfrm>
            <a:off x="396765"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Baseline covariates with missing data</a:t>
            </a:r>
          </a:p>
        </p:txBody>
      </p:sp>
      <p:sp>
        <p:nvSpPr>
          <p:cNvPr id="3" name="Content Placeholder 2">
            <a:extLst>
              <a:ext uri="{FF2B5EF4-FFF2-40B4-BE49-F238E27FC236}">
                <a16:creationId xmlns:a16="http://schemas.microsoft.com/office/drawing/2014/main" id="{81544E41-3B44-A040-6788-BE16707971C2}"/>
              </a:ext>
            </a:extLst>
          </p:cNvPr>
          <p:cNvSpPr>
            <a:spLocks noGrp="1"/>
          </p:cNvSpPr>
          <p:nvPr>
            <p:ph idx="1"/>
          </p:nvPr>
        </p:nvSpPr>
        <p:spPr/>
        <p:txBody>
          <a:bodyPr>
            <a:normAutofit lnSpcReduction="10000"/>
          </a:bodyPr>
          <a:lstStyle/>
          <a:p>
            <a:r>
              <a:rPr lang="en-US" b="1" dirty="0">
                <a:latin typeface="Segoe UI" panose="020B0502040204020203" pitchFamily="34" charset="0"/>
                <a:cs typeface="Segoe UI" panose="020B0502040204020203" pitchFamily="34" charset="0"/>
              </a:rPr>
              <a:t>4 covariates </a:t>
            </a:r>
            <a:r>
              <a:rPr lang="en-US" dirty="0">
                <a:latin typeface="Segoe UI" panose="020B0502040204020203" pitchFamily="34" charset="0"/>
                <a:cs typeface="Segoe UI" panose="020B0502040204020203" pitchFamily="34" charset="0"/>
              </a:rPr>
              <a:t>affected, spanning </a:t>
            </a:r>
            <a:r>
              <a:rPr lang="en-US" b="1" dirty="0">
                <a:latin typeface="Segoe UI" panose="020B0502040204020203" pitchFamily="34" charset="0"/>
                <a:cs typeface="Segoe UI" panose="020B0502040204020203" pitchFamily="34" charset="0"/>
              </a:rPr>
              <a:t>3 themes</a:t>
            </a:r>
          </a:p>
          <a:p>
            <a:pPr lvl="1"/>
            <a:r>
              <a:rPr lang="en-US" dirty="0">
                <a:latin typeface="Segoe UI" panose="020B0502040204020203" pitchFamily="34" charset="0"/>
                <a:cs typeface="Segoe UI" panose="020B0502040204020203" pitchFamily="34" charset="0"/>
              </a:rPr>
              <a:t>Comorbidities: 1/19</a:t>
            </a:r>
            <a:br>
              <a:rPr lang="en-US" dirty="0">
                <a:latin typeface="Segoe UI" panose="020B0502040204020203" pitchFamily="34" charset="0"/>
                <a:cs typeface="Segoe UI" panose="020B0502040204020203" pitchFamily="34" charset="0"/>
              </a:rPr>
            </a:br>
            <a:r>
              <a:rPr lang="en-US" dirty="0">
                <a:solidFill>
                  <a:srgbClr val="0070C0"/>
                </a:solidFill>
                <a:latin typeface="Segoe UI" panose="020B0502040204020203" pitchFamily="34" charset="0"/>
                <a:cs typeface="Segoe UI" panose="020B0502040204020203" pitchFamily="34" charset="0"/>
              </a:rPr>
              <a:t>BMI (&lt;0.1% missing)</a:t>
            </a:r>
            <a:endParaRPr lang="en-US" dirty="0">
              <a:latin typeface="Segoe UI" panose="020B0502040204020203" pitchFamily="34" charset="0"/>
              <a:cs typeface="Segoe UI" panose="020B0502040204020203" pitchFamily="34" charset="0"/>
            </a:endParaRPr>
          </a:p>
          <a:p>
            <a:pPr lvl="1"/>
            <a:r>
              <a:rPr lang="en-US" dirty="0">
                <a:latin typeface="Segoe UI" panose="020B0502040204020203" pitchFamily="34" charset="0"/>
                <a:cs typeface="Segoe UI" panose="020B0502040204020203" pitchFamily="34" charset="0"/>
              </a:rPr>
              <a:t>Socio-demographics: 1/9</a:t>
            </a:r>
            <a:br>
              <a:rPr lang="en-US" dirty="0">
                <a:latin typeface="Segoe UI" panose="020B0502040204020203" pitchFamily="34" charset="0"/>
                <a:cs typeface="Segoe UI" panose="020B0502040204020203" pitchFamily="34" charset="0"/>
              </a:rPr>
            </a:br>
            <a:r>
              <a:rPr lang="en-US" dirty="0">
                <a:solidFill>
                  <a:srgbClr val="0070C0"/>
                </a:solidFill>
                <a:latin typeface="Segoe UI" panose="020B0502040204020203" pitchFamily="34" charset="0"/>
                <a:cs typeface="Segoe UI" panose="020B0502040204020203" pitchFamily="34" charset="0"/>
              </a:rPr>
              <a:t>Neighborhood deprivation index or NDI (0.6% missing)</a:t>
            </a:r>
          </a:p>
          <a:p>
            <a:pPr lvl="1"/>
            <a:r>
              <a:rPr lang="en-US" dirty="0">
                <a:latin typeface="Segoe UI" panose="020B0502040204020203" pitchFamily="34" charset="0"/>
                <a:cs typeface="Segoe UI" panose="020B0502040204020203" pitchFamily="34" charset="0"/>
              </a:rPr>
              <a:t>Renal function: 2/4</a:t>
            </a:r>
            <a:br>
              <a:rPr lang="en-US" dirty="0">
                <a:latin typeface="Segoe UI" panose="020B0502040204020203" pitchFamily="34" charset="0"/>
                <a:cs typeface="Segoe UI" panose="020B0502040204020203" pitchFamily="34" charset="0"/>
              </a:rPr>
            </a:br>
            <a:r>
              <a:rPr lang="en-US" dirty="0">
                <a:solidFill>
                  <a:srgbClr val="0070C0"/>
                </a:solidFill>
                <a:latin typeface="Segoe UI" panose="020B0502040204020203" pitchFamily="34" charset="0"/>
                <a:cs typeface="Segoe UI" panose="020B0502040204020203" pitchFamily="34" charset="0"/>
              </a:rPr>
              <a:t>Pre-illness creatinine (8.9% missing)</a:t>
            </a:r>
            <a:br>
              <a:rPr lang="en-US" dirty="0">
                <a:solidFill>
                  <a:srgbClr val="0070C0"/>
                </a:solidFill>
                <a:latin typeface="Segoe UI" panose="020B0502040204020203" pitchFamily="34" charset="0"/>
                <a:cs typeface="Segoe UI" panose="020B0502040204020203" pitchFamily="34" charset="0"/>
              </a:rPr>
            </a:br>
            <a:r>
              <a:rPr lang="en-US" dirty="0">
                <a:solidFill>
                  <a:srgbClr val="0070C0"/>
                </a:solidFill>
                <a:latin typeface="Segoe UI" panose="020B0502040204020203" pitchFamily="34" charset="0"/>
                <a:cs typeface="Segoe UI" panose="020B0502040204020203" pitchFamily="34" charset="0"/>
              </a:rPr>
              <a:t>Peri-enrollment creatinine (0.2% missing)</a:t>
            </a:r>
          </a:p>
          <a:p>
            <a:r>
              <a:rPr lang="en-US" dirty="0">
                <a:latin typeface="Segoe UI" panose="020B0502040204020203" pitchFamily="34" charset="0"/>
                <a:cs typeface="Segoe UI" panose="020B0502040204020203" pitchFamily="34" charset="0"/>
              </a:rPr>
              <a:t>Mean imputation</a:t>
            </a:r>
          </a:p>
          <a:p>
            <a:pPr lvl="1"/>
            <a:r>
              <a:rPr lang="en-US" dirty="0">
                <a:latin typeface="Segoe UI" panose="020B0502040204020203" pitchFamily="34" charset="0"/>
                <a:cs typeface="Segoe UI" panose="020B0502040204020203" pitchFamily="34" charset="0"/>
              </a:rPr>
              <a:t>Overall and stratified by treatment arm</a:t>
            </a:r>
          </a:p>
          <a:p>
            <a:r>
              <a:rPr lang="en-US" dirty="0">
                <a:latin typeface="Segoe UI" panose="020B0502040204020203" pitchFamily="34" charset="0"/>
                <a:cs typeface="Segoe UI" panose="020B0502040204020203" pitchFamily="34" charset="0"/>
              </a:rPr>
              <a:t>Four binary indicators for missingness</a:t>
            </a:r>
            <a:endParaRPr lang="en-US" dirty="0"/>
          </a:p>
        </p:txBody>
      </p:sp>
      <p:cxnSp>
        <p:nvCxnSpPr>
          <p:cNvPr id="4" name="Straight Connector 3">
            <a:extLst>
              <a:ext uri="{FF2B5EF4-FFF2-40B4-BE49-F238E27FC236}">
                <a16:creationId xmlns:a16="http://schemas.microsoft.com/office/drawing/2014/main" id="{7CD8B7B8-58DB-4E91-64AE-7627FF94E719}"/>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23761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F4FCC-8850-6C51-8748-08D8C1852E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AB44D-C181-BE17-E008-E79C89701AE9}"/>
              </a:ext>
            </a:extLst>
          </p:cNvPr>
          <p:cNvSpPr>
            <a:spLocks noGrp="1"/>
          </p:cNvSpPr>
          <p:nvPr>
            <p:ph type="title"/>
          </p:nvPr>
        </p:nvSpPr>
        <p:spPr>
          <a:xfrm>
            <a:off x="354724" y="1486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Visual assessment of overlap (1)</a:t>
            </a:r>
          </a:p>
        </p:txBody>
      </p:sp>
      <p:cxnSp>
        <p:nvCxnSpPr>
          <p:cNvPr id="4" name="Straight Connector 3">
            <a:extLst>
              <a:ext uri="{FF2B5EF4-FFF2-40B4-BE49-F238E27FC236}">
                <a16:creationId xmlns:a16="http://schemas.microsoft.com/office/drawing/2014/main" id="{1C2817E1-AA84-6051-320F-53C69A91A73C}"/>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pic>
        <p:nvPicPr>
          <p:cNvPr id="8" name="Picture 7">
            <a:extLst>
              <a:ext uri="{FF2B5EF4-FFF2-40B4-BE49-F238E27FC236}">
                <a16:creationId xmlns:a16="http://schemas.microsoft.com/office/drawing/2014/main" id="{A13E836F-014D-7706-9308-0A8208A502D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4724" y="1484807"/>
            <a:ext cx="6575961" cy="5114637"/>
          </a:xfrm>
          <a:prstGeom prst="rect">
            <a:avLst/>
          </a:prstGeom>
        </p:spPr>
      </p:pic>
      <p:sp>
        <p:nvSpPr>
          <p:cNvPr id="9" name="TextBox 8">
            <a:extLst>
              <a:ext uri="{FF2B5EF4-FFF2-40B4-BE49-F238E27FC236}">
                <a16:creationId xmlns:a16="http://schemas.microsoft.com/office/drawing/2014/main" id="{7100A4A3-EF3F-78F0-F59B-F4490109EB34}"/>
              </a:ext>
            </a:extLst>
          </p:cNvPr>
          <p:cNvSpPr txBox="1"/>
          <p:nvPr/>
        </p:nvSpPr>
        <p:spPr>
          <a:xfrm>
            <a:off x="8212347" y="3072629"/>
            <a:ext cx="2954956" cy="1938992"/>
          </a:xfrm>
          <a:prstGeom prst="rect">
            <a:avLst/>
          </a:prstGeom>
          <a:noFill/>
        </p:spPr>
        <p:txBody>
          <a:bodyPr wrap="square" rtlCol="0">
            <a:spAutoFit/>
          </a:bodyPr>
          <a:lstStyle/>
          <a:p>
            <a:r>
              <a:rPr lang="en-US" sz="2400" dirty="0">
                <a:latin typeface="Segoe UI" panose="020B0502040204020203" pitchFamily="34" charset="0"/>
                <a:cs typeface="Segoe UI" panose="020B0502040204020203" pitchFamily="34" charset="0"/>
              </a:rPr>
              <a:t>Propensity scores estimated with a non-regularized logistic regression, using ‘</a:t>
            </a:r>
            <a:r>
              <a:rPr lang="en-US" sz="2400" dirty="0" err="1">
                <a:latin typeface="Segoe UI" panose="020B0502040204020203" pitchFamily="34" charset="0"/>
                <a:cs typeface="Segoe UI" panose="020B0502040204020203" pitchFamily="34" charset="0"/>
              </a:rPr>
              <a:t>glm</a:t>
            </a:r>
            <a:r>
              <a:rPr lang="en-US" sz="2400" dirty="0">
                <a:latin typeface="Segoe UI" panose="020B0502040204020203" pitchFamily="34" charset="0"/>
                <a:cs typeface="Segoe UI" panose="020B0502040204020203" pitchFamily="34" charset="0"/>
              </a:rPr>
              <a:t>’</a:t>
            </a:r>
          </a:p>
        </p:txBody>
      </p:sp>
      <p:sp>
        <p:nvSpPr>
          <p:cNvPr id="10" name="Rectangle 9">
            <a:extLst>
              <a:ext uri="{FF2B5EF4-FFF2-40B4-BE49-F238E27FC236}">
                <a16:creationId xmlns:a16="http://schemas.microsoft.com/office/drawing/2014/main" id="{56CC8649-8B53-7BEC-477A-AB5B6F96412F}"/>
              </a:ext>
            </a:extLst>
          </p:cNvPr>
          <p:cNvSpPr/>
          <p:nvPr/>
        </p:nvSpPr>
        <p:spPr>
          <a:xfrm>
            <a:off x="615559" y="1484806"/>
            <a:ext cx="6054291" cy="4695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5999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17C03-9EAF-BD19-6323-F0A88FADD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89251E-D243-86FA-381A-3D9FE9912F78}"/>
              </a:ext>
            </a:extLst>
          </p:cNvPr>
          <p:cNvSpPr>
            <a:spLocks noGrp="1"/>
          </p:cNvSpPr>
          <p:nvPr>
            <p:ph type="title"/>
          </p:nvPr>
        </p:nvSpPr>
        <p:spPr>
          <a:xfrm>
            <a:off x="354724" y="1486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Visual assessment of overlap (2)</a:t>
            </a:r>
          </a:p>
        </p:txBody>
      </p:sp>
      <p:cxnSp>
        <p:nvCxnSpPr>
          <p:cNvPr id="4" name="Straight Connector 3">
            <a:extLst>
              <a:ext uri="{FF2B5EF4-FFF2-40B4-BE49-F238E27FC236}">
                <a16:creationId xmlns:a16="http://schemas.microsoft.com/office/drawing/2014/main" id="{8975B6C9-0058-1123-3E70-A58416FA784D}"/>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pic>
        <p:nvPicPr>
          <p:cNvPr id="8" name="Picture 7">
            <a:extLst>
              <a:ext uri="{FF2B5EF4-FFF2-40B4-BE49-F238E27FC236}">
                <a16:creationId xmlns:a16="http://schemas.microsoft.com/office/drawing/2014/main" id="{BE1352B9-4755-55BB-9156-5455145F5C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724" y="1484807"/>
            <a:ext cx="6575962" cy="5114637"/>
          </a:xfrm>
          <a:prstGeom prst="rect">
            <a:avLst/>
          </a:prstGeom>
        </p:spPr>
      </p:pic>
      <p:sp>
        <p:nvSpPr>
          <p:cNvPr id="9" name="TextBox 8">
            <a:extLst>
              <a:ext uri="{FF2B5EF4-FFF2-40B4-BE49-F238E27FC236}">
                <a16:creationId xmlns:a16="http://schemas.microsoft.com/office/drawing/2014/main" id="{5D037365-73F2-9D27-D829-9E449F7F62AF}"/>
              </a:ext>
            </a:extLst>
          </p:cNvPr>
          <p:cNvSpPr txBox="1"/>
          <p:nvPr/>
        </p:nvSpPr>
        <p:spPr>
          <a:xfrm>
            <a:off x="8229600" y="3257295"/>
            <a:ext cx="3278038" cy="1938992"/>
          </a:xfrm>
          <a:prstGeom prst="rect">
            <a:avLst/>
          </a:prstGeom>
          <a:noFill/>
        </p:spPr>
        <p:txBody>
          <a:bodyPr wrap="square" rtlCol="0">
            <a:spAutoFit/>
          </a:bodyPr>
          <a:lstStyle/>
          <a:p>
            <a:r>
              <a:rPr lang="en-US" sz="2400" dirty="0">
                <a:latin typeface="Segoe UI" panose="020B0502040204020203" pitchFamily="34" charset="0"/>
                <a:cs typeface="Segoe UI" panose="020B0502040204020203" pitchFamily="34" charset="0"/>
              </a:rPr>
              <a:t>Propensity scores estimated with </a:t>
            </a:r>
            <a:r>
              <a:rPr lang="en-US" sz="2400" i="1" dirty="0" err="1">
                <a:latin typeface="Segoe UI" panose="020B0502040204020203" pitchFamily="34" charset="0"/>
                <a:cs typeface="Segoe UI" panose="020B0502040204020203" pitchFamily="34" charset="0"/>
              </a:rPr>
              <a:t>SuperLearner</a:t>
            </a:r>
            <a:r>
              <a:rPr lang="en-US" sz="2400" dirty="0">
                <a:latin typeface="Segoe UI" panose="020B0502040204020203" pitchFamily="34" charset="0"/>
                <a:cs typeface="Segoe UI" panose="020B0502040204020203" pitchFamily="34" charset="0"/>
              </a:rPr>
              <a:t>, using ‘</a:t>
            </a:r>
            <a:r>
              <a:rPr lang="en-US" sz="2400" dirty="0" err="1">
                <a:latin typeface="Segoe UI" panose="020B0502040204020203" pitchFamily="34" charset="0"/>
                <a:cs typeface="Segoe UI" panose="020B0502040204020203" pitchFamily="34" charset="0"/>
              </a:rPr>
              <a:t>glmnet</a:t>
            </a:r>
            <a:r>
              <a:rPr lang="en-US" sz="2400" dirty="0">
                <a:latin typeface="Segoe UI" panose="020B0502040204020203" pitchFamily="34" charset="0"/>
                <a:cs typeface="Segoe UI" panose="020B0502040204020203" pitchFamily="34" charset="0"/>
              </a:rPr>
              <a:t>’ and ‘</a:t>
            </a:r>
            <a:r>
              <a:rPr lang="en-US" sz="2400" dirty="0" err="1">
                <a:latin typeface="Segoe UI" panose="020B0502040204020203" pitchFamily="34" charset="0"/>
                <a:cs typeface="Segoe UI" panose="020B0502040204020203" pitchFamily="34" charset="0"/>
              </a:rPr>
              <a:t>xgboost</a:t>
            </a:r>
            <a:r>
              <a:rPr lang="en-US" sz="2400" dirty="0">
                <a:latin typeface="Segoe UI" panose="020B0502040204020203" pitchFamily="34" charset="0"/>
                <a:cs typeface="Segoe UI" panose="020B0502040204020203" pitchFamily="34" charset="0"/>
              </a:rPr>
              <a:t>’ as learners </a:t>
            </a:r>
          </a:p>
        </p:txBody>
      </p:sp>
      <p:sp>
        <p:nvSpPr>
          <p:cNvPr id="10" name="Rectangle 9">
            <a:extLst>
              <a:ext uri="{FF2B5EF4-FFF2-40B4-BE49-F238E27FC236}">
                <a16:creationId xmlns:a16="http://schemas.microsoft.com/office/drawing/2014/main" id="{469A8DA7-830B-5BF8-F9DD-8DA602A34567}"/>
              </a:ext>
            </a:extLst>
          </p:cNvPr>
          <p:cNvSpPr/>
          <p:nvPr/>
        </p:nvSpPr>
        <p:spPr>
          <a:xfrm>
            <a:off x="615559" y="1484806"/>
            <a:ext cx="6054291" cy="4695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106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88C43-8A31-1FC9-8550-1CEA48FEE58A}"/>
              </a:ext>
            </a:extLst>
          </p:cNvPr>
          <p:cNvSpPr>
            <a:spLocks noGrp="1"/>
          </p:cNvSpPr>
          <p:nvPr>
            <p:ph type="title"/>
          </p:nvPr>
        </p:nvSpPr>
        <p:spPr>
          <a:xfrm>
            <a:off x="385439"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Key figures on sepsis</a:t>
            </a:r>
          </a:p>
        </p:txBody>
      </p:sp>
      <p:sp>
        <p:nvSpPr>
          <p:cNvPr id="3" name="Content Placeholder 2">
            <a:extLst>
              <a:ext uri="{FF2B5EF4-FFF2-40B4-BE49-F238E27FC236}">
                <a16:creationId xmlns:a16="http://schemas.microsoft.com/office/drawing/2014/main" id="{8E554F36-A1AC-4EA7-56C0-15B4447AC293}"/>
              </a:ext>
            </a:extLst>
          </p:cNvPr>
          <p:cNvSpPr>
            <a:spLocks noGrp="1"/>
          </p:cNvSpPr>
          <p:nvPr>
            <p:ph idx="1"/>
          </p:nvPr>
        </p:nvSpPr>
        <p:spPr/>
        <p:txBody>
          <a:bodyPr/>
          <a:lstStyle/>
          <a:p>
            <a:r>
              <a:rPr lang="en-US" dirty="0">
                <a:latin typeface="Segoe UI" panose="020B0502040204020203" pitchFamily="34" charset="0"/>
                <a:cs typeface="Segoe UI" panose="020B0502040204020203" pitchFamily="34" charset="0"/>
              </a:rPr>
              <a:t>In the US, </a:t>
            </a:r>
            <a:r>
              <a:rPr lang="en-US" b="1" dirty="0">
                <a:solidFill>
                  <a:srgbClr val="0070C0"/>
                </a:solidFill>
                <a:latin typeface="Segoe UI" panose="020B0502040204020203" pitchFamily="34" charset="0"/>
                <a:cs typeface="Segoe UI" panose="020B0502040204020203" pitchFamily="34" charset="0"/>
              </a:rPr>
              <a:t>1.7M</a:t>
            </a:r>
            <a:r>
              <a:rPr lang="en-US" dirty="0">
                <a:latin typeface="Segoe UI" panose="020B0502040204020203" pitchFamily="34" charset="0"/>
                <a:cs typeface="Segoe UI" panose="020B0502040204020203" pitchFamily="34" charset="0"/>
              </a:rPr>
              <a:t> people experience sepsis every year,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with </a:t>
            </a:r>
            <a:r>
              <a:rPr lang="en-US" b="1" dirty="0">
                <a:solidFill>
                  <a:srgbClr val="0070C0"/>
                </a:solidFill>
                <a:latin typeface="Segoe UI" panose="020B0502040204020203" pitchFamily="34" charset="0"/>
                <a:cs typeface="Segoe UI" panose="020B0502040204020203" pitchFamily="34" charset="0"/>
              </a:rPr>
              <a:t>87%</a:t>
            </a:r>
            <a:r>
              <a:rPr lang="en-US" dirty="0">
                <a:latin typeface="Segoe UI" panose="020B0502040204020203" pitchFamily="34" charset="0"/>
                <a:cs typeface="Segoe UI" panose="020B0502040204020203" pitchFamily="34" charset="0"/>
              </a:rPr>
              <a:t> of cases originating outside the hospital.</a:t>
            </a:r>
          </a:p>
          <a:p>
            <a:r>
              <a:rPr lang="en-US" dirty="0">
                <a:latin typeface="Segoe UI" panose="020B0502040204020203" pitchFamily="34" charset="0"/>
                <a:cs typeface="Segoe UI" panose="020B0502040204020203" pitchFamily="34" charset="0"/>
              </a:rPr>
              <a:t>Over </a:t>
            </a:r>
            <a:r>
              <a:rPr lang="en-US" b="1" dirty="0">
                <a:solidFill>
                  <a:srgbClr val="0070C0"/>
                </a:solidFill>
                <a:latin typeface="Segoe UI" panose="020B0502040204020203" pitchFamily="34" charset="0"/>
                <a:cs typeface="Segoe UI" panose="020B0502040204020203" pitchFamily="34" charset="0"/>
              </a:rPr>
              <a:t>350k</a:t>
            </a:r>
            <a:r>
              <a:rPr lang="en-US" dirty="0">
                <a:latin typeface="Segoe UI" panose="020B0502040204020203" pitchFamily="34" charset="0"/>
                <a:cs typeface="Segoe UI" panose="020B0502040204020203" pitchFamily="34" charset="0"/>
              </a:rPr>
              <a:t> people die during their stay or in a hospice, making sepsis the third most common cause of death in US hospitals.</a:t>
            </a:r>
          </a:p>
          <a:p>
            <a:r>
              <a:rPr lang="en-US" dirty="0">
                <a:latin typeface="Segoe UI" panose="020B0502040204020203" pitchFamily="34" charset="0"/>
                <a:cs typeface="Segoe UI" panose="020B0502040204020203" pitchFamily="34" charset="0"/>
              </a:rPr>
              <a:t>Sepsis care costs </a:t>
            </a:r>
            <a:r>
              <a:rPr lang="en-US" b="1" dirty="0">
                <a:solidFill>
                  <a:srgbClr val="0070C0"/>
                </a:solidFill>
                <a:latin typeface="Segoe UI" panose="020B0502040204020203" pitchFamily="34" charset="0"/>
                <a:cs typeface="Segoe UI" panose="020B0502040204020203" pitchFamily="34" charset="0"/>
              </a:rPr>
              <a:t>$62B </a:t>
            </a:r>
            <a:r>
              <a:rPr lang="en-US" dirty="0">
                <a:latin typeface="Segoe UI" panose="020B0502040204020203" pitchFamily="34" charset="0"/>
                <a:cs typeface="Segoe UI" panose="020B0502040204020203" pitchFamily="34" charset="0"/>
              </a:rPr>
              <a:t>to US hospitals annually.</a:t>
            </a:r>
          </a:p>
          <a:p>
            <a:endParaRPr lang="en-US" dirty="0">
              <a:latin typeface="Segoe UI" panose="020B0502040204020203" pitchFamily="34" charset="0"/>
              <a:cs typeface="Segoe UI" panose="020B0502040204020203" pitchFamily="34" charset="0"/>
            </a:endParaRP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11583E83-B1BA-B665-33DB-14AEA0CBABB0}"/>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62816041-B881-D563-8119-F7EAC9248907}"/>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3</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15092374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3BA0F-45F5-21D4-1CD4-94E338535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D80F0B-78F3-0E48-BD47-FAA752123CDD}"/>
              </a:ext>
            </a:extLst>
          </p:cNvPr>
          <p:cNvSpPr>
            <a:spLocks noGrp="1"/>
          </p:cNvSpPr>
          <p:nvPr>
            <p:ph type="title"/>
          </p:nvPr>
        </p:nvSpPr>
        <p:spPr>
          <a:xfrm>
            <a:off x="354724" y="1486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Summary of covariate imbalance at baseline</a:t>
            </a:r>
          </a:p>
        </p:txBody>
      </p:sp>
      <p:sp>
        <p:nvSpPr>
          <p:cNvPr id="3" name="Content Placeholder 2">
            <a:extLst>
              <a:ext uri="{FF2B5EF4-FFF2-40B4-BE49-F238E27FC236}">
                <a16:creationId xmlns:a16="http://schemas.microsoft.com/office/drawing/2014/main" id="{90ED45F6-9AF5-5A3C-B7D1-11C5E7D9FEAB}"/>
              </a:ext>
            </a:extLst>
          </p:cNvPr>
          <p:cNvSpPr>
            <a:spLocks noGrp="1"/>
          </p:cNvSpPr>
          <p:nvPr>
            <p:ph idx="1"/>
          </p:nvPr>
        </p:nvSpPr>
        <p:spPr/>
        <p:txBody>
          <a:bodyPr>
            <a:normAutofit fontScale="85000" lnSpcReduction="20000"/>
          </a:bodyPr>
          <a:lstStyle/>
          <a:p>
            <a:pPr marL="0" indent="0">
              <a:buNone/>
            </a:pPr>
            <a:r>
              <a:rPr lang="en-US" sz="3300" b="1">
                <a:latin typeface="Segoe UI" panose="020B0502040204020203" pitchFamily="34" charset="0"/>
                <a:cs typeface="Segoe UI" panose="020B0502040204020203" pitchFamily="34" charset="0"/>
              </a:rPr>
              <a:t>24/115</a:t>
            </a:r>
            <a:r>
              <a:rPr lang="en-US" sz="3300">
                <a:latin typeface="Segoe UI" panose="020B0502040204020203" pitchFamily="34" charset="0"/>
                <a:cs typeface="Segoe UI" panose="020B0502040204020203" pitchFamily="34" charset="0"/>
              </a:rPr>
              <a:t> covariates lacked balance, spanning </a:t>
            </a:r>
            <a:r>
              <a:rPr lang="en-US" sz="3300" b="1">
                <a:latin typeface="Segoe UI" panose="020B0502040204020203" pitchFamily="34" charset="0"/>
                <a:cs typeface="Segoe UI" panose="020B0502040204020203" pitchFamily="34" charset="0"/>
              </a:rPr>
              <a:t>6/10 </a:t>
            </a:r>
            <a:r>
              <a:rPr lang="en-US" sz="3300">
                <a:latin typeface="Segoe UI" panose="020B0502040204020203" pitchFamily="34" charset="0"/>
                <a:cs typeface="Segoe UI" panose="020B0502040204020203" pitchFamily="34" charset="0"/>
              </a:rPr>
              <a:t>themes</a:t>
            </a:r>
          </a:p>
          <a:p>
            <a:r>
              <a:rPr lang="en-US">
                <a:latin typeface="Segoe UI" panose="020B0502040204020203" pitchFamily="34" charset="0"/>
                <a:cs typeface="Segoe UI" panose="020B0502040204020203" pitchFamily="34" charset="0"/>
              </a:rPr>
              <a:t>Prior healthcare utilization: </a:t>
            </a:r>
            <a:r>
              <a:rPr lang="en-US">
                <a:solidFill>
                  <a:srgbClr val="0070C0"/>
                </a:solidFill>
                <a:latin typeface="Segoe UI" panose="020B0502040204020203" pitchFamily="34" charset="0"/>
                <a:cs typeface="Segoe UI" panose="020B0502040204020203" pitchFamily="34" charset="0"/>
              </a:rPr>
              <a:t>13/14</a:t>
            </a:r>
          </a:p>
          <a:p>
            <a:r>
              <a:rPr lang="en-US">
                <a:latin typeface="Segoe UI" panose="020B0502040204020203" pitchFamily="34" charset="0"/>
                <a:cs typeface="Segoe UI" panose="020B0502040204020203" pitchFamily="34" charset="0"/>
              </a:rPr>
              <a:t>Risk scores: </a:t>
            </a:r>
            <a:r>
              <a:rPr lang="en-US">
                <a:solidFill>
                  <a:srgbClr val="0070C0"/>
                </a:solidFill>
                <a:latin typeface="Segoe UI" panose="020B0502040204020203" pitchFamily="34" charset="0"/>
                <a:cs typeface="Segoe UI" panose="020B0502040204020203" pitchFamily="34" charset="0"/>
              </a:rPr>
              <a:t>3/4</a:t>
            </a:r>
          </a:p>
          <a:p>
            <a:r>
              <a:rPr lang="en-US">
                <a:latin typeface="Segoe UI" panose="020B0502040204020203" pitchFamily="34" charset="0"/>
                <a:cs typeface="Segoe UI" panose="020B0502040204020203" pitchFamily="34" charset="0"/>
              </a:rPr>
              <a:t>Socio-demographics and temporal factor: </a:t>
            </a:r>
            <a:r>
              <a:rPr lang="en-US">
                <a:solidFill>
                  <a:srgbClr val="0070C0"/>
                </a:solidFill>
                <a:latin typeface="Segoe UI" panose="020B0502040204020203" pitchFamily="34" charset="0"/>
                <a:cs typeface="Segoe UI" panose="020B0502040204020203" pitchFamily="34" charset="0"/>
              </a:rPr>
              <a:t>3/10</a:t>
            </a:r>
          </a:p>
          <a:p>
            <a:r>
              <a:rPr lang="en-US">
                <a:latin typeface="Segoe UI" panose="020B0502040204020203" pitchFamily="34" charset="0"/>
                <a:cs typeface="Segoe UI" panose="020B0502040204020203" pitchFamily="34" charset="0"/>
              </a:rPr>
              <a:t>Suspected infection site and type: </a:t>
            </a:r>
            <a:r>
              <a:rPr lang="en-US">
                <a:solidFill>
                  <a:srgbClr val="0070C0"/>
                </a:solidFill>
                <a:latin typeface="Segoe UI" panose="020B0502040204020203" pitchFamily="34" charset="0"/>
                <a:cs typeface="Segoe UI" panose="020B0502040204020203" pitchFamily="34" charset="0"/>
              </a:rPr>
              <a:t>1/9</a:t>
            </a:r>
          </a:p>
          <a:p>
            <a:r>
              <a:rPr lang="en-US">
                <a:latin typeface="Segoe UI" panose="020B0502040204020203" pitchFamily="34" charset="0"/>
                <a:cs typeface="Segoe UI" panose="020B0502040204020203" pitchFamily="34" charset="0"/>
              </a:rPr>
              <a:t>Comorbidities: </a:t>
            </a:r>
            <a:r>
              <a:rPr lang="en-US">
                <a:solidFill>
                  <a:srgbClr val="0070C0"/>
                </a:solidFill>
                <a:latin typeface="Segoe UI" panose="020B0502040204020203" pitchFamily="34" charset="0"/>
                <a:cs typeface="Segoe UI" panose="020B0502040204020203" pitchFamily="34" charset="0"/>
              </a:rPr>
              <a:t>2/20</a:t>
            </a:r>
          </a:p>
          <a:p>
            <a:r>
              <a:rPr lang="en-US">
                <a:latin typeface="Segoe UI" panose="020B0502040204020203" pitchFamily="34" charset="0"/>
                <a:cs typeface="Segoe UI" panose="020B0502040204020203" pitchFamily="34" charset="0"/>
              </a:rPr>
              <a:t>Prior dispensed prescriptions: </a:t>
            </a:r>
            <a:r>
              <a:rPr lang="en-US">
                <a:solidFill>
                  <a:srgbClr val="0070C0"/>
                </a:solidFill>
                <a:latin typeface="Segoe UI" panose="020B0502040204020203" pitchFamily="34" charset="0"/>
                <a:cs typeface="Segoe UI" panose="020B0502040204020203" pitchFamily="34" charset="0"/>
              </a:rPr>
              <a:t>2/40</a:t>
            </a:r>
          </a:p>
          <a:p>
            <a:r>
              <a:rPr lang="en-US">
                <a:solidFill>
                  <a:schemeClr val="bg2">
                    <a:lumMod val="90000"/>
                  </a:schemeClr>
                </a:solidFill>
                <a:latin typeface="Segoe UI" panose="020B0502040204020203" pitchFamily="34" charset="0"/>
                <a:cs typeface="Segoe UI" panose="020B0502040204020203" pitchFamily="34" charset="0"/>
              </a:rPr>
              <a:t>Admission-related characteristics: 0/6</a:t>
            </a:r>
          </a:p>
          <a:p>
            <a:r>
              <a:rPr lang="en-US">
                <a:solidFill>
                  <a:schemeClr val="bg2">
                    <a:lumMod val="90000"/>
                  </a:schemeClr>
                </a:solidFill>
                <a:latin typeface="Segoe UI" panose="020B0502040204020203" pitchFamily="34" charset="0"/>
                <a:cs typeface="Segoe UI" panose="020B0502040204020203" pitchFamily="34" charset="0"/>
              </a:rPr>
              <a:t>Renal function: 0/6</a:t>
            </a:r>
          </a:p>
          <a:p>
            <a:r>
              <a:rPr lang="en-US">
                <a:solidFill>
                  <a:schemeClr val="bg2">
                    <a:lumMod val="90000"/>
                  </a:schemeClr>
                </a:solidFill>
                <a:latin typeface="Segoe UI" panose="020B0502040204020203" pitchFamily="34" charset="0"/>
                <a:cs typeface="Segoe UI" panose="020B0502040204020203" pitchFamily="34" charset="0"/>
              </a:rPr>
              <a:t>Neurological status: 0/3</a:t>
            </a:r>
          </a:p>
          <a:p>
            <a:r>
              <a:rPr lang="en-US">
                <a:solidFill>
                  <a:schemeClr val="bg2">
                    <a:lumMod val="90000"/>
                  </a:schemeClr>
                </a:solidFill>
                <a:latin typeface="Segoe UI" panose="020B0502040204020203" pitchFamily="34" charset="0"/>
                <a:cs typeface="Segoe UI" panose="020B0502040204020203" pitchFamily="34" charset="0"/>
              </a:rPr>
              <a:t>Other concurrent treatments: 0/3</a:t>
            </a:r>
          </a:p>
          <a:p>
            <a:pPr lvl="1"/>
            <a:endParaRPr lang="en-US">
              <a:latin typeface="Segoe UI" panose="020B0502040204020203" pitchFamily="34" charset="0"/>
              <a:cs typeface="Segoe UI" panose="020B0502040204020203" pitchFamily="34" charset="0"/>
            </a:endParaRPr>
          </a:p>
          <a:p>
            <a:pPr lvl="1"/>
            <a:endParaRPr lang="en-US">
              <a:latin typeface="Segoe UI" panose="020B0502040204020203" pitchFamily="34" charset="0"/>
              <a:cs typeface="Segoe UI" panose="020B0502040204020203" pitchFamily="34" charset="0"/>
            </a:endParaRPr>
          </a:p>
          <a:p>
            <a:pPr lvl="1"/>
            <a:endParaRPr lang="en-US">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B75C81AB-9ED1-18FC-D1FF-F29A432EE14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814630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1A07815-9780-05B7-17CC-DBFEB002B0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936" y="457200"/>
            <a:ext cx="7248675" cy="5943600"/>
          </a:xfrm>
          <a:prstGeom prst="rect">
            <a:avLst/>
          </a:prstGeom>
        </p:spPr>
      </p:pic>
      <p:sp>
        <p:nvSpPr>
          <p:cNvPr id="5" name="TextBox 4">
            <a:extLst>
              <a:ext uri="{FF2B5EF4-FFF2-40B4-BE49-F238E27FC236}">
                <a16:creationId xmlns:a16="http://schemas.microsoft.com/office/drawing/2014/main" id="{7531E4B7-3924-0056-353C-B7F461D97FF6}"/>
              </a:ext>
            </a:extLst>
          </p:cNvPr>
          <p:cNvSpPr txBox="1"/>
          <p:nvPr/>
        </p:nvSpPr>
        <p:spPr>
          <a:xfrm>
            <a:off x="8787741" y="2705725"/>
            <a:ext cx="3131076" cy="1446550"/>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Greater healthcare utilization in the prior month and year among cefepime patients.</a:t>
            </a:r>
          </a:p>
        </p:txBody>
      </p:sp>
      <p:cxnSp>
        <p:nvCxnSpPr>
          <p:cNvPr id="6" name="Straight Connector 5">
            <a:extLst>
              <a:ext uri="{FF2B5EF4-FFF2-40B4-BE49-F238E27FC236}">
                <a16:creationId xmlns:a16="http://schemas.microsoft.com/office/drawing/2014/main" id="{10756CC3-D797-7225-7C25-1D3D343958D4}"/>
              </a:ext>
            </a:extLst>
          </p:cNvPr>
          <p:cNvCxnSpPr>
            <a:cxnSpLocks/>
          </p:cNvCxnSpPr>
          <p:nvPr/>
        </p:nvCxnSpPr>
        <p:spPr>
          <a:xfrm>
            <a:off x="8398699"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2" name="TextBox 1">
            <a:extLst>
              <a:ext uri="{FF2B5EF4-FFF2-40B4-BE49-F238E27FC236}">
                <a16:creationId xmlns:a16="http://schemas.microsoft.com/office/drawing/2014/main" id="{94CE0B26-2575-8275-CA2E-7773A3091A48}"/>
              </a:ext>
            </a:extLst>
          </p:cNvPr>
          <p:cNvSpPr txBox="1"/>
          <p:nvPr/>
        </p:nvSpPr>
        <p:spPr>
          <a:xfrm>
            <a:off x="391935" y="6400800"/>
            <a:ext cx="7758145" cy="307777"/>
          </a:xfrm>
          <a:prstGeom prst="rect">
            <a:avLst/>
          </a:prstGeom>
          <a:noFill/>
        </p:spPr>
        <p:txBody>
          <a:bodyPr wrap="square" rtlCol="0">
            <a:spAutoFit/>
          </a:bodyPr>
          <a:lstStyle/>
          <a:p>
            <a:r>
              <a:rPr lang="en-US" sz="1400" i="1" dirty="0" err="1">
                <a:solidFill>
                  <a:schemeClr val="bg1">
                    <a:lumMod val="65000"/>
                  </a:schemeClr>
                </a:solidFill>
                <a:latin typeface="Segoe UI" panose="020B0502040204020203" pitchFamily="34" charset="0"/>
                <a:cs typeface="Segoe UI" panose="020B0502040204020203" pitchFamily="34" charset="0"/>
              </a:rPr>
              <a:t>Totenc</a:t>
            </a:r>
            <a:r>
              <a:rPr lang="en-US" sz="1400" i="1" dirty="0">
                <a:solidFill>
                  <a:schemeClr val="bg1">
                    <a:lumMod val="65000"/>
                  </a:schemeClr>
                </a:solidFill>
                <a:latin typeface="Segoe UI" panose="020B0502040204020203" pitchFamily="34" charset="0"/>
                <a:cs typeface="Segoe UI" panose="020B0502040204020203" pitchFamily="34" charset="0"/>
              </a:rPr>
              <a:t>: total encounters, NEH: non-elective hospitalizations, EDTR: ED visits, LOS: length of stay</a:t>
            </a:r>
          </a:p>
        </p:txBody>
      </p:sp>
    </p:spTree>
    <p:extLst>
      <p:ext uri="{BB962C8B-B14F-4D97-AF65-F5344CB8AC3E}">
        <p14:creationId xmlns:p14="http://schemas.microsoft.com/office/powerpoint/2010/main" val="21933767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33D1687-27F9-438C-6B57-77D5EC72B3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803" y="457200"/>
            <a:ext cx="7248675" cy="5943600"/>
          </a:xfrm>
          <a:prstGeom prst="rect">
            <a:avLst/>
          </a:prstGeom>
        </p:spPr>
      </p:pic>
      <p:cxnSp>
        <p:nvCxnSpPr>
          <p:cNvPr id="4" name="Straight Connector 3">
            <a:extLst>
              <a:ext uri="{FF2B5EF4-FFF2-40B4-BE49-F238E27FC236}">
                <a16:creationId xmlns:a16="http://schemas.microsoft.com/office/drawing/2014/main" id="{ACD28290-C184-A317-5315-A0721FA047C1}"/>
              </a:ext>
            </a:extLst>
          </p:cNvPr>
          <p:cNvCxnSpPr>
            <a:cxnSpLocks/>
          </p:cNvCxnSpPr>
          <p:nvPr/>
        </p:nvCxnSpPr>
        <p:spPr>
          <a:xfrm>
            <a:off x="8398699"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AC76F353-DEFB-3F17-6A4B-FB9AB862B77E}"/>
              </a:ext>
            </a:extLst>
          </p:cNvPr>
          <p:cNvSpPr txBox="1"/>
          <p:nvPr/>
        </p:nvSpPr>
        <p:spPr>
          <a:xfrm>
            <a:off x="8870868" y="2705725"/>
            <a:ext cx="3071701" cy="1446550"/>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Cefepime patients were sicker at baseline than Zosyn patients, </a:t>
            </a:r>
            <a:br>
              <a:rPr lang="en-US" sz="2200">
                <a:latin typeface="Segoe UI" panose="020B0502040204020203" pitchFamily="34" charset="0"/>
                <a:cs typeface="Segoe UI" panose="020B0502040204020203" pitchFamily="34" charset="0"/>
              </a:rPr>
            </a:br>
            <a:r>
              <a:rPr lang="en-US" sz="2200">
                <a:latin typeface="Segoe UI" panose="020B0502040204020203" pitchFamily="34" charset="0"/>
                <a:cs typeface="Segoe UI" panose="020B0502040204020203" pitchFamily="34" charset="0"/>
              </a:rPr>
              <a:t>on average.</a:t>
            </a:r>
          </a:p>
        </p:txBody>
      </p:sp>
    </p:spTree>
    <p:extLst>
      <p:ext uri="{BB962C8B-B14F-4D97-AF65-F5344CB8AC3E}">
        <p14:creationId xmlns:p14="http://schemas.microsoft.com/office/powerpoint/2010/main" val="34910949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FD61BC-71DE-4555-3483-E5A1B47EEA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673" y="457200"/>
            <a:ext cx="7248675" cy="5943600"/>
          </a:xfrm>
          <a:prstGeom prst="rect">
            <a:avLst/>
          </a:prstGeom>
        </p:spPr>
      </p:pic>
      <p:cxnSp>
        <p:nvCxnSpPr>
          <p:cNvPr id="4" name="Straight Connector 3">
            <a:extLst>
              <a:ext uri="{FF2B5EF4-FFF2-40B4-BE49-F238E27FC236}">
                <a16:creationId xmlns:a16="http://schemas.microsoft.com/office/drawing/2014/main" id="{7A50C048-5307-662B-1530-1302D6E79BC1}"/>
              </a:ext>
            </a:extLst>
          </p:cNvPr>
          <p:cNvCxnSpPr>
            <a:cxnSpLocks/>
          </p:cNvCxnSpPr>
          <p:nvPr/>
        </p:nvCxnSpPr>
        <p:spPr>
          <a:xfrm>
            <a:off x="8374948"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069C2E91-8BC0-AD64-B83F-2D82D7126D7A}"/>
              </a:ext>
            </a:extLst>
          </p:cNvPr>
          <p:cNvSpPr txBox="1"/>
          <p:nvPr/>
        </p:nvSpPr>
        <p:spPr>
          <a:xfrm>
            <a:off x="8597742" y="2197893"/>
            <a:ext cx="3443833" cy="2462213"/>
          </a:xfrm>
          <a:prstGeom prst="rect">
            <a:avLst/>
          </a:prstGeom>
          <a:noFill/>
        </p:spPr>
        <p:txBody>
          <a:bodyPr wrap="square" rtlCol="0">
            <a:spAutoFit/>
          </a:bodyPr>
          <a:lstStyle/>
          <a:p>
            <a:pPr marL="457200" indent="-457200">
              <a:buAutoNum type="arabicPeriod"/>
            </a:pPr>
            <a:r>
              <a:rPr lang="en-US" sz="2200" dirty="0">
                <a:latin typeface="Segoe UI" panose="020B0502040204020203" pitchFamily="34" charset="0"/>
                <a:cs typeface="Segoe UI" panose="020B0502040204020203" pitchFamily="34" charset="0"/>
              </a:rPr>
              <a:t>Zosyn patients were more likely to have a commercial insurance.</a:t>
            </a:r>
          </a:p>
          <a:p>
            <a:pPr marL="457200" indent="-457200">
              <a:buAutoNum type="arabicPeriod"/>
            </a:pPr>
            <a:r>
              <a:rPr lang="en-US" sz="2200" dirty="0">
                <a:latin typeface="Segoe UI" panose="020B0502040204020203" pitchFamily="34" charset="0"/>
                <a:cs typeface="Segoe UI" panose="020B0502040204020203" pitchFamily="34" charset="0"/>
              </a:rPr>
              <a:t>Cefepime patients were slightly older than Zosyn patients, </a:t>
            </a:r>
            <a:br>
              <a:rPr lang="en-US" sz="2200" dirty="0">
                <a:latin typeface="Segoe UI" panose="020B0502040204020203" pitchFamily="34" charset="0"/>
                <a:cs typeface="Segoe UI" panose="020B0502040204020203" pitchFamily="34" charset="0"/>
              </a:rPr>
            </a:br>
            <a:r>
              <a:rPr lang="en-US" sz="2200" dirty="0">
                <a:latin typeface="Segoe UI" panose="020B0502040204020203" pitchFamily="34" charset="0"/>
                <a:cs typeface="Segoe UI" panose="020B0502040204020203" pitchFamily="34" charset="0"/>
              </a:rPr>
              <a:t>on average.</a:t>
            </a:r>
          </a:p>
        </p:txBody>
      </p:sp>
    </p:spTree>
    <p:extLst>
      <p:ext uri="{BB962C8B-B14F-4D97-AF65-F5344CB8AC3E}">
        <p14:creationId xmlns:p14="http://schemas.microsoft.com/office/powerpoint/2010/main" val="289313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E1107-741A-FB1F-8E69-38E88671D3A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38D426C-1B50-0889-6B06-8ADEDD42CF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676" y="457200"/>
            <a:ext cx="7248675" cy="5943600"/>
          </a:xfrm>
          <a:prstGeom prst="rect">
            <a:avLst/>
          </a:prstGeom>
        </p:spPr>
      </p:pic>
      <p:cxnSp>
        <p:nvCxnSpPr>
          <p:cNvPr id="4" name="Straight Connector 3">
            <a:extLst>
              <a:ext uri="{FF2B5EF4-FFF2-40B4-BE49-F238E27FC236}">
                <a16:creationId xmlns:a16="http://schemas.microsoft.com/office/drawing/2014/main" id="{D1A94238-274B-1448-82CF-EDD4D81002B2}"/>
              </a:ext>
            </a:extLst>
          </p:cNvPr>
          <p:cNvCxnSpPr>
            <a:cxnSpLocks/>
          </p:cNvCxnSpPr>
          <p:nvPr/>
        </p:nvCxnSpPr>
        <p:spPr>
          <a:xfrm>
            <a:off x="8374948"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1A415B8D-5A2C-E155-F49D-0BAE0D8F9079}"/>
              </a:ext>
            </a:extLst>
          </p:cNvPr>
          <p:cNvSpPr txBox="1"/>
          <p:nvPr/>
        </p:nvSpPr>
        <p:spPr>
          <a:xfrm>
            <a:off x="8695580" y="2875002"/>
            <a:ext cx="3191619" cy="1107996"/>
          </a:xfrm>
          <a:prstGeom prst="rect">
            <a:avLst/>
          </a:prstGeom>
          <a:noFill/>
        </p:spPr>
        <p:txBody>
          <a:bodyPr wrap="square">
            <a:spAutoFit/>
          </a:bodyPr>
          <a:lstStyle/>
          <a:p>
            <a:r>
              <a:rPr lang="en-US" sz="2200">
                <a:latin typeface="Segoe UI" panose="020B0502040204020203" pitchFamily="34" charset="0"/>
                <a:cs typeface="Segoe UI" panose="020B0502040204020203" pitchFamily="34" charset="0"/>
              </a:rPr>
              <a:t>Cefepime patients were more likely to have a pulmonary infection.</a:t>
            </a:r>
          </a:p>
        </p:txBody>
      </p:sp>
    </p:spTree>
    <p:extLst>
      <p:ext uri="{BB962C8B-B14F-4D97-AF65-F5344CB8AC3E}">
        <p14:creationId xmlns:p14="http://schemas.microsoft.com/office/powerpoint/2010/main" val="550973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25861-9453-6B08-E000-2D58041D2C5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83FADFD-1FCC-2C67-F923-DA4ACDB36B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554" y="457200"/>
            <a:ext cx="7248675" cy="5943600"/>
          </a:xfrm>
          <a:prstGeom prst="rect">
            <a:avLst/>
          </a:prstGeom>
        </p:spPr>
      </p:pic>
      <p:cxnSp>
        <p:nvCxnSpPr>
          <p:cNvPr id="4" name="Straight Connector 3">
            <a:extLst>
              <a:ext uri="{FF2B5EF4-FFF2-40B4-BE49-F238E27FC236}">
                <a16:creationId xmlns:a16="http://schemas.microsoft.com/office/drawing/2014/main" id="{304D3C7E-D2F8-5423-2A74-4B07A97C44F5}"/>
              </a:ext>
            </a:extLst>
          </p:cNvPr>
          <p:cNvCxnSpPr>
            <a:cxnSpLocks/>
          </p:cNvCxnSpPr>
          <p:nvPr/>
        </p:nvCxnSpPr>
        <p:spPr>
          <a:xfrm>
            <a:off x="8374948"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6" name="TextBox 5">
            <a:extLst>
              <a:ext uri="{FF2B5EF4-FFF2-40B4-BE49-F238E27FC236}">
                <a16:creationId xmlns:a16="http://schemas.microsoft.com/office/drawing/2014/main" id="{464731BB-D57C-AA31-CCF1-EF77C140F840}"/>
              </a:ext>
            </a:extLst>
          </p:cNvPr>
          <p:cNvSpPr txBox="1"/>
          <p:nvPr/>
        </p:nvSpPr>
        <p:spPr>
          <a:xfrm>
            <a:off x="8671829" y="2197893"/>
            <a:ext cx="3191619" cy="2462213"/>
          </a:xfrm>
          <a:prstGeom prst="rect">
            <a:avLst/>
          </a:prstGeom>
          <a:noFill/>
        </p:spPr>
        <p:txBody>
          <a:bodyPr wrap="square">
            <a:spAutoFit/>
          </a:bodyPr>
          <a:lstStyle/>
          <a:p>
            <a:r>
              <a:rPr lang="en-US" sz="2200">
                <a:latin typeface="Segoe UI" panose="020B0502040204020203" pitchFamily="34" charset="0"/>
                <a:cs typeface="Segoe UI" panose="020B0502040204020203" pitchFamily="34" charset="0"/>
              </a:rPr>
              <a:t>Cefepime patients were more likely to have a prior history of:</a:t>
            </a:r>
            <a:br>
              <a:rPr lang="en-US" sz="2200">
                <a:latin typeface="Segoe UI" panose="020B0502040204020203" pitchFamily="34" charset="0"/>
                <a:cs typeface="Segoe UI" panose="020B0502040204020203" pitchFamily="34" charset="0"/>
              </a:rPr>
            </a:br>
            <a:endParaRPr lang="en-US" sz="2200">
              <a:latin typeface="Segoe UI" panose="020B0502040204020203" pitchFamily="34" charset="0"/>
              <a:cs typeface="Segoe UI" panose="020B0502040204020203" pitchFamily="34" charset="0"/>
            </a:endParaRPr>
          </a:p>
          <a:p>
            <a:pPr marL="342900" indent="-342900">
              <a:buAutoNum type="arabicPeriod"/>
            </a:pPr>
            <a:r>
              <a:rPr lang="en-US" sz="2200">
                <a:latin typeface="Segoe UI" panose="020B0502040204020203" pitchFamily="34" charset="0"/>
                <a:cs typeface="Segoe UI" panose="020B0502040204020203" pitchFamily="34" charset="0"/>
              </a:rPr>
              <a:t>Peripheral vascular disease</a:t>
            </a:r>
          </a:p>
          <a:p>
            <a:pPr marL="342900" indent="-342900">
              <a:buAutoNum type="arabicPeriod"/>
            </a:pPr>
            <a:r>
              <a:rPr lang="en-US" sz="2200">
                <a:latin typeface="Segoe UI" panose="020B0502040204020203" pitchFamily="34" charset="0"/>
                <a:cs typeface="Segoe UI" panose="020B0502040204020203" pitchFamily="34" charset="0"/>
              </a:rPr>
              <a:t>Cancer </a:t>
            </a:r>
          </a:p>
        </p:txBody>
      </p:sp>
    </p:spTree>
    <p:extLst>
      <p:ext uri="{BB962C8B-B14F-4D97-AF65-F5344CB8AC3E}">
        <p14:creationId xmlns:p14="http://schemas.microsoft.com/office/powerpoint/2010/main" val="16180266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17CBA1E-763E-3E3D-A81F-BAF6716D2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800" y="457200"/>
            <a:ext cx="7248675" cy="5943600"/>
          </a:xfrm>
          <a:prstGeom prst="rect">
            <a:avLst/>
          </a:prstGeom>
        </p:spPr>
      </p:pic>
      <p:cxnSp>
        <p:nvCxnSpPr>
          <p:cNvPr id="4" name="Straight Connector 3">
            <a:extLst>
              <a:ext uri="{FF2B5EF4-FFF2-40B4-BE49-F238E27FC236}">
                <a16:creationId xmlns:a16="http://schemas.microsoft.com/office/drawing/2014/main" id="{B0334400-3D94-B3FE-73DC-988B84D48FF8}"/>
              </a:ext>
            </a:extLst>
          </p:cNvPr>
          <p:cNvCxnSpPr>
            <a:cxnSpLocks/>
          </p:cNvCxnSpPr>
          <p:nvPr/>
        </p:nvCxnSpPr>
        <p:spPr>
          <a:xfrm>
            <a:off x="8374948"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79DBF455-59C9-0E5D-0FE0-F6AECA3FAE85}"/>
              </a:ext>
            </a:extLst>
          </p:cNvPr>
          <p:cNvSpPr txBox="1"/>
          <p:nvPr/>
        </p:nvSpPr>
        <p:spPr>
          <a:xfrm>
            <a:off x="8671829" y="2197893"/>
            <a:ext cx="3191619" cy="2462213"/>
          </a:xfrm>
          <a:prstGeom prst="rect">
            <a:avLst/>
          </a:prstGeom>
          <a:noFill/>
        </p:spPr>
        <p:txBody>
          <a:bodyPr wrap="square">
            <a:spAutoFit/>
          </a:bodyPr>
          <a:lstStyle/>
          <a:p>
            <a:r>
              <a:rPr lang="en-US" sz="2200">
                <a:latin typeface="Segoe UI" panose="020B0502040204020203" pitchFamily="34" charset="0"/>
                <a:cs typeface="Segoe UI" panose="020B0502040204020203" pitchFamily="34" charset="0"/>
              </a:rPr>
              <a:t>Cefepime patients were more likely to have filled a prescription of the following in prior year:</a:t>
            </a:r>
            <a:br>
              <a:rPr lang="en-US" sz="2200">
                <a:latin typeface="Segoe UI" panose="020B0502040204020203" pitchFamily="34" charset="0"/>
                <a:cs typeface="Segoe UI" panose="020B0502040204020203" pitchFamily="34" charset="0"/>
              </a:rPr>
            </a:br>
            <a:endParaRPr lang="en-US" sz="2200">
              <a:latin typeface="Segoe UI" panose="020B0502040204020203" pitchFamily="34" charset="0"/>
              <a:cs typeface="Segoe UI" panose="020B0502040204020203" pitchFamily="34" charset="0"/>
            </a:endParaRPr>
          </a:p>
          <a:p>
            <a:pPr marL="342900" indent="-342900">
              <a:buAutoNum type="arabicPeriod"/>
            </a:pPr>
            <a:r>
              <a:rPr lang="en-US" sz="2200">
                <a:latin typeface="Segoe UI" panose="020B0502040204020203" pitchFamily="34" charset="0"/>
                <a:cs typeface="Segoe UI" panose="020B0502040204020203" pitchFamily="34" charset="0"/>
              </a:rPr>
              <a:t>Hormonal treatments</a:t>
            </a:r>
          </a:p>
          <a:p>
            <a:pPr marL="342900" indent="-342900">
              <a:buAutoNum type="arabicPeriod"/>
            </a:pPr>
            <a:r>
              <a:rPr lang="en-US" sz="2200">
                <a:latin typeface="Segoe UI" panose="020B0502040204020203" pitchFamily="34" charset="0"/>
                <a:cs typeface="Segoe UI" panose="020B0502040204020203" pitchFamily="34" charset="0"/>
              </a:rPr>
              <a:t>GI drugs</a:t>
            </a:r>
          </a:p>
        </p:txBody>
      </p:sp>
    </p:spTree>
    <p:extLst>
      <p:ext uri="{BB962C8B-B14F-4D97-AF65-F5344CB8AC3E}">
        <p14:creationId xmlns:p14="http://schemas.microsoft.com/office/powerpoint/2010/main" val="3657437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5A588-EDAC-4117-7DA6-17A9CC4114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08B674-D56D-22D4-09FA-D9221C7D8AC7}"/>
              </a:ext>
            </a:extLst>
          </p:cNvPr>
          <p:cNvSpPr>
            <a:spLocks noGrp="1"/>
          </p:cNvSpPr>
          <p:nvPr>
            <p:ph type="title"/>
          </p:nvPr>
        </p:nvSpPr>
        <p:spPr/>
        <p:txBody>
          <a:bodyPr/>
          <a:lstStyle/>
          <a:p>
            <a:r>
              <a:rPr lang="en-US">
                <a:latin typeface="Segoe UI" panose="020B0502040204020203" pitchFamily="34" charset="0"/>
                <a:cs typeface="Segoe UI" panose="020B0502040204020203" pitchFamily="34" charset="0"/>
              </a:rPr>
              <a:t>Primary outcome</a:t>
            </a:r>
          </a:p>
        </p:txBody>
      </p:sp>
    </p:spTree>
    <p:extLst>
      <p:ext uri="{BB962C8B-B14F-4D97-AF65-F5344CB8AC3E}">
        <p14:creationId xmlns:p14="http://schemas.microsoft.com/office/powerpoint/2010/main" val="24385933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03AAA03-8032-F976-0654-E2D98D5CDB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724" y="457200"/>
            <a:ext cx="7688937" cy="5943600"/>
          </a:xfrm>
          <a:prstGeom prst="rect">
            <a:avLst/>
          </a:prstGeom>
        </p:spPr>
      </p:pic>
      <p:cxnSp>
        <p:nvCxnSpPr>
          <p:cNvPr id="2" name="Straight Connector 1">
            <a:extLst>
              <a:ext uri="{FF2B5EF4-FFF2-40B4-BE49-F238E27FC236}">
                <a16:creationId xmlns:a16="http://schemas.microsoft.com/office/drawing/2014/main" id="{04A6DA31-2404-CE05-50AD-3799768CE223}"/>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5" name="TextBox 4">
            <a:extLst>
              <a:ext uri="{FF2B5EF4-FFF2-40B4-BE49-F238E27FC236}">
                <a16:creationId xmlns:a16="http://schemas.microsoft.com/office/drawing/2014/main" id="{F8369D42-D11A-D997-9314-D172B7B5C842}"/>
              </a:ext>
            </a:extLst>
          </p:cNvPr>
          <p:cNvSpPr txBox="1"/>
          <p:nvPr/>
        </p:nvSpPr>
        <p:spPr>
          <a:xfrm>
            <a:off x="9287218" y="2367171"/>
            <a:ext cx="2346591" cy="2123658"/>
          </a:xfrm>
          <a:prstGeom prst="rect">
            <a:avLst/>
          </a:prstGeom>
          <a:noFill/>
        </p:spPr>
        <p:txBody>
          <a:bodyPr wrap="square" rtlCol="0">
            <a:spAutoFit/>
          </a:bodyPr>
          <a:lstStyle/>
          <a:p>
            <a:r>
              <a:rPr lang="en-US" sz="2200" dirty="0">
                <a:latin typeface="Segoe UI" panose="020B0502040204020203" pitchFamily="34" charset="0"/>
                <a:cs typeface="Segoe UI" panose="020B0502040204020203" pitchFamily="34" charset="0"/>
              </a:rPr>
              <a:t>Results suggest </a:t>
            </a:r>
            <a:br>
              <a:rPr lang="en-US" sz="2200" dirty="0">
                <a:latin typeface="Segoe UI" panose="020B0502040204020203" pitchFamily="34" charset="0"/>
                <a:cs typeface="Segoe UI" panose="020B0502040204020203" pitchFamily="34" charset="0"/>
              </a:rPr>
            </a:br>
            <a:r>
              <a:rPr lang="en-US" sz="2200" dirty="0">
                <a:latin typeface="Segoe UI" panose="020B0502040204020203" pitchFamily="34" charset="0"/>
                <a:cs typeface="Segoe UI" panose="020B0502040204020203" pitchFamily="34" charset="0"/>
              </a:rPr>
              <a:t>a detrimental effect of Zosyn ordering, relative to cefepime, across AKI levels.</a:t>
            </a:r>
          </a:p>
        </p:txBody>
      </p:sp>
      <p:sp>
        <p:nvSpPr>
          <p:cNvPr id="6" name="TextBox 5">
            <a:extLst>
              <a:ext uri="{FF2B5EF4-FFF2-40B4-BE49-F238E27FC236}">
                <a16:creationId xmlns:a16="http://schemas.microsoft.com/office/drawing/2014/main" id="{E16A04B8-E75B-D4C9-99D0-3168FA67790D}"/>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26403275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6DCD08E-2AEE-57F2-84F3-A7C1E3853F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404" y="457200"/>
            <a:ext cx="7688937" cy="5943600"/>
          </a:xfrm>
          <a:prstGeom prst="rect">
            <a:avLst/>
          </a:prstGeom>
        </p:spPr>
      </p:pic>
      <p:cxnSp>
        <p:nvCxnSpPr>
          <p:cNvPr id="2" name="Straight Connector 1">
            <a:extLst>
              <a:ext uri="{FF2B5EF4-FFF2-40B4-BE49-F238E27FC236}">
                <a16:creationId xmlns:a16="http://schemas.microsoft.com/office/drawing/2014/main" id="{25186737-800F-6E48-533B-AC7FC325975B}"/>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35A5FE31-797E-EE0D-8A89-91BED5259FAE}"/>
              </a:ext>
            </a:extLst>
          </p:cNvPr>
          <p:cNvSpPr txBox="1"/>
          <p:nvPr/>
        </p:nvSpPr>
        <p:spPr>
          <a:xfrm>
            <a:off x="9265192" y="2367171"/>
            <a:ext cx="2544888" cy="2123658"/>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Estimated effect seems to hold across time periods, both before and after the pandemic.</a:t>
            </a:r>
          </a:p>
        </p:txBody>
      </p:sp>
      <p:sp>
        <p:nvSpPr>
          <p:cNvPr id="4" name="TextBox 3">
            <a:extLst>
              <a:ext uri="{FF2B5EF4-FFF2-40B4-BE49-F238E27FC236}">
                <a16:creationId xmlns:a16="http://schemas.microsoft.com/office/drawing/2014/main" id="{B2633ADE-303D-2B05-55A4-350D542371BA}"/>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270270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9EB02-EF53-1B4C-9E6A-9312AC0FE34E}"/>
              </a:ext>
            </a:extLst>
          </p:cNvPr>
          <p:cNvSpPr>
            <a:spLocks noGrp="1"/>
          </p:cNvSpPr>
          <p:nvPr>
            <p:ph type="title"/>
          </p:nvPr>
        </p:nvSpPr>
        <p:spPr>
          <a:xfrm>
            <a:off x="314418"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Sepsis diagnosis and treatment bring challenges</a:t>
            </a:r>
          </a:p>
        </p:txBody>
      </p:sp>
      <p:sp>
        <p:nvSpPr>
          <p:cNvPr id="3" name="Content Placeholder 2">
            <a:extLst>
              <a:ext uri="{FF2B5EF4-FFF2-40B4-BE49-F238E27FC236}">
                <a16:creationId xmlns:a16="http://schemas.microsoft.com/office/drawing/2014/main" id="{551CDE66-03C2-4E32-FB11-EC9BB9C1948C}"/>
              </a:ext>
            </a:extLst>
          </p:cNvPr>
          <p:cNvSpPr>
            <a:spLocks noGrp="1"/>
          </p:cNvSpPr>
          <p:nvPr>
            <p:ph idx="1"/>
          </p:nvPr>
        </p:nvSpPr>
        <p:spPr/>
        <p:txBody>
          <a:bodyPr>
            <a:noAutofit/>
          </a:bodyPr>
          <a:lstStyle/>
          <a:p>
            <a:r>
              <a:rPr lang="en-US" dirty="0">
                <a:latin typeface="Segoe UI" panose="020B0502040204020203" pitchFamily="34" charset="0"/>
                <a:cs typeface="Segoe UI" panose="020B0502040204020203" pitchFamily="34" charset="0"/>
              </a:rPr>
              <a:t>Sepsis may be challenging to diagnose as symptoms are shared with many other conditions (e.g., fever, elevated HR, low BP).</a:t>
            </a:r>
          </a:p>
          <a:p>
            <a:r>
              <a:rPr lang="en-US" dirty="0">
                <a:latin typeface="Segoe UI" panose="020B0502040204020203" pitchFamily="34" charset="0"/>
                <a:cs typeface="Segoe UI" panose="020B0502040204020203" pitchFamily="34" charset="0"/>
              </a:rPr>
              <a:t>Key treatments include: </a:t>
            </a:r>
          </a:p>
          <a:p>
            <a:pPr lvl="1"/>
            <a:r>
              <a:rPr lang="en-US" sz="2200" dirty="0">
                <a:latin typeface="Segoe UI" panose="020B0502040204020203" pitchFamily="34" charset="0"/>
                <a:cs typeface="Segoe UI" panose="020B0502040204020203" pitchFamily="34" charset="0"/>
              </a:rPr>
              <a:t>IV fluid resuscitation</a:t>
            </a:r>
          </a:p>
          <a:p>
            <a:pPr lvl="1"/>
            <a:r>
              <a:rPr lang="en-US" sz="2200" dirty="0">
                <a:latin typeface="Segoe UI" panose="020B0502040204020203" pitchFamily="34" charset="0"/>
                <a:cs typeface="Segoe UI" panose="020B0502040204020203" pitchFamily="34" charset="0"/>
              </a:rPr>
              <a:t>Vasopressors</a:t>
            </a:r>
          </a:p>
          <a:p>
            <a:pPr lvl="1"/>
            <a:r>
              <a:rPr lang="en-US" sz="2200" b="1" dirty="0">
                <a:solidFill>
                  <a:srgbClr val="0070C0"/>
                </a:solidFill>
                <a:latin typeface="Segoe UI" panose="020B0502040204020203" pitchFamily="34" charset="0"/>
                <a:cs typeface="Segoe UI" panose="020B0502040204020203" pitchFamily="34" charset="0"/>
              </a:rPr>
              <a:t>Antibiotics</a:t>
            </a:r>
          </a:p>
          <a:p>
            <a:r>
              <a:rPr lang="en-US" dirty="0">
                <a:latin typeface="Segoe UI" panose="020B0502040204020203" pitchFamily="34" charset="0"/>
                <a:cs typeface="Segoe UI" panose="020B0502040204020203" pitchFamily="34" charset="0"/>
              </a:rPr>
              <a:t>Yet physicians face </a:t>
            </a:r>
            <a:r>
              <a:rPr lang="en-US" b="1" dirty="0">
                <a:solidFill>
                  <a:srgbClr val="0070C0"/>
                </a:solidFill>
                <a:latin typeface="Segoe UI" panose="020B0502040204020203" pitchFamily="34" charset="0"/>
                <a:cs typeface="Segoe UI" panose="020B0502040204020203" pitchFamily="34" charset="0"/>
              </a:rPr>
              <a:t>trade-offs</a:t>
            </a:r>
            <a:r>
              <a:rPr lang="en-US" dirty="0">
                <a:latin typeface="Segoe UI" panose="020B0502040204020203" pitchFamily="34" charset="0"/>
                <a:cs typeface="Segoe UI" panose="020B0502040204020203" pitchFamily="34" charset="0"/>
              </a:rPr>
              <a:t> when </a:t>
            </a:r>
            <a:r>
              <a:rPr lang="en-US" b="1" dirty="0">
                <a:solidFill>
                  <a:srgbClr val="0070C0"/>
                </a:solidFill>
                <a:latin typeface="Segoe UI" panose="020B0502040204020203" pitchFamily="34" charset="0"/>
                <a:cs typeface="Segoe UI" panose="020B0502040204020203" pitchFamily="34" charset="0"/>
              </a:rPr>
              <a:t>ordering</a:t>
            </a:r>
            <a:r>
              <a:rPr lang="en-US" dirty="0">
                <a:latin typeface="Segoe UI" panose="020B0502040204020203" pitchFamily="34" charset="0"/>
                <a:cs typeface="Segoe UI" panose="020B0502040204020203" pitchFamily="34" charset="0"/>
              </a:rPr>
              <a:t> </a:t>
            </a:r>
            <a:r>
              <a:rPr lang="en-US" b="1" dirty="0">
                <a:solidFill>
                  <a:srgbClr val="0070C0"/>
                </a:solidFill>
                <a:latin typeface="Segoe UI" panose="020B0502040204020203" pitchFamily="34" charset="0"/>
                <a:cs typeface="Segoe UI" panose="020B0502040204020203" pitchFamily="34" charset="0"/>
              </a:rPr>
              <a:t>antibiotics</a:t>
            </a:r>
            <a:r>
              <a:rPr lang="en-US" dirty="0">
                <a:latin typeface="Segoe UI" panose="020B0502040204020203" pitchFamily="34" charset="0"/>
                <a:cs typeface="Segoe UI" panose="020B0502040204020203" pitchFamily="34" charset="0"/>
              </a:rPr>
              <a:t>:</a:t>
            </a:r>
          </a:p>
          <a:p>
            <a:pPr lvl="1"/>
            <a:r>
              <a:rPr lang="en-US" sz="2200" dirty="0">
                <a:latin typeface="Segoe UI" panose="020B0502040204020203" pitchFamily="34" charset="0"/>
                <a:cs typeface="Segoe UI" panose="020B0502040204020203" pitchFamily="34" charset="0"/>
              </a:rPr>
              <a:t>Treat rapidly as the risk of death increases by 4-9% per hour of delay</a:t>
            </a:r>
          </a:p>
          <a:p>
            <a:pPr lvl="1"/>
            <a:r>
              <a:rPr lang="en-US" sz="2200" dirty="0">
                <a:latin typeface="Segoe UI" panose="020B0502040204020203" pitchFamily="34" charset="0"/>
                <a:cs typeface="Segoe UI" panose="020B0502040204020203" pitchFamily="34" charset="0"/>
              </a:rPr>
              <a:t>Cover a broad range of bacteria while waiting for culture results</a:t>
            </a:r>
          </a:p>
          <a:p>
            <a:pPr lvl="1"/>
            <a:r>
              <a:rPr lang="en-US" sz="2200" dirty="0">
                <a:latin typeface="Segoe UI" panose="020B0502040204020203" pitchFamily="34" charset="0"/>
                <a:cs typeface="Segoe UI" panose="020B0502040204020203" pitchFamily="34" charset="0"/>
              </a:rPr>
              <a:t>Avoid neurological and life-threatening side effects </a:t>
            </a:r>
          </a:p>
          <a:p>
            <a:pPr lvl="1"/>
            <a:r>
              <a:rPr lang="en-US" sz="2200" dirty="0">
                <a:latin typeface="Segoe UI" panose="020B0502040204020203" pitchFamily="34" charset="0"/>
                <a:cs typeface="Segoe UI" panose="020B0502040204020203" pitchFamily="34" charset="0"/>
              </a:rPr>
              <a:t>Mitigate the development of antimicrobial resistance</a:t>
            </a: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883BC9D5-326E-1DE4-7A7B-99F758C7D750}"/>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26583A18-7ACA-7D29-BAEC-5EC3CC8825E4}"/>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4</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10055991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E569F-B6F0-B236-F7E0-7EF0F1828A2C}"/>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D563683A-F42A-5A73-1711-F96220D8C17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63470" y="457200"/>
            <a:ext cx="7408805" cy="5943600"/>
          </a:xfrm>
          <a:prstGeom prst="rect">
            <a:avLst/>
          </a:prstGeom>
        </p:spPr>
      </p:pic>
      <p:cxnSp>
        <p:nvCxnSpPr>
          <p:cNvPr id="2" name="Straight Connector 1">
            <a:extLst>
              <a:ext uri="{FF2B5EF4-FFF2-40B4-BE49-F238E27FC236}">
                <a16:creationId xmlns:a16="http://schemas.microsoft.com/office/drawing/2014/main" id="{306F0849-001E-FE69-F007-7FA3719BC2A7}"/>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806BBBB3-FD01-EBD0-BFD1-928E26B4A5C2}"/>
              </a:ext>
            </a:extLst>
          </p:cNvPr>
          <p:cNvSpPr txBox="1"/>
          <p:nvPr/>
        </p:nvSpPr>
        <p:spPr>
          <a:xfrm>
            <a:off x="9265192" y="2367171"/>
            <a:ext cx="2544888" cy="1785104"/>
          </a:xfrm>
          <a:prstGeom prst="rect">
            <a:avLst/>
          </a:prstGeom>
          <a:noFill/>
        </p:spPr>
        <p:txBody>
          <a:bodyPr wrap="square" rtlCol="0">
            <a:spAutoFit/>
          </a:bodyPr>
          <a:lstStyle/>
          <a:p>
            <a:r>
              <a:rPr lang="en-US" sz="2200" dirty="0">
                <a:latin typeface="Segoe UI" panose="020B0502040204020203" pitchFamily="34" charset="0"/>
                <a:cs typeface="Segoe UI" panose="020B0502040204020203" pitchFamily="34" charset="0"/>
              </a:rPr>
              <a:t>Estimated effect seems robust to the truncation of estimated propensity scores.</a:t>
            </a:r>
          </a:p>
        </p:txBody>
      </p:sp>
      <p:sp>
        <p:nvSpPr>
          <p:cNvPr id="4" name="TextBox 3">
            <a:extLst>
              <a:ext uri="{FF2B5EF4-FFF2-40B4-BE49-F238E27FC236}">
                <a16:creationId xmlns:a16="http://schemas.microsoft.com/office/drawing/2014/main" id="{AF79A0D5-3916-34BC-8234-ED3F544E30D6}"/>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3322818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96EC-D549-9307-982B-A5B4B6BD4DFE}"/>
              </a:ext>
            </a:extLst>
          </p:cNvPr>
          <p:cNvSpPr>
            <a:spLocks noGrp="1"/>
          </p:cNvSpPr>
          <p:nvPr>
            <p:ph type="title"/>
          </p:nvPr>
        </p:nvSpPr>
        <p:spPr>
          <a:xfrm>
            <a:off x="287356" y="0"/>
            <a:ext cx="11904643" cy="1325563"/>
          </a:xfrm>
        </p:spPr>
        <p:txBody>
          <a:bodyPr>
            <a:normAutofit/>
          </a:bodyPr>
          <a:lstStyle/>
          <a:p>
            <a:r>
              <a:rPr lang="en-US" sz="3600" dirty="0">
                <a:latin typeface="Segoe UI Semibold" panose="020B0702040204020203" pitchFamily="34" charset="0"/>
                <a:cs typeface="Segoe UI Semibold" panose="020B0702040204020203" pitchFamily="34" charset="0"/>
              </a:rPr>
              <a:t>If assuming proportional odds model, as in the RCT</a:t>
            </a:r>
          </a:p>
        </p:txBody>
      </p:sp>
      <p:sp>
        <p:nvSpPr>
          <p:cNvPr id="3" name="Content Placeholder 2">
            <a:extLst>
              <a:ext uri="{FF2B5EF4-FFF2-40B4-BE49-F238E27FC236}">
                <a16:creationId xmlns:a16="http://schemas.microsoft.com/office/drawing/2014/main" id="{ADA2D80A-F58F-1AEF-DD3B-A6743B21D70B}"/>
              </a:ext>
            </a:extLst>
          </p:cNvPr>
          <p:cNvSpPr>
            <a:spLocks noGrp="1"/>
          </p:cNvSpPr>
          <p:nvPr>
            <p:ph idx="1"/>
          </p:nvPr>
        </p:nvSpPr>
        <p:spPr>
          <a:xfrm>
            <a:off x="838200" y="1764525"/>
            <a:ext cx="10515600" cy="4874814"/>
          </a:xfrm>
        </p:spPr>
        <p:txBody>
          <a:bodyPr>
            <a:normAutofit fontScale="92500" lnSpcReduction="10000"/>
          </a:bodyPr>
          <a:lstStyle/>
          <a:p>
            <a:r>
              <a:rPr lang="en-US" dirty="0">
                <a:latin typeface="Segoe UI" panose="020B0502040204020203" pitchFamily="34" charset="0"/>
                <a:cs typeface="Segoe UI" panose="020B0502040204020203" pitchFamily="34" charset="0"/>
              </a:rPr>
              <a:t>PO model</a:t>
            </a:r>
          </a:p>
          <a:p>
            <a:pPr lvl="1"/>
            <a:r>
              <a:rPr lang="en-US" dirty="0">
                <a:latin typeface="Segoe UI" panose="020B0502040204020203" pitchFamily="34" charset="0"/>
                <a:cs typeface="Segoe UI" panose="020B0502040204020203" pitchFamily="34" charset="0"/>
              </a:rPr>
              <a:t>Single OR for ITT effect on AKI of ordering Zosyn first versus cefepime first</a:t>
            </a:r>
          </a:p>
          <a:p>
            <a:pPr lvl="1"/>
            <a:r>
              <a:rPr lang="en-US" dirty="0">
                <a:latin typeface="Segoe UI" panose="020B0502040204020203" pitchFamily="34" charset="0"/>
                <a:cs typeface="Segoe UI" panose="020B0502040204020203" pitchFamily="34" charset="0"/>
              </a:rPr>
              <a:t>Distinct intercept for each AKI stage transition</a:t>
            </a:r>
          </a:p>
          <a:p>
            <a:pPr lvl="1"/>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So far, weighting but no further adjustment in outcome model</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Without bootstrap procedure</a:t>
            </a:r>
          </a:p>
          <a:p>
            <a:pPr lvl="1"/>
            <a:r>
              <a:rPr lang="en-US" dirty="0">
                <a:latin typeface="Segoe UI" panose="020B0502040204020203" pitchFamily="34" charset="0"/>
                <a:cs typeface="Segoe UI" panose="020B0502040204020203" pitchFamily="34" charset="0"/>
              </a:rPr>
              <a:t>Propensity scores learnt via ‘</a:t>
            </a:r>
            <a:r>
              <a:rPr lang="en-US" dirty="0" err="1">
                <a:latin typeface="Segoe UI" panose="020B0502040204020203" pitchFamily="34" charset="0"/>
                <a:cs typeface="Segoe UI" panose="020B0502040204020203" pitchFamily="34" charset="0"/>
              </a:rPr>
              <a:t>glm</a:t>
            </a:r>
            <a:r>
              <a:rPr lang="en-US" dirty="0">
                <a:latin typeface="Segoe UI" panose="020B0502040204020203" pitchFamily="34" charset="0"/>
                <a:cs typeface="Segoe UI" panose="020B0502040204020203" pitchFamily="34" charset="0"/>
              </a:rPr>
              <a:t>’</a:t>
            </a:r>
            <a:br>
              <a:rPr lang="en-US" dirty="0">
                <a:latin typeface="Segoe UI" panose="020B0502040204020203" pitchFamily="34" charset="0"/>
                <a:cs typeface="Segoe UI" panose="020B0502040204020203" pitchFamily="34" charset="0"/>
              </a:rPr>
            </a:br>
            <a:r>
              <a:rPr lang="en-US" b="1" dirty="0">
                <a:latin typeface="Segoe UI" panose="020B0502040204020203" pitchFamily="34" charset="0"/>
                <a:cs typeface="Segoe UI" panose="020B0502040204020203" pitchFamily="34" charset="0"/>
              </a:rPr>
              <a:t>OR = 1.10</a:t>
            </a:r>
            <a:r>
              <a:rPr lang="en-US" dirty="0">
                <a:latin typeface="Segoe UI" panose="020B0502040204020203" pitchFamily="34" charset="0"/>
                <a:cs typeface="Segoe UI" panose="020B0502040204020203" pitchFamily="34" charset="0"/>
              </a:rPr>
              <a:t> (95% CI:  1.07-1.13)</a:t>
            </a:r>
          </a:p>
          <a:p>
            <a:pPr lvl="1"/>
            <a:r>
              <a:rPr lang="en-US" dirty="0">
                <a:latin typeface="Segoe UI" panose="020B0502040204020203" pitchFamily="34" charset="0"/>
                <a:cs typeface="Segoe UI" panose="020B0502040204020203" pitchFamily="34" charset="0"/>
              </a:rPr>
              <a:t>Propensity scores learnt via </a:t>
            </a:r>
            <a:r>
              <a:rPr lang="en-US" i="1" dirty="0" err="1">
                <a:latin typeface="Segoe UI" panose="020B0502040204020203" pitchFamily="34" charset="0"/>
                <a:cs typeface="Segoe UI" panose="020B0502040204020203" pitchFamily="34" charset="0"/>
              </a:rPr>
              <a:t>SuperLearner</a:t>
            </a:r>
            <a:r>
              <a:rPr lang="en-US" dirty="0">
                <a:latin typeface="Segoe UI" panose="020B0502040204020203" pitchFamily="34" charset="0"/>
                <a:cs typeface="Segoe UI" panose="020B0502040204020203" pitchFamily="34" charset="0"/>
              </a:rPr>
              <a:t> with ‘</a:t>
            </a:r>
            <a:r>
              <a:rPr lang="en-US" dirty="0" err="1">
                <a:latin typeface="Segoe UI" panose="020B0502040204020203" pitchFamily="34" charset="0"/>
                <a:cs typeface="Segoe UI" panose="020B0502040204020203" pitchFamily="34" charset="0"/>
              </a:rPr>
              <a:t>glmnet</a:t>
            </a:r>
            <a:r>
              <a:rPr lang="en-US" dirty="0">
                <a:latin typeface="Segoe UI" panose="020B0502040204020203" pitchFamily="34" charset="0"/>
                <a:cs typeface="Segoe UI" panose="020B0502040204020203" pitchFamily="34" charset="0"/>
              </a:rPr>
              <a:t>’ and ‘</a:t>
            </a:r>
            <a:r>
              <a:rPr lang="en-US" dirty="0" err="1">
                <a:latin typeface="Segoe UI" panose="020B0502040204020203" pitchFamily="34" charset="0"/>
                <a:cs typeface="Segoe UI" panose="020B0502040204020203" pitchFamily="34" charset="0"/>
              </a:rPr>
              <a:t>xgboost</a:t>
            </a:r>
            <a:r>
              <a:rPr lang="en-US" dirty="0">
                <a:latin typeface="Segoe UI" panose="020B0502040204020203" pitchFamily="34" charset="0"/>
                <a:cs typeface="Segoe UI" panose="020B0502040204020203" pitchFamily="34" charset="0"/>
              </a:rPr>
              <a:t>’</a:t>
            </a:r>
            <a:br>
              <a:rPr lang="en-US" dirty="0">
                <a:latin typeface="Segoe UI" panose="020B0502040204020203" pitchFamily="34" charset="0"/>
                <a:cs typeface="Segoe UI" panose="020B0502040204020203" pitchFamily="34" charset="0"/>
              </a:rPr>
            </a:br>
            <a:r>
              <a:rPr lang="en-US" b="1" dirty="0">
                <a:latin typeface="Segoe UI" panose="020B0502040204020203" pitchFamily="34" charset="0"/>
                <a:cs typeface="Segoe UI" panose="020B0502040204020203" pitchFamily="34" charset="0"/>
              </a:rPr>
              <a:t>OR = 1.13</a:t>
            </a:r>
            <a:r>
              <a:rPr lang="en-US" dirty="0">
                <a:latin typeface="Segoe UI" panose="020B0502040204020203" pitchFamily="34" charset="0"/>
                <a:cs typeface="Segoe UI" panose="020B0502040204020203" pitchFamily="34" charset="0"/>
              </a:rPr>
              <a:t> (95% CI:  1.10-1.16)</a:t>
            </a:r>
            <a:endParaRPr lang="en-US" dirty="0">
              <a:highlight>
                <a:srgbClr val="FFFF00"/>
              </a:highlight>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With bootstrap procedure</a:t>
            </a:r>
          </a:p>
          <a:p>
            <a:pPr lvl="1"/>
            <a:r>
              <a:rPr lang="en-US" dirty="0">
                <a:solidFill>
                  <a:srgbClr val="0070C0"/>
                </a:solidFill>
                <a:latin typeface="Segoe UI" panose="020B0502040204020203" pitchFamily="34" charset="0"/>
                <a:cs typeface="Segoe UI" panose="020B0502040204020203" pitchFamily="34" charset="0"/>
              </a:rPr>
              <a:t>As a next step!</a:t>
            </a:r>
          </a:p>
        </p:txBody>
      </p:sp>
      <p:cxnSp>
        <p:nvCxnSpPr>
          <p:cNvPr id="4" name="Straight Connector 3">
            <a:extLst>
              <a:ext uri="{FF2B5EF4-FFF2-40B4-BE49-F238E27FC236}">
                <a16:creationId xmlns:a16="http://schemas.microsoft.com/office/drawing/2014/main" id="{C8EF47CF-908D-FFCB-9DAB-279F56D3F7A5}"/>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7249102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63A6-652B-7F20-4472-9EAD1B383F69}"/>
              </a:ext>
            </a:extLst>
          </p:cNvPr>
          <p:cNvSpPr>
            <a:spLocks noGrp="1"/>
          </p:cNvSpPr>
          <p:nvPr>
            <p:ph type="title"/>
          </p:nvPr>
        </p:nvSpPr>
        <p:spPr/>
        <p:txBody>
          <a:bodyPr/>
          <a:lstStyle/>
          <a:p>
            <a:r>
              <a:rPr lang="en-US">
                <a:latin typeface="Segoe UI" panose="020B0502040204020203" pitchFamily="34" charset="0"/>
                <a:cs typeface="Segoe UI" panose="020B0502040204020203" pitchFamily="34" charset="0"/>
              </a:rPr>
              <a:t>Secondary outcomes</a:t>
            </a:r>
          </a:p>
        </p:txBody>
      </p:sp>
    </p:spTree>
    <p:extLst>
      <p:ext uri="{BB962C8B-B14F-4D97-AF65-F5344CB8AC3E}">
        <p14:creationId xmlns:p14="http://schemas.microsoft.com/office/powerpoint/2010/main" val="23897194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BA0A6-4349-210F-80AD-96478108535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4C5C26F-6FCF-8528-AB43-8A14221E002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53391" y="591725"/>
            <a:ext cx="7295850" cy="5674550"/>
          </a:xfrm>
          <a:prstGeom prst="rect">
            <a:avLst/>
          </a:prstGeom>
        </p:spPr>
      </p:pic>
      <p:cxnSp>
        <p:nvCxnSpPr>
          <p:cNvPr id="2" name="Straight Connector 1">
            <a:extLst>
              <a:ext uri="{FF2B5EF4-FFF2-40B4-BE49-F238E27FC236}">
                <a16:creationId xmlns:a16="http://schemas.microsoft.com/office/drawing/2014/main" id="{7CEEA9C9-B403-D08F-5539-9316B50C85C6}"/>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AAC66FEB-71D8-ECC2-5A89-AC23914EC719}"/>
              </a:ext>
            </a:extLst>
          </p:cNvPr>
          <p:cNvSpPr txBox="1"/>
          <p:nvPr/>
        </p:nvSpPr>
        <p:spPr>
          <a:xfrm>
            <a:off x="9232135" y="2367171"/>
            <a:ext cx="2655063" cy="2123658"/>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No evidence of a differential effect of Zosyn vs cefepime ordering for death or neurological function.</a:t>
            </a:r>
          </a:p>
        </p:txBody>
      </p:sp>
      <p:sp>
        <p:nvSpPr>
          <p:cNvPr id="5" name="TextBox 4">
            <a:extLst>
              <a:ext uri="{FF2B5EF4-FFF2-40B4-BE49-F238E27FC236}">
                <a16:creationId xmlns:a16="http://schemas.microsoft.com/office/drawing/2014/main" id="{3F82AF3C-AEA1-3B16-6D9D-F4C66D57D78F}"/>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23460522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614F9-1346-C75B-2D08-577CFCA2E2A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12578B6-0379-FE6E-6A8E-5719CC6B93C3}"/>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2881" y="591725"/>
            <a:ext cx="7295850" cy="5674550"/>
          </a:xfrm>
          <a:prstGeom prst="rect">
            <a:avLst/>
          </a:prstGeom>
        </p:spPr>
      </p:pic>
      <p:cxnSp>
        <p:nvCxnSpPr>
          <p:cNvPr id="2" name="Straight Connector 1">
            <a:extLst>
              <a:ext uri="{FF2B5EF4-FFF2-40B4-BE49-F238E27FC236}">
                <a16:creationId xmlns:a16="http://schemas.microsoft.com/office/drawing/2014/main" id="{50E51FE1-B104-4783-9F6D-6AE3C7865ADB}"/>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801A1CC1-7E3B-70A7-FD58-DABAFAAA6ACB}"/>
              </a:ext>
            </a:extLst>
          </p:cNvPr>
          <p:cNvSpPr txBox="1"/>
          <p:nvPr/>
        </p:nvSpPr>
        <p:spPr>
          <a:xfrm>
            <a:off x="9232136" y="2367171"/>
            <a:ext cx="2566930" cy="2123658"/>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Variation by period in the estimated effect of Zosyn vs cefepime ordering on coma during follow-up.</a:t>
            </a:r>
          </a:p>
        </p:txBody>
      </p:sp>
      <p:sp>
        <p:nvSpPr>
          <p:cNvPr id="5" name="TextBox 4">
            <a:extLst>
              <a:ext uri="{FF2B5EF4-FFF2-40B4-BE49-F238E27FC236}">
                <a16:creationId xmlns:a16="http://schemas.microsoft.com/office/drawing/2014/main" id="{79F274E6-BE52-5DD5-DD6C-88B5AF6C08A8}"/>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23487843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68B03-0C1F-9B1F-C6A9-B5CCB24D465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14F90BE-E704-2BEB-3AF8-CBEDB177AF2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2881" y="502508"/>
            <a:ext cx="7295850" cy="5852983"/>
          </a:xfrm>
          <a:prstGeom prst="rect">
            <a:avLst/>
          </a:prstGeom>
        </p:spPr>
      </p:pic>
      <p:cxnSp>
        <p:nvCxnSpPr>
          <p:cNvPr id="2" name="Straight Connector 1">
            <a:extLst>
              <a:ext uri="{FF2B5EF4-FFF2-40B4-BE49-F238E27FC236}">
                <a16:creationId xmlns:a16="http://schemas.microsoft.com/office/drawing/2014/main" id="{1368AB66-221C-631F-79CE-FD0AEAC691D9}"/>
              </a:ext>
            </a:extLst>
          </p:cNvPr>
          <p:cNvCxnSpPr>
            <a:cxnSpLocks/>
          </p:cNvCxnSpPr>
          <p:nvPr/>
        </p:nvCxnSpPr>
        <p:spPr>
          <a:xfrm>
            <a:off x="8873712" y="0"/>
            <a:ext cx="0" cy="6858000"/>
          </a:xfrm>
          <a:prstGeom prst="line">
            <a:avLst/>
          </a:prstGeom>
        </p:spPr>
        <p:style>
          <a:lnRef idx="2">
            <a:schemeClr val="dk1"/>
          </a:lnRef>
          <a:fillRef idx="0">
            <a:schemeClr val="dk1"/>
          </a:fillRef>
          <a:effectRef idx="1">
            <a:schemeClr val="dk1"/>
          </a:effectRef>
          <a:fontRef idx="minor">
            <a:schemeClr val="tx1"/>
          </a:fontRef>
        </p:style>
      </p:cxnSp>
      <p:sp>
        <p:nvSpPr>
          <p:cNvPr id="3" name="TextBox 2">
            <a:extLst>
              <a:ext uri="{FF2B5EF4-FFF2-40B4-BE49-F238E27FC236}">
                <a16:creationId xmlns:a16="http://schemas.microsoft.com/office/drawing/2014/main" id="{346AF806-7079-7D2A-E95C-A9073A29B9E0}"/>
              </a:ext>
            </a:extLst>
          </p:cNvPr>
          <p:cNvSpPr txBox="1"/>
          <p:nvPr/>
        </p:nvSpPr>
        <p:spPr>
          <a:xfrm>
            <a:off x="9232136" y="2367171"/>
            <a:ext cx="2566930" cy="2123658"/>
          </a:xfrm>
          <a:prstGeom prst="rect">
            <a:avLst/>
          </a:prstGeom>
          <a:noFill/>
        </p:spPr>
        <p:txBody>
          <a:bodyPr wrap="square" rtlCol="0">
            <a:spAutoFit/>
          </a:bodyPr>
          <a:lstStyle/>
          <a:p>
            <a:r>
              <a:rPr lang="en-US" sz="2200">
                <a:latin typeface="Segoe UI" panose="020B0502040204020203" pitchFamily="34" charset="0"/>
                <a:cs typeface="Segoe UI" panose="020B0502040204020203" pitchFamily="34" charset="0"/>
              </a:rPr>
              <a:t>Variation by period in the estimated effect of Zosyn vs cefepime ordering on coma during follow-up.</a:t>
            </a:r>
          </a:p>
        </p:txBody>
      </p:sp>
      <p:sp>
        <p:nvSpPr>
          <p:cNvPr id="5" name="TextBox 4">
            <a:extLst>
              <a:ext uri="{FF2B5EF4-FFF2-40B4-BE49-F238E27FC236}">
                <a16:creationId xmlns:a16="http://schemas.microsoft.com/office/drawing/2014/main" id="{3CAE3A29-2B08-2A1B-DDAC-CF0A41364907}"/>
              </a:ext>
            </a:extLst>
          </p:cNvPr>
          <p:cNvSpPr txBox="1"/>
          <p:nvPr/>
        </p:nvSpPr>
        <p:spPr>
          <a:xfrm>
            <a:off x="1440192" y="6410739"/>
            <a:ext cx="6096000" cy="369332"/>
          </a:xfrm>
          <a:prstGeom prst="rect">
            <a:avLst/>
          </a:prstGeom>
          <a:noFill/>
        </p:spPr>
        <p:txBody>
          <a:bodyPr wrap="square">
            <a:spAutoFit/>
          </a:bodyPr>
          <a:lstStyle/>
          <a:p>
            <a:r>
              <a:rPr lang="en-US" sz="1800" i="1" dirty="0">
                <a:solidFill>
                  <a:schemeClr val="bg1">
                    <a:lumMod val="65000"/>
                  </a:schemeClr>
                </a:solidFill>
                <a:latin typeface="Segoe UI" panose="020B0502040204020203" pitchFamily="34" charset="0"/>
                <a:cs typeface="Segoe UI" panose="020B0502040204020203" pitchFamily="34" charset="0"/>
              </a:rPr>
              <a:t>OR: ITT effect of ordering Zosyn first versus cefepime first</a:t>
            </a:r>
            <a:endParaRPr lang="en-US" i="1" dirty="0">
              <a:solidFill>
                <a:schemeClr val="bg1">
                  <a:lumMod val="65000"/>
                </a:schemeClr>
              </a:solidFill>
            </a:endParaRPr>
          </a:p>
        </p:txBody>
      </p:sp>
    </p:spTree>
    <p:extLst>
      <p:ext uri="{BB962C8B-B14F-4D97-AF65-F5344CB8AC3E}">
        <p14:creationId xmlns:p14="http://schemas.microsoft.com/office/powerpoint/2010/main" val="19851005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52723-1BCC-8BA0-8C8D-CF4C6016A0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0E5A3-EC47-6239-D849-C7CA0C3FC858}"/>
              </a:ext>
            </a:extLst>
          </p:cNvPr>
          <p:cNvSpPr>
            <a:spLocks noGrp="1"/>
          </p:cNvSpPr>
          <p:nvPr>
            <p:ph type="title"/>
          </p:nvPr>
        </p:nvSpPr>
        <p:spPr>
          <a:xfrm>
            <a:off x="408542"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Takeaways</a:t>
            </a:r>
          </a:p>
        </p:txBody>
      </p:sp>
      <p:sp>
        <p:nvSpPr>
          <p:cNvPr id="3" name="Content Placeholder 2">
            <a:extLst>
              <a:ext uri="{FF2B5EF4-FFF2-40B4-BE49-F238E27FC236}">
                <a16:creationId xmlns:a16="http://schemas.microsoft.com/office/drawing/2014/main" id="{CD5400DB-CC59-D14A-C93A-91570DD45D67}"/>
              </a:ext>
            </a:extLst>
          </p:cNvPr>
          <p:cNvSpPr>
            <a:spLocks noGrp="1"/>
          </p:cNvSpPr>
          <p:nvPr>
            <p:ph idx="1"/>
          </p:nvPr>
        </p:nvSpPr>
        <p:spPr>
          <a:xfrm>
            <a:off x="838200" y="1825625"/>
            <a:ext cx="11257722" cy="4351338"/>
          </a:xfrm>
        </p:spPr>
        <p:txBody>
          <a:bodyPr/>
          <a:lstStyle/>
          <a:p>
            <a:r>
              <a:rPr lang="en-US" dirty="0">
                <a:latin typeface="Segoe UI Semibold" panose="020B0702040204020203" pitchFamily="34" charset="0"/>
                <a:cs typeface="Segoe UI Semibold" panose="020B0702040204020203" pitchFamily="34" charset="0"/>
              </a:rPr>
              <a:t>Primary AKI outcome</a:t>
            </a:r>
          </a:p>
          <a:p>
            <a:pPr lvl="1"/>
            <a:r>
              <a:rPr lang="en-US" dirty="0">
                <a:latin typeface="Segoe UI" panose="020B0502040204020203" pitchFamily="34" charset="0"/>
                <a:cs typeface="Segoe UI" panose="020B0502040204020203" pitchFamily="34" charset="0"/>
              </a:rPr>
              <a:t>Results differ from RCT but align with prior observational studies</a:t>
            </a:r>
          </a:p>
          <a:p>
            <a:pPr lvl="1"/>
            <a:r>
              <a:rPr lang="en-US" dirty="0">
                <a:latin typeface="Segoe UI" panose="020B0502040204020203" pitchFamily="34" charset="0"/>
                <a:cs typeface="Segoe UI" panose="020B0502040204020203" pitchFamily="34" charset="0"/>
              </a:rPr>
              <a:t>Suggesting a detrimental effect of ordering Zosyn first versus cefepime first </a:t>
            </a:r>
          </a:p>
          <a:p>
            <a:pPr lvl="1"/>
            <a:endParaRPr lang="en-US" dirty="0">
              <a:latin typeface="Segoe UI" panose="020B0502040204020203" pitchFamily="34" charset="0"/>
              <a:cs typeface="Segoe UI" panose="020B0502040204020203" pitchFamily="34" charset="0"/>
            </a:endParaRPr>
          </a:p>
          <a:p>
            <a:r>
              <a:rPr lang="en-US" dirty="0">
                <a:latin typeface="Segoe UI Semibold" panose="020B0702040204020203" pitchFamily="34" charset="0"/>
                <a:cs typeface="Segoe UI Semibold" panose="020B0702040204020203" pitchFamily="34" charset="0"/>
              </a:rPr>
              <a:t>Secondary outcomes</a:t>
            </a:r>
          </a:p>
          <a:p>
            <a:pPr lvl="1"/>
            <a:r>
              <a:rPr lang="en-US" dirty="0">
                <a:latin typeface="Segoe UI" panose="020B0502040204020203" pitchFamily="34" charset="0"/>
                <a:cs typeface="Segoe UI" panose="020B0502040204020203" pitchFamily="34" charset="0"/>
              </a:rPr>
              <a:t>Death: aligned with RCT, no evidence of a difference</a:t>
            </a:r>
          </a:p>
          <a:p>
            <a:pPr lvl="1"/>
            <a:r>
              <a:rPr lang="en-US" dirty="0">
                <a:latin typeface="Segoe UI" panose="020B0502040204020203" pitchFamily="34" charset="0"/>
                <a:cs typeface="Segoe UI" panose="020B0502040204020203" pitchFamily="34" charset="0"/>
              </a:rPr>
              <a:t>Coma: variation by period</a:t>
            </a:r>
          </a:p>
          <a:p>
            <a:pPr lvl="1"/>
            <a:r>
              <a:rPr lang="en-US" dirty="0">
                <a:latin typeface="Segoe UI" panose="020B0502040204020203" pitchFamily="34" charset="0"/>
                <a:cs typeface="Segoe UI" panose="020B0502040204020203" pitchFamily="34" charset="0"/>
              </a:rPr>
              <a:t>Delirium: different from RCT, no evidence of a difference</a:t>
            </a:r>
          </a:p>
          <a:p>
            <a:pPr lvl="1"/>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Challenges of emulating a critical care RCT in real-world EHR data</a:t>
            </a:r>
          </a:p>
        </p:txBody>
      </p:sp>
      <p:cxnSp>
        <p:nvCxnSpPr>
          <p:cNvPr id="4" name="Straight Connector 3">
            <a:extLst>
              <a:ext uri="{FF2B5EF4-FFF2-40B4-BE49-F238E27FC236}">
                <a16:creationId xmlns:a16="http://schemas.microsoft.com/office/drawing/2014/main" id="{D013D142-FC22-F8B9-0894-3382E38DC95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87135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3E7A0-3F3F-0653-6652-B0DC5AFACD93}"/>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Next steps</a:t>
            </a:r>
          </a:p>
        </p:txBody>
      </p:sp>
    </p:spTree>
    <p:extLst>
      <p:ext uri="{BB962C8B-B14F-4D97-AF65-F5344CB8AC3E}">
        <p14:creationId xmlns:p14="http://schemas.microsoft.com/office/powerpoint/2010/main" val="220522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FC198-57CD-E1E0-397B-2DD1C8649DCC}"/>
              </a:ext>
            </a:extLst>
          </p:cNvPr>
          <p:cNvSpPr>
            <a:spLocks noGrp="1"/>
          </p:cNvSpPr>
          <p:nvPr>
            <p:ph type="title"/>
          </p:nvPr>
        </p:nvSpPr>
        <p:spPr>
          <a:xfrm>
            <a:off x="408542"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Research directions to discuss with the group</a:t>
            </a:r>
          </a:p>
        </p:txBody>
      </p:sp>
      <p:sp>
        <p:nvSpPr>
          <p:cNvPr id="3" name="Content Placeholder 2">
            <a:extLst>
              <a:ext uri="{FF2B5EF4-FFF2-40B4-BE49-F238E27FC236}">
                <a16:creationId xmlns:a16="http://schemas.microsoft.com/office/drawing/2014/main" id="{A3DA4C91-35A0-39AC-4399-932B285843A9}"/>
              </a:ext>
            </a:extLst>
          </p:cNvPr>
          <p:cNvSpPr>
            <a:spLocks noGrp="1"/>
          </p:cNvSpPr>
          <p:nvPr>
            <p:ph idx="1"/>
          </p:nvPr>
        </p:nvSpPr>
        <p:spPr/>
        <p:txBody>
          <a:bodyPr/>
          <a:lstStyle/>
          <a:p>
            <a:pPr marL="514350" indent="-514350">
              <a:buAutoNum type="arabicPeriod"/>
            </a:pPr>
            <a:r>
              <a:rPr lang="en-US" dirty="0">
                <a:latin typeface="Segoe UI" panose="020B0502040204020203" pitchFamily="34" charset="0"/>
                <a:cs typeface="Segoe UI" panose="020B0502040204020203" pitchFamily="34" charset="0"/>
              </a:rPr>
              <a:t>Discovery of subgroups with heterogeneous treatment effects</a:t>
            </a:r>
          </a:p>
          <a:p>
            <a:pPr marL="514350" indent="-514350">
              <a:buAutoNum type="arabicPeriod"/>
            </a:pPr>
            <a:r>
              <a:rPr lang="en-US" dirty="0">
                <a:latin typeface="Segoe UI" panose="020B0502040204020203" pitchFamily="34" charset="0"/>
                <a:cs typeface="Segoe UI" panose="020B0502040204020203" pitchFamily="34" charset="0"/>
              </a:rPr>
              <a:t>Replication in open critical care databases (e.g., MIMIC, </a:t>
            </a:r>
            <a:r>
              <a:rPr lang="en-US" dirty="0" err="1">
                <a:latin typeface="Segoe UI" panose="020B0502040204020203" pitchFamily="34" charset="0"/>
                <a:cs typeface="Segoe UI" panose="020B0502040204020203" pitchFamily="34" charset="0"/>
              </a:rPr>
              <a:t>eICU</a:t>
            </a:r>
            <a:r>
              <a:rPr lang="en-US" dirty="0">
                <a:latin typeface="Segoe UI" panose="020B0502040204020203" pitchFamily="34" charset="0"/>
                <a:cs typeface="Segoe UI" panose="020B0502040204020203" pitchFamily="34" charset="0"/>
              </a:rPr>
              <a:t>) and locally within AP-HP</a:t>
            </a:r>
          </a:p>
          <a:p>
            <a:pPr marL="514350" indent="-514350">
              <a:buAutoNum type="arabicPeriod"/>
            </a:pPr>
            <a:r>
              <a:rPr lang="en-US" dirty="0">
                <a:latin typeface="Segoe UI" panose="020B0502040204020203" pitchFamily="34" charset="0"/>
                <a:cs typeface="Segoe UI" panose="020B0502040204020203" pitchFamily="34" charset="0"/>
              </a:rPr>
              <a:t>Federation of target trial emulations</a:t>
            </a:r>
          </a:p>
          <a:p>
            <a:pPr marL="514350" indent="-514350">
              <a:buAutoNum type="arabicPeriod"/>
            </a:pPr>
            <a:r>
              <a:rPr lang="en-US" dirty="0">
                <a:latin typeface="Segoe UI" panose="020B0502040204020203" pitchFamily="34" charset="0"/>
                <a:cs typeface="Segoe UI" panose="020B0502040204020203" pitchFamily="34" charset="0"/>
              </a:rPr>
              <a:t>Per-protocol analysis accounting for antibiotic sequence</a:t>
            </a:r>
          </a:p>
          <a:p>
            <a:pPr marL="514350" indent="-514350">
              <a:buAutoNum type="arabicPeriod"/>
            </a:pPr>
            <a:r>
              <a:rPr lang="en-US" b="1" dirty="0">
                <a:solidFill>
                  <a:srgbClr val="0070C0"/>
                </a:solidFill>
                <a:latin typeface="Segoe UI Semibold" panose="020B0702040204020203" pitchFamily="34" charset="0"/>
                <a:cs typeface="Segoe UI Semibold" panose="020B0702040204020203" pitchFamily="34" charset="0"/>
              </a:rPr>
              <a:t>Comparison with VUMC RCT data </a:t>
            </a:r>
            <a:r>
              <a:rPr lang="en-US" dirty="0">
                <a:latin typeface="Segoe UI" panose="020B0502040204020203" pitchFamily="34" charset="0"/>
                <a:cs typeface="Segoe UI" panose="020B0502040204020203" pitchFamily="34" charset="0"/>
              </a:rPr>
              <a:t>and fusion if possible</a:t>
            </a:r>
          </a:p>
          <a:p>
            <a:pPr marL="514350" indent="-514350">
              <a:buAutoNum type="arabicPeriod"/>
            </a:pPr>
            <a:r>
              <a:rPr lang="en-US" dirty="0">
                <a:solidFill>
                  <a:srgbClr val="0070C0"/>
                </a:solidFill>
                <a:latin typeface="Segoe UI Semibold" panose="020B0702040204020203" pitchFamily="34" charset="0"/>
                <a:cs typeface="Segoe UI Semibold" panose="020B0702040204020203" pitchFamily="34" charset="0"/>
              </a:rPr>
              <a:t>Use of </a:t>
            </a:r>
            <a:r>
              <a:rPr lang="en-US" b="1" dirty="0">
                <a:solidFill>
                  <a:srgbClr val="0070C0"/>
                </a:solidFill>
                <a:latin typeface="Segoe UI Semibold" panose="020B0702040204020203" pitchFamily="34" charset="0"/>
                <a:cs typeface="Segoe UI Semibold" panose="020B0702040204020203" pitchFamily="34" charset="0"/>
              </a:rPr>
              <a:t>physician prescribing preferences </a:t>
            </a:r>
            <a:r>
              <a:rPr lang="en-US" dirty="0">
                <a:latin typeface="Segoe UI" panose="020B0502040204020203" pitchFamily="34" charset="0"/>
                <a:cs typeface="Segoe UI" panose="020B0502040204020203" pitchFamily="34" charset="0"/>
              </a:rPr>
              <a:t>as candidate IVs</a:t>
            </a:r>
          </a:p>
          <a:p>
            <a:pPr marL="514350" indent="-514350">
              <a:buAutoNum type="arabicPeriod"/>
            </a:pPr>
            <a:r>
              <a:rPr lang="en-US" dirty="0">
                <a:latin typeface="Segoe UI" panose="020B0502040204020203" pitchFamily="34" charset="0"/>
                <a:cs typeface="Segoe UI" panose="020B0502040204020203" pitchFamily="34" charset="0"/>
              </a:rPr>
              <a:t>Extension to pediatric population</a:t>
            </a:r>
          </a:p>
          <a:p>
            <a:pPr marL="514350" indent="-514350">
              <a:buAutoNum type="arabicPeriod"/>
            </a:pPr>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9FC2B840-D589-E7E5-49EC-F4EB0A532FD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9821802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9D22015-2BE1-493F-E1D5-143F7D59A120}"/>
              </a:ext>
            </a:extLst>
          </p:cNvPr>
          <p:cNvGraphicFramePr>
            <a:graphicFrameLocks noGrp="1"/>
          </p:cNvGraphicFramePr>
          <p:nvPr>
            <p:extLst>
              <p:ext uri="{D42A27DB-BD31-4B8C-83A1-F6EECF244321}">
                <p14:modId xmlns:p14="http://schemas.microsoft.com/office/powerpoint/2010/main" val="3000575654"/>
              </p:ext>
            </p:extLst>
          </p:nvPr>
        </p:nvGraphicFramePr>
        <p:xfrm>
          <a:off x="643467" y="869008"/>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71</a:t>
                      </a:r>
                      <a:r>
                        <a:rPr lang="en-US" sz="1500" b="0" i="0" u="none" strike="noStrike" dirty="0">
                          <a:solidFill>
                            <a:srgbClr val="000000"/>
                          </a:solidFill>
                          <a:effectLst/>
                          <a:latin typeface="Segoe UI" panose="020B0502040204020203" pitchFamily="34" charset="0"/>
                          <a:cs typeface="Segoe UI" panose="020B0502040204020203" pitchFamily="34" charset="0"/>
                        </a:rPr>
                        <a:t>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69</a:t>
                      </a:r>
                      <a:r>
                        <a:rPr lang="en-US" sz="1500" b="0" i="0" u="none" strike="noStrike" dirty="0">
                          <a:solidFill>
                            <a:srgbClr val="000000"/>
                          </a:solidFill>
                          <a:effectLst/>
                          <a:latin typeface="Segoe UI" panose="020B0502040204020203" pitchFamily="34" charset="0"/>
                          <a:cs typeface="Segoe UI" panose="020B0502040204020203" pitchFamily="34" charset="0"/>
                        </a:rPr>
                        <a:t>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57</a:t>
                      </a:r>
                      <a:r>
                        <a:rPr lang="en-US" sz="1500" b="0" i="0" u="none" strike="noStrike" dirty="0">
                          <a:solidFill>
                            <a:srgbClr val="000000"/>
                          </a:solidFill>
                          <a:effectLst/>
                          <a:latin typeface="Segoe UI" panose="020B0502040204020203" pitchFamily="34" charset="0"/>
                          <a:cs typeface="Segoe UI" panose="020B0502040204020203" pitchFamily="34" charset="0"/>
                        </a:rPr>
                        <a:t>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1" i="0" u="none" strike="noStrike" dirty="0">
                          <a:solidFill>
                            <a:srgbClr val="000000"/>
                          </a:solidFill>
                          <a:effectLst/>
                          <a:latin typeface="Segoe UI" panose="020B0502040204020203" pitchFamily="34" charset="0"/>
                          <a:cs typeface="Segoe UI" panose="020B0502040204020203" pitchFamily="34" charset="0"/>
                        </a:rPr>
                        <a:t>59</a:t>
                      </a:r>
                      <a:r>
                        <a:rPr lang="pt-BR" sz="1500" b="0" i="0" u="none" strike="noStrike" dirty="0">
                          <a:solidFill>
                            <a:srgbClr val="000000"/>
                          </a:solidFill>
                          <a:effectLst/>
                          <a:latin typeface="Segoe UI" panose="020B0502040204020203" pitchFamily="34" charset="0"/>
                          <a:cs typeface="Segoe UI" panose="020B0502040204020203" pitchFamily="34" charset="0"/>
                        </a:rPr>
                        <a:t>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Hours from hospital presentation 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2.18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2.10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598 (2.2%)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3742 (2.6%)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79 (6.5%)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54 (4.2%)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11372 (42.4%)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51741 (36.1%)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243/1191 (20.4%)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259/1276 (20.3%)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3158 (11.8%)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14438 (10.1%)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78 (6.4%)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4" name="Rectangle 3">
            <a:extLst>
              <a:ext uri="{FF2B5EF4-FFF2-40B4-BE49-F238E27FC236}">
                <a16:creationId xmlns:a16="http://schemas.microsoft.com/office/drawing/2014/main" id="{0402D9D4-7B0E-78EE-AB0F-63FB3DDF386D}"/>
              </a:ext>
            </a:extLst>
          </p:cNvPr>
          <p:cNvSpPr/>
          <p:nvPr/>
        </p:nvSpPr>
        <p:spPr>
          <a:xfrm>
            <a:off x="643467" y="1465245"/>
            <a:ext cx="10905066" cy="517792"/>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5851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DDEDB-A3D5-DD25-C14D-9258E24DA44C}"/>
              </a:ext>
            </a:extLst>
          </p:cNvPr>
          <p:cNvSpPr>
            <a:spLocks noGrp="1"/>
          </p:cNvSpPr>
          <p:nvPr>
            <p:ph type="title"/>
          </p:nvPr>
        </p:nvSpPr>
        <p:spPr>
          <a:xfrm>
            <a:off x="270029" y="18255"/>
            <a:ext cx="11368596" cy="1325563"/>
          </a:xfrm>
        </p:spPr>
        <p:txBody>
          <a:bodyPr>
            <a:normAutofit/>
          </a:bodyPr>
          <a:lstStyle/>
          <a:p>
            <a:r>
              <a:rPr lang="en-US" sz="3600" dirty="0">
                <a:latin typeface="Segoe UI Semibold" panose="020B0702040204020203" pitchFamily="34" charset="0"/>
                <a:cs typeface="Segoe UI Semibold" panose="020B0702040204020203" pitchFamily="34" charset="0"/>
              </a:rPr>
              <a:t>Opportunity to inform decision-making in sepsis care</a:t>
            </a:r>
          </a:p>
        </p:txBody>
      </p:sp>
      <p:sp>
        <p:nvSpPr>
          <p:cNvPr id="3" name="Content Placeholder 2">
            <a:extLst>
              <a:ext uri="{FF2B5EF4-FFF2-40B4-BE49-F238E27FC236}">
                <a16:creationId xmlns:a16="http://schemas.microsoft.com/office/drawing/2014/main" id="{BA8111C4-989D-D77D-FFDA-833FF6FB9554}"/>
              </a:ext>
            </a:extLst>
          </p:cNvPr>
          <p:cNvSpPr>
            <a:spLocks noGrp="1"/>
          </p:cNvSpPr>
          <p:nvPr>
            <p:ph idx="1"/>
          </p:nvPr>
        </p:nvSpPr>
        <p:spPr/>
        <p:txBody>
          <a:bodyPr/>
          <a:lstStyle/>
          <a:p>
            <a:r>
              <a:rPr lang="en-US" dirty="0">
                <a:latin typeface="Segoe UI" panose="020B0502040204020203" pitchFamily="34" charset="0"/>
                <a:cs typeface="Segoe UI" panose="020B0502040204020203" pitchFamily="34" charset="0"/>
              </a:rPr>
              <a:t>New sepsis guidelines since </a:t>
            </a:r>
            <a:r>
              <a:rPr lang="en-US" u="sng" dirty="0">
                <a:latin typeface="Segoe UI" panose="020B0502040204020203" pitchFamily="34" charset="0"/>
                <a:cs typeface="Segoe UI" panose="020B0502040204020203" pitchFamily="34" charset="0"/>
              </a:rPr>
              <a:t>November 2021</a:t>
            </a:r>
            <a:r>
              <a:rPr lang="en-US" dirty="0">
                <a:latin typeface="Segoe UI" panose="020B0502040204020203" pitchFamily="34" charset="0"/>
                <a:cs typeface="Segoe UI" panose="020B0502040204020203" pitchFamily="34" charset="0"/>
              </a:rPr>
              <a:t>:</a:t>
            </a:r>
          </a:p>
          <a:p>
            <a:pPr marL="0" indent="0">
              <a:buNone/>
            </a:pPr>
            <a:r>
              <a:rPr lang="en-US" dirty="0">
                <a:latin typeface="Segoe UI" panose="020B0502040204020203" pitchFamily="34" charset="0"/>
                <a:cs typeface="Segoe UI" panose="020B0502040204020203" pitchFamily="34" charset="0"/>
              </a:rPr>
              <a:t>Treat with antibiotics </a:t>
            </a:r>
            <a:r>
              <a:rPr lang="en-US" b="1" dirty="0">
                <a:solidFill>
                  <a:srgbClr val="0070C0"/>
                </a:solidFill>
                <a:latin typeface="Segoe UI" panose="020B0502040204020203" pitchFamily="34" charset="0"/>
                <a:cs typeface="Segoe UI" panose="020B0502040204020203" pitchFamily="34" charset="0"/>
              </a:rPr>
              <a:t>within 1 hour</a:t>
            </a:r>
            <a:r>
              <a:rPr lang="en-US" dirty="0">
                <a:latin typeface="Segoe UI" panose="020B0502040204020203" pitchFamily="34" charset="0"/>
                <a:cs typeface="Segoe UI" panose="020B0502040204020203" pitchFamily="34" charset="0"/>
              </a:rPr>
              <a:t> versus 3 hours previously</a:t>
            </a:r>
          </a:p>
          <a:p>
            <a:r>
              <a:rPr lang="en-US" dirty="0">
                <a:latin typeface="Segoe UI" panose="020B0502040204020203" pitchFamily="34" charset="0"/>
                <a:cs typeface="Segoe UI" panose="020B0502040204020203" pitchFamily="34" charset="0"/>
              </a:rPr>
              <a:t>CDC initiative to support sepsis care since </a:t>
            </a:r>
            <a:r>
              <a:rPr lang="en-US" u="sng" dirty="0">
                <a:latin typeface="Segoe UI" panose="020B0502040204020203" pitchFamily="34" charset="0"/>
                <a:cs typeface="Segoe UI" panose="020B0502040204020203" pitchFamily="34" charset="0"/>
              </a:rPr>
              <a:t>August 2023</a:t>
            </a:r>
            <a:r>
              <a:rPr lang="en-US" dirty="0">
                <a:latin typeface="Segoe UI" panose="020B0502040204020203" pitchFamily="34" charset="0"/>
                <a:cs typeface="Segoe UI" panose="020B0502040204020203" pitchFamily="34" charset="0"/>
              </a:rPr>
              <a:t>:</a:t>
            </a:r>
          </a:p>
          <a:p>
            <a:pPr lvl="1"/>
            <a:r>
              <a:rPr lang="en-US" sz="2800" dirty="0">
                <a:latin typeface="Segoe UI" panose="020B0502040204020203" pitchFamily="34" charset="0"/>
                <a:cs typeface="Segoe UI" panose="020B0502040204020203" pitchFamily="34" charset="0"/>
              </a:rPr>
              <a:t>73% of hospitals have a sepsis committee</a:t>
            </a:r>
          </a:p>
          <a:p>
            <a:pPr lvl="1"/>
            <a:r>
              <a:rPr lang="en-US" sz="2800" dirty="0">
                <a:latin typeface="Segoe UI" panose="020B0502040204020203" pitchFamily="34" charset="0"/>
                <a:cs typeface="Segoe UI" panose="020B0502040204020203" pitchFamily="34" charset="0"/>
              </a:rPr>
              <a:t>55% of those have program leaders with dedicated time </a:t>
            </a:r>
            <a:br>
              <a:rPr lang="en-US" sz="2800" dirty="0">
                <a:latin typeface="Segoe UI" panose="020B0502040204020203" pitchFamily="34" charset="0"/>
                <a:cs typeface="Segoe UI" panose="020B0502040204020203" pitchFamily="34" charset="0"/>
              </a:rPr>
            </a:br>
            <a:r>
              <a:rPr lang="en-US" sz="2800" dirty="0">
                <a:latin typeface="Segoe UI" panose="020B0502040204020203" pitchFamily="34" charset="0"/>
                <a:cs typeface="Segoe UI" panose="020B0502040204020203" pitchFamily="34" charset="0"/>
              </a:rPr>
              <a:t>to </a:t>
            </a:r>
            <a:r>
              <a:rPr lang="en-US" sz="2800" b="1" dirty="0">
                <a:solidFill>
                  <a:srgbClr val="0070C0"/>
                </a:solidFill>
                <a:latin typeface="Segoe UI" panose="020B0502040204020203" pitchFamily="34" charset="0"/>
                <a:cs typeface="Segoe UI" panose="020B0502040204020203" pitchFamily="34" charset="0"/>
              </a:rPr>
              <a:t>evaluate sepsis protocols </a:t>
            </a:r>
            <a:r>
              <a:rPr lang="en-US" sz="2800" dirty="0">
                <a:latin typeface="Segoe UI" panose="020B0502040204020203" pitchFamily="34" charset="0"/>
                <a:cs typeface="Segoe UI" panose="020B0502040204020203" pitchFamily="34" charset="0"/>
              </a:rPr>
              <a:t>in real-world settings</a:t>
            </a:r>
          </a:p>
        </p:txBody>
      </p:sp>
      <p:cxnSp>
        <p:nvCxnSpPr>
          <p:cNvPr id="4" name="Straight Connector 3">
            <a:extLst>
              <a:ext uri="{FF2B5EF4-FFF2-40B4-BE49-F238E27FC236}">
                <a16:creationId xmlns:a16="http://schemas.microsoft.com/office/drawing/2014/main" id="{98BC3EEA-865C-12B5-EECC-9897AF7DC499}"/>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04517D5D-BFCB-F531-0784-04C80DC1C7E8}"/>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5</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32867044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238DE-8B29-7499-F8DB-92579C944910}"/>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FA90FB8-74B4-B4D8-88D4-1197CC99FF3B}"/>
              </a:ext>
            </a:extLst>
          </p:cNvPr>
          <p:cNvGraphicFramePr>
            <a:graphicFrameLocks noGrp="1"/>
          </p:cNvGraphicFramePr>
          <p:nvPr>
            <p:extLst>
              <p:ext uri="{D42A27DB-BD31-4B8C-83A1-F6EECF244321}">
                <p14:modId xmlns:p14="http://schemas.microsoft.com/office/powerpoint/2010/main" val="2788431794"/>
              </p:ext>
            </p:extLst>
          </p:nvPr>
        </p:nvGraphicFramePr>
        <p:xfrm>
          <a:off x="643467" y="869008"/>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71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69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57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59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Hours from hospital presentation 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2.18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2.10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598 (2.2%)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3742 (2.6%)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79 (6.5%)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54 (4.2%)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11372 (42.4%)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51741 (36.1%)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243/1191 (20.4%)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259/1276 (20.3%)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3158 (11.8%)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14438 (10.1%)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78 (6.4%)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2" name="Rectangle 1">
            <a:extLst>
              <a:ext uri="{FF2B5EF4-FFF2-40B4-BE49-F238E27FC236}">
                <a16:creationId xmlns:a16="http://schemas.microsoft.com/office/drawing/2014/main" id="{61A91F29-09B2-E7C1-75C5-70BBBD934549}"/>
              </a:ext>
            </a:extLst>
          </p:cNvPr>
          <p:cNvSpPr/>
          <p:nvPr/>
        </p:nvSpPr>
        <p:spPr>
          <a:xfrm>
            <a:off x="643467" y="1961003"/>
            <a:ext cx="10905066" cy="1762697"/>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5759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A8550-D21D-AE86-DB61-A10D32BD72F8}"/>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88B1999E-0FD6-B3F0-59B1-E3A49251E6BD}"/>
              </a:ext>
            </a:extLst>
          </p:cNvPr>
          <p:cNvGraphicFramePr>
            <a:graphicFrameLocks noGrp="1"/>
          </p:cNvGraphicFramePr>
          <p:nvPr>
            <p:extLst>
              <p:ext uri="{D42A27DB-BD31-4B8C-83A1-F6EECF244321}">
                <p14:modId xmlns:p14="http://schemas.microsoft.com/office/powerpoint/2010/main" val="1242518609"/>
              </p:ext>
            </p:extLst>
          </p:nvPr>
        </p:nvGraphicFramePr>
        <p:xfrm>
          <a:off x="643467" y="869008"/>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71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69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57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59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Hours from hospital presentation </a:t>
                      </a:r>
                      <a:br>
                        <a:rPr lang="en-US" sz="1500" b="0" i="0" u="none" strike="noStrike" dirty="0">
                          <a:solidFill>
                            <a:srgbClr val="000000"/>
                          </a:solidFill>
                          <a:effectLst/>
                          <a:latin typeface="Segoe UI" panose="020B0502040204020203" pitchFamily="34" charset="0"/>
                          <a:cs typeface="Segoe UI" panose="020B0502040204020203" pitchFamily="34" charset="0"/>
                        </a:rPr>
                      </a:br>
                      <a:r>
                        <a:rPr lang="en-US" sz="1500" b="0" i="0" u="none" strike="noStrike" dirty="0">
                          <a:solidFill>
                            <a:srgbClr val="000000"/>
                          </a:solidFill>
                          <a:effectLst/>
                          <a:latin typeface="Segoe UI" panose="020B0502040204020203" pitchFamily="34" charset="0"/>
                          <a:cs typeface="Segoe UI" panose="020B0502040204020203" pitchFamily="34" charset="0"/>
                        </a:rPr>
                        <a:t>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2.18</a:t>
                      </a:r>
                      <a:r>
                        <a:rPr lang="en-US" sz="1500" b="0" i="0" u="none" strike="noStrike" dirty="0">
                          <a:solidFill>
                            <a:srgbClr val="000000"/>
                          </a:solidFill>
                          <a:effectLst/>
                          <a:latin typeface="Segoe UI" panose="020B0502040204020203" pitchFamily="34" charset="0"/>
                          <a:cs typeface="Segoe UI" panose="020B0502040204020203" pitchFamily="34" charset="0"/>
                        </a:rPr>
                        <a:t>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2.10</a:t>
                      </a:r>
                      <a:r>
                        <a:rPr lang="en-US" sz="1500" b="0" i="0" u="none" strike="noStrike" dirty="0">
                          <a:solidFill>
                            <a:srgbClr val="000000"/>
                          </a:solidFill>
                          <a:effectLst/>
                          <a:latin typeface="Segoe UI" panose="020B0502040204020203" pitchFamily="34" charset="0"/>
                          <a:cs typeface="Segoe UI" panose="020B0502040204020203" pitchFamily="34" charset="0"/>
                        </a:rPr>
                        <a:t>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1.3</a:t>
                      </a:r>
                      <a:r>
                        <a:rPr lang="en-US" sz="1500" b="0" i="0" u="none" strike="noStrike" dirty="0">
                          <a:solidFill>
                            <a:srgbClr val="000000"/>
                          </a:solidFill>
                          <a:effectLst/>
                          <a:latin typeface="Segoe UI" panose="020B0502040204020203" pitchFamily="34" charset="0"/>
                          <a:cs typeface="Segoe UI" panose="020B0502040204020203" pitchFamily="34" charset="0"/>
                        </a:rPr>
                        <a:t>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1.1</a:t>
                      </a:r>
                      <a:r>
                        <a:rPr lang="en-US" sz="1500" b="0" i="0" u="none" strike="noStrike" dirty="0">
                          <a:solidFill>
                            <a:srgbClr val="000000"/>
                          </a:solidFill>
                          <a:effectLst/>
                          <a:latin typeface="Segoe UI" panose="020B0502040204020203" pitchFamily="34" charset="0"/>
                          <a:cs typeface="Segoe UI" panose="020B0502040204020203" pitchFamily="34" charset="0"/>
                        </a:rPr>
                        <a:t>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598 (2.2%)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3742 (2.6%)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79 (6.5%)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54 (4.2%)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11372 (42.4%)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51741 (36.1%)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243/1191 (20.4%)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259/1276 (20.3%)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3158 (11.8%)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14438 (10.1%)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78 (6.4%)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4" name="Rectangle 3">
            <a:extLst>
              <a:ext uri="{FF2B5EF4-FFF2-40B4-BE49-F238E27FC236}">
                <a16:creationId xmlns:a16="http://schemas.microsoft.com/office/drawing/2014/main" id="{67EFF4B7-1BC7-3B54-C795-ABB8BAEAFA12}"/>
              </a:ext>
            </a:extLst>
          </p:cNvPr>
          <p:cNvSpPr/>
          <p:nvPr/>
        </p:nvSpPr>
        <p:spPr>
          <a:xfrm>
            <a:off x="643464" y="3734720"/>
            <a:ext cx="10905066" cy="517792"/>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29540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B6ADB-2A53-1018-E7DC-63DDE03B2FF1}"/>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0AFF6A5-AA12-D206-4AD9-BEA2204C6AE2}"/>
              </a:ext>
            </a:extLst>
          </p:cNvPr>
          <p:cNvGraphicFramePr>
            <a:graphicFrameLocks noGrp="1"/>
          </p:cNvGraphicFramePr>
          <p:nvPr>
            <p:extLst>
              <p:ext uri="{D42A27DB-BD31-4B8C-83A1-F6EECF244321}">
                <p14:modId xmlns:p14="http://schemas.microsoft.com/office/powerpoint/2010/main" val="708310316"/>
              </p:ext>
            </p:extLst>
          </p:nvPr>
        </p:nvGraphicFramePr>
        <p:xfrm>
          <a:off x="643464" y="869007"/>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71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69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57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59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Hours from hospital presentation 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2.18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2.10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dirty="0">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dirty="0">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598 (</a:t>
                      </a:r>
                      <a:r>
                        <a:rPr lang="en-US" sz="1500" b="1" i="0" u="none" strike="noStrike" dirty="0">
                          <a:solidFill>
                            <a:srgbClr val="000000"/>
                          </a:solidFill>
                          <a:effectLst/>
                          <a:latin typeface="Segoe UI" panose="020B0502040204020203" pitchFamily="34" charset="0"/>
                          <a:cs typeface="Segoe UI" panose="020B0502040204020203" pitchFamily="34" charset="0"/>
                        </a:rPr>
                        <a:t>2.2%</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3742 (</a:t>
                      </a:r>
                      <a:r>
                        <a:rPr lang="en-US" sz="1500" b="1" i="0" u="none" strike="noStrike" dirty="0">
                          <a:solidFill>
                            <a:srgbClr val="000000"/>
                          </a:solidFill>
                          <a:effectLst/>
                          <a:latin typeface="Segoe UI" panose="020B0502040204020203" pitchFamily="34" charset="0"/>
                          <a:cs typeface="Segoe UI" panose="020B0502040204020203" pitchFamily="34" charset="0"/>
                        </a:rPr>
                        <a:t>2.6%</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79 (</a:t>
                      </a:r>
                      <a:r>
                        <a:rPr lang="en-US" sz="1500" b="1" i="0" u="none" strike="noStrike" dirty="0">
                          <a:solidFill>
                            <a:srgbClr val="000000"/>
                          </a:solidFill>
                          <a:effectLst/>
                          <a:latin typeface="Segoe UI" panose="020B0502040204020203" pitchFamily="34" charset="0"/>
                          <a:cs typeface="Segoe UI" panose="020B0502040204020203" pitchFamily="34" charset="0"/>
                        </a:rPr>
                        <a:t>6.5%</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54 (</a:t>
                      </a:r>
                      <a:r>
                        <a:rPr lang="en-US" sz="1500" b="1" i="0" u="none" strike="noStrike" dirty="0">
                          <a:solidFill>
                            <a:srgbClr val="000000"/>
                          </a:solidFill>
                          <a:effectLst/>
                          <a:latin typeface="Segoe UI" panose="020B0502040204020203" pitchFamily="34" charset="0"/>
                          <a:cs typeface="Segoe UI" panose="020B0502040204020203" pitchFamily="34" charset="0"/>
                        </a:rPr>
                        <a:t>4.2%</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11372 (42.4%)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51741 (36.1%)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243/1191 (20.4%)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259/1276 (20.3%)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3158 (11.8%)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14438 (10.1%)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78 (6.4%)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4" name="Rectangle 3">
            <a:extLst>
              <a:ext uri="{FF2B5EF4-FFF2-40B4-BE49-F238E27FC236}">
                <a16:creationId xmlns:a16="http://schemas.microsoft.com/office/drawing/2014/main" id="{8AE1BAE9-D630-1CA7-9243-60B790157B19}"/>
              </a:ext>
            </a:extLst>
          </p:cNvPr>
          <p:cNvSpPr/>
          <p:nvPr/>
        </p:nvSpPr>
        <p:spPr>
          <a:xfrm>
            <a:off x="643464" y="4230478"/>
            <a:ext cx="10905066" cy="870332"/>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44048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FA154-6857-3A87-0BA6-7CC3CAE92B3A}"/>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8BD03BB1-9037-4D01-8A77-C8DFC5FD0EDD}"/>
              </a:ext>
            </a:extLst>
          </p:cNvPr>
          <p:cNvGraphicFramePr>
            <a:graphicFrameLocks noGrp="1"/>
          </p:cNvGraphicFramePr>
          <p:nvPr>
            <p:extLst>
              <p:ext uri="{D42A27DB-BD31-4B8C-83A1-F6EECF244321}">
                <p14:modId xmlns:p14="http://schemas.microsoft.com/office/powerpoint/2010/main" val="2739259153"/>
              </p:ext>
            </p:extLst>
          </p:nvPr>
        </p:nvGraphicFramePr>
        <p:xfrm>
          <a:off x="643461" y="869007"/>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71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69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57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59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Hours from hospital presentation 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2.18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2.10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598 (2.2%)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3742 (2.6%)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79 (6.5%)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54 (4.2%)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dirty="0">
                          <a:solidFill>
                            <a:srgbClr val="000000"/>
                          </a:solidFill>
                          <a:effectLst/>
                          <a:latin typeface="Segoe UI" panose="020B0502040204020203" pitchFamily="34" charset="0"/>
                          <a:cs typeface="Segoe UI" panose="020B0502040204020203" pitchFamily="34" charset="0"/>
                        </a:rPr>
                        <a:t>6</a:t>
                      </a:r>
                      <a:r>
                        <a:rPr lang="en-US" sz="1500" b="0" i="0" u="none" strike="noStrike" dirty="0">
                          <a:solidFill>
                            <a:srgbClr val="000000"/>
                          </a:solidFill>
                          <a:effectLst/>
                          <a:latin typeface="Segoe UI" panose="020B0502040204020203" pitchFamily="34" charset="0"/>
                          <a:cs typeface="Segoe UI" panose="020B0502040204020203" pitchFamily="34" charset="0"/>
                        </a:rPr>
                        <a:t>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1" i="0" u="none" strike="noStrike" dirty="0">
                          <a:solidFill>
                            <a:srgbClr val="000000"/>
                          </a:solidFill>
                          <a:effectLst/>
                          <a:latin typeface="Segoe UI" panose="020B0502040204020203" pitchFamily="34" charset="0"/>
                          <a:cs typeface="Segoe UI" panose="020B0502040204020203" pitchFamily="34" charset="0"/>
                        </a:rPr>
                        <a:t>4</a:t>
                      </a:r>
                      <a:r>
                        <a:rPr lang="pt-BR" sz="1500" b="0" i="0" u="none" strike="noStrike" dirty="0">
                          <a:solidFill>
                            <a:srgbClr val="000000"/>
                          </a:solidFill>
                          <a:effectLst/>
                          <a:latin typeface="Segoe UI" panose="020B0502040204020203" pitchFamily="34" charset="0"/>
                          <a:cs typeface="Segoe UI" panose="020B0502040204020203" pitchFamily="34" charset="0"/>
                        </a:rPr>
                        <a:t>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11372 (42.4%)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51741 (36.1%)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243/1191 (20.4%)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259/1276 (20.3%)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3158 (11.8%)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14438 (10.1%)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78 (6.4%)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2" name="Rectangle 1">
            <a:extLst>
              <a:ext uri="{FF2B5EF4-FFF2-40B4-BE49-F238E27FC236}">
                <a16:creationId xmlns:a16="http://schemas.microsoft.com/office/drawing/2014/main" id="{25681785-A595-A42C-FA13-20D8CF8697C0}"/>
              </a:ext>
            </a:extLst>
          </p:cNvPr>
          <p:cNvSpPr/>
          <p:nvPr/>
        </p:nvSpPr>
        <p:spPr>
          <a:xfrm>
            <a:off x="643464" y="5095303"/>
            <a:ext cx="10905066" cy="313979"/>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03311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8E666-BFE6-61E6-ED7F-DCF20C377354}"/>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08681F0-6794-7157-A6C3-58A954BEF243}"/>
              </a:ext>
            </a:extLst>
          </p:cNvPr>
          <p:cNvGraphicFramePr>
            <a:graphicFrameLocks noGrp="1"/>
          </p:cNvGraphicFramePr>
          <p:nvPr>
            <p:extLst>
              <p:ext uri="{D42A27DB-BD31-4B8C-83A1-F6EECF244321}">
                <p14:modId xmlns:p14="http://schemas.microsoft.com/office/powerpoint/2010/main" val="229868296"/>
              </p:ext>
            </p:extLst>
          </p:nvPr>
        </p:nvGraphicFramePr>
        <p:xfrm>
          <a:off x="643467" y="869008"/>
          <a:ext cx="10905069" cy="5119986"/>
        </p:xfrm>
        <a:graphic>
          <a:graphicData uri="http://schemas.openxmlformats.org/drawingml/2006/table">
            <a:tbl>
              <a:tblPr firstRow="1" bandRow="1"/>
              <a:tblGrid>
                <a:gridCol w="3164445">
                  <a:extLst>
                    <a:ext uri="{9D8B030D-6E8A-4147-A177-3AD203B41FA5}">
                      <a16:colId xmlns:a16="http://schemas.microsoft.com/office/drawing/2014/main" val="1422510075"/>
                    </a:ext>
                  </a:extLst>
                </a:gridCol>
                <a:gridCol w="2078326">
                  <a:extLst>
                    <a:ext uri="{9D8B030D-6E8A-4147-A177-3AD203B41FA5}">
                      <a16:colId xmlns:a16="http://schemas.microsoft.com/office/drawing/2014/main" val="2659896113"/>
                    </a:ext>
                  </a:extLst>
                </a:gridCol>
                <a:gridCol w="1970812">
                  <a:extLst>
                    <a:ext uri="{9D8B030D-6E8A-4147-A177-3AD203B41FA5}">
                      <a16:colId xmlns:a16="http://schemas.microsoft.com/office/drawing/2014/main" val="3531059163"/>
                    </a:ext>
                  </a:extLst>
                </a:gridCol>
                <a:gridCol w="1845743">
                  <a:extLst>
                    <a:ext uri="{9D8B030D-6E8A-4147-A177-3AD203B41FA5}">
                      <a16:colId xmlns:a16="http://schemas.microsoft.com/office/drawing/2014/main" val="3212344253"/>
                    </a:ext>
                  </a:extLst>
                </a:gridCol>
                <a:gridCol w="1845743">
                  <a:extLst>
                    <a:ext uri="{9D8B030D-6E8A-4147-A177-3AD203B41FA5}">
                      <a16:colId xmlns:a16="http://schemas.microsoft.com/office/drawing/2014/main" val="13459724"/>
                    </a:ext>
                  </a:extLst>
                </a:gridCol>
              </a:tblGrid>
              <a:tr h="291036">
                <a:tc>
                  <a:txBody>
                    <a:bodyPr/>
                    <a:lstStyle/>
                    <a:p>
                      <a:pPr algn="l" fontAlgn="ctr">
                        <a:buNone/>
                      </a:pPr>
                      <a:endParaRPr lang="en-US" sz="1500" b="0" i="0" u="none" strike="noStrike">
                        <a:solidFill>
                          <a:srgbClr val="000000"/>
                        </a:solidFill>
                        <a:effectLst/>
                        <a:latin typeface="Segoe UI" panose="020B0502040204020203" pitchFamily="34" charset="0"/>
                        <a:cs typeface="Segoe UI" panose="020B0502040204020203" pitchFamily="34" charset="0"/>
                      </a:endParaRPr>
                    </a:p>
                  </a:txBody>
                  <a:tcPr marL="8777" marR="8777" marT="8777"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Target trial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gridSpan="2">
                  <a:txBody>
                    <a:bodyPr/>
                    <a:lstStyle/>
                    <a:p>
                      <a:pPr algn="ctr"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RCT cohort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549356318"/>
                  </a:ext>
                </a:extLst>
              </a:tr>
              <a:tr h="291036">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Covariate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(n=26827)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(n=143495)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Cefepime (n=1214)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1" i="0" u="none" strike="noStrike">
                          <a:solidFill>
                            <a:srgbClr val="000000"/>
                          </a:solidFill>
                          <a:effectLst/>
                          <a:latin typeface="Segoe UI" panose="020B0502040204020203" pitchFamily="34" charset="0"/>
                          <a:cs typeface="Segoe UI" panose="020B0502040204020203" pitchFamily="34" charset="0"/>
                        </a:rPr>
                        <a:t>Zosyn (n=1297)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330379"/>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Age,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71 (60-80) [18-108]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69 (57-80) [18-113]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57 (42 to 68)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59 (44 to 69) [n=1296]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716106"/>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Race and ethnicity,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802084909"/>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Hispanic</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4775 (17.8%)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28002 (19.5%)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59/1186 (5.0%)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73/1264 (5.8%)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3327812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Asian</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3563 (13.3%)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18213 (12.7%)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gridSpan="2">
                  <a:txBody>
                    <a:bodyPr/>
                    <a:lstStyle/>
                    <a:p>
                      <a:pPr algn="ctr"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Category collapsed with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A6A6A6"/>
                    </a:solidFill>
                  </a:tcPr>
                </a:tc>
                <a:tc hMerge="1">
                  <a:txBody>
                    <a:bodyPr/>
                    <a:lstStyle/>
                    <a:p>
                      <a:endParaRPr lang="en-US"/>
                    </a:p>
                  </a:txBody>
                  <a:tcPr/>
                </a:tc>
                <a:extLst>
                  <a:ext uri="{0D108BD9-81ED-4DB2-BD59-A6C34878D82A}">
                    <a16:rowId xmlns:a16="http://schemas.microsoft.com/office/drawing/2014/main" val="3551174598"/>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Black</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2610 (9.7%)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12372 (8.6%)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190/1186 (16.0%)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209/1264 (16.5%)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434947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Non-Hispanic White</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14458 (53.9%)</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76720 (53.5%)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913/1186 (77.0%)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950/1264 (75.2%)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0826804"/>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Other</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1421 (5.3%)</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8188 (5.7%)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24/1186 (2.0%)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32/1264 (2.5%)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5914728"/>
                  </a:ext>
                </a:extLst>
              </a:tr>
              <a:tr h="522741">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Hours from hospital presentation to order,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2.18 (1.05-4.05)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2.10 (1.05-3.8) [0-12]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 (0.5 to 3.7)</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 (0.4 to 3.2)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838759"/>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Location at order, No.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8E8E8"/>
                    </a:solidFill>
                  </a:tcPr>
                </a:tc>
                <a:extLst>
                  <a:ext uri="{0D108BD9-81ED-4DB2-BD59-A6C34878D82A}">
                    <a16:rowId xmlns:a16="http://schemas.microsoft.com/office/drawing/2014/main" val="3863579350"/>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ED</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26229 (97.8%)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139753 (97.4%)</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1135 (93.5%)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1243 (95.8%)</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46994956"/>
                  </a:ext>
                </a:extLst>
              </a:tr>
              <a:tr h="291036">
                <a:tc>
                  <a:txBody>
                    <a:bodyPr/>
                    <a:lstStyle/>
                    <a:p>
                      <a:pPr algn="l" fontAlgn="ctr">
                        <a:buNone/>
                      </a:pPr>
                      <a:r>
                        <a:rPr lang="en-US" sz="1500" b="0" i="1" u="none" strike="noStrike">
                          <a:solidFill>
                            <a:srgbClr val="0070C0"/>
                          </a:solidFill>
                          <a:effectLst/>
                          <a:latin typeface="Segoe UI" panose="020B0502040204020203" pitchFamily="34" charset="0"/>
                          <a:cs typeface="Segoe UI" panose="020B0502040204020203" pitchFamily="34" charset="0"/>
                        </a:rPr>
                        <a:t> ICU</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598 (2.2%)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3742 (2.6%)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79 (6.5%)</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54 (4.2%)</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70795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CCI, median (IQR) [min-max]</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6 (3-8) [0-20]</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4 (2-7) [0-21]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7) [n = 1191]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500" b="0" i="0" u="none" strike="noStrike">
                          <a:solidFill>
                            <a:srgbClr val="000000"/>
                          </a:solidFill>
                          <a:effectLst/>
                          <a:latin typeface="Segoe UI" panose="020B0502040204020203" pitchFamily="34" charset="0"/>
                          <a:cs typeface="Segoe UI" panose="020B0502040204020203" pitchFamily="34" charset="0"/>
                        </a:rPr>
                        <a:t>4 (2 to 6) [n = 1276]</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1173710"/>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CKD, No./total (%)</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11372 (</a:t>
                      </a:r>
                      <a:r>
                        <a:rPr lang="en-US" sz="1500" b="1" i="0" u="none" strike="noStrike" dirty="0">
                          <a:solidFill>
                            <a:srgbClr val="000000"/>
                          </a:solidFill>
                          <a:effectLst/>
                          <a:latin typeface="Segoe UI" panose="020B0502040204020203" pitchFamily="34" charset="0"/>
                          <a:cs typeface="Segoe UI" panose="020B0502040204020203" pitchFamily="34" charset="0"/>
                        </a:rPr>
                        <a:t>42.4%</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51741 (</a:t>
                      </a:r>
                      <a:r>
                        <a:rPr lang="en-US" sz="1500" b="1" i="0" u="none" strike="noStrike" dirty="0">
                          <a:solidFill>
                            <a:srgbClr val="000000"/>
                          </a:solidFill>
                          <a:effectLst/>
                          <a:latin typeface="Segoe UI" panose="020B0502040204020203" pitchFamily="34" charset="0"/>
                          <a:cs typeface="Segoe UI" panose="020B0502040204020203" pitchFamily="34" charset="0"/>
                        </a:rPr>
                        <a:t>36.1%)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243/1191 (</a:t>
                      </a:r>
                      <a:r>
                        <a:rPr lang="en-US" sz="1500" b="1" i="0" u="none" strike="noStrike" dirty="0">
                          <a:solidFill>
                            <a:srgbClr val="000000"/>
                          </a:solidFill>
                          <a:effectLst/>
                          <a:latin typeface="Segoe UI" panose="020B0502040204020203" pitchFamily="34" charset="0"/>
                          <a:cs typeface="Segoe UI" panose="020B0502040204020203" pitchFamily="34" charset="0"/>
                        </a:rPr>
                        <a:t>20.4%</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259/1276 (</a:t>
                      </a:r>
                      <a:r>
                        <a:rPr lang="en-US" sz="1500" b="1" i="0" u="none" strike="noStrike" dirty="0">
                          <a:solidFill>
                            <a:srgbClr val="000000"/>
                          </a:solidFill>
                          <a:effectLst/>
                          <a:latin typeface="Segoe UI" panose="020B0502040204020203" pitchFamily="34" charset="0"/>
                          <a:cs typeface="Segoe UI" panose="020B0502040204020203" pitchFamily="34" charset="0"/>
                        </a:rPr>
                        <a:t>20.3%</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276853"/>
                  </a:ext>
                </a:extLst>
              </a:tr>
              <a:tr h="291036">
                <a:tc>
                  <a:txBody>
                    <a:bodyPr/>
                    <a:lstStyle/>
                    <a:p>
                      <a:pPr algn="l" fontAlgn="ctr">
                        <a:buNone/>
                      </a:pPr>
                      <a:r>
                        <a:rPr lang="en-US" sz="1500" b="0" i="0" u="none" strike="noStrike">
                          <a:solidFill>
                            <a:srgbClr val="000000"/>
                          </a:solidFill>
                          <a:effectLst/>
                          <a:latin typeface="Segoe UI" panose="020B0502040204020203" pitchFamily="34" charset="0"/>
                          <a:cs typeface="Segoe UI" panose="020B0502040204020203" pitchFamily="34" charset="0"/>
                        </a:rPr>
                        <a:t>Prior receipt of RRT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3158 (</a:t>
                      </a:r>
                      <a:r>
                        <a:rPr lang="en-US" sz="1500" b="1" i="0" u="none" strike="noStrike" dirty="0">
                          <a:solidFill>
                            <a:srgbClr val="000000"/>
                          </a:solidFill>
                          <a:effectLst/>
                          <a:latin typeface="Segoe UI" panose="020B0502040204020203" pitchFamily="34" charset="0"/>
                          <a:cs typeface="Segoe UI" panose="020B0502040204020203" pitchFamily="34" charset="0"/>
                        </a:rPr>
                        <a:t>11.8%</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14438 (</a:t>
                      </a:r>
                      <a:r>
                        <a:rPr lang="en-US" sz="1500" b="1" i="0" u="none" strike="noStrike" dirty="0">
                          <a:solidFill>
                            <a:srgbClr val="000000"/>
                          </a:solidFill>
                          <a:effectLst/>
                          <a:latin typeface="Segoe UI" panose="020B0502040204020203" pitchFamily="34" charset="0"/>
                          <a:cs typeface="Segoe UI" panose="020B0502040204020203" pitchFamily="34" charset="0"/>
                        </a:rPr>
                        <a:t>10.1%)</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78 (</a:t>
                      </a:r>
                      <a:r>
                        <a:rPr lang="en-US" sz="1500" b="1" i="0" u="none" strike="noStrike" dirty="0">
                          <a:solidFill>
                            <a:srgbClr val="000000"/>
                          </a:solidFill>
                          <a:effectLst/>
                          <a:latin typeface="Segoe UI" panose="020B0502040204020203" pitchFamily="34" charset="0"/>
                          <a:cs typeface="Segoe UI" panose="020B0502040204020203" pitchFamily="34" charset="0"/>
                        </a:rPr>
                        <a:t>6.4%</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en-US" sz="1500" b="0" i="0" u="none" strike="noStrike" dirty="0">
                          <a:solidFill>
                            <a:srgbClr val="000000"/>
                          </a:solidFill>
                          <a:effectLst/>
                          <a:latin typeface="Segoe UI" panose="020B0502040204020203" pitchFamily="34" charset="0"/>
                          <a:cs typeface="Segoe UI" panose="020B0502040204020203" pitchFamily="34" charset="0"/>
                        </a:rPr>
                        <a:t>67 (</a:t>
                      </a:r>
                      <a:r>
                        <a:rPr lang="en-US" sz="1500" b="1" i="0" u="none" strike="noStrike" dirty="0">
                          <a:solidFill>
                            <a:srgbClr val="000000"/>
                          </a:solidFill>
                          <a:effectLst/>
                          <a:latin typeface="Segoe UI" panose="020B0502040204020203" pitchFamily="34" charset="0"/>
                          <a:cs typeface="Segoe UI" panose="020B0502040204020203" pitchFamily="34" charset="0"/>
                        </a:rPr>
                        <a:t>5.2%</a:t>
                      </a:r>
                      <a:r>
                        <a:rPr lang="en-US" sz="1500" b="0" i="0" u="none" strike="noStrike" dirty="0">
                          <a:solidFill>
                            <a:srgbClr val="000000"/>
                          </a:solidFill>
                          <a:effectLst/>
                          <a:latin typeface="Segoe UI" panose="020B0502040204020203" pitchFamily="34" charset="0"/>
                          <a:cs typeface="Segoe UI" panose="020B0502040204020203" pitchFamily="34" charset="0"/>
                        </a:rPr>
                        <a:t>)</a:t>
                      </a:r>
                    </a:p>
                  </a:txBody>
                  <a:tcPr marL="8777" marR="8777" marT="877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868815"/>
                  </a:ext>
                </a:extLst>
              </a:tr>
            </a:tbl>
          </a:graphicData>
        </a:graphic>
      </p:graphicFrame>
      <p:sp>
        <p:nvSpPr>
          <p:cNvPr id="2" name="Rectangle 1">
            <a:extLst>
              <a:ext uri="{FF2B5EF4-FFF2-40B4-BE49-F238E27FC236}">
                <a16:creationId xmlns:a16="http://schemas.microsoft.com/office/drawing/2014/main" id="{AADC5D8F-D402-CB1F-FAD7-8BF47B5BFA39}"/>
              </a:ext>
            </a:extLst>
          </p:cNvPr>
          <p:cNvSpPr/>
          <p:nvPr/>
        </p:nvSpPr>
        <p:spPr>
          <a:xfrm>
            <a:off x="643464" y="5392758"/>
            <a:ext cx="10905066" cy="596234"/>
          </a:xfrm>
          <a:prstGeom prst="rect">
            <a:avLst/>
          </a:prstGeom>
          <a:noFill/>
          <a:ln w="28575">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24665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1989B-4870-6961-2879-38314F7B6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A1170-BE3F-1A22-43E1-BCC75D943721}"/>
              </a:ext>
            </a:extLst>
          </p:cNvPr>
          <p:cNvSpPr>
            <a:spLocks noGrp="1"/>
          </p:cNvSpPr>
          <p:nvPr>
            <p:ph type="title"/>
          </p:nvPr>
        </p:nvSpPr>
        <p:spPr/>
        <p:txBody>
          <a:bodyPr>
            <a:normAutofit fontScale="90000"/>
          </a:bodyPr>
          <a:lstStyle/>
          <a:p>
            <a:r>
              <a:rPr lang="en-US" sz="4800" dirty="0">
                <a:latin typeface="Segoe UI" panose="020B0502040204020203" pitchFamily="34" charset="0"/>
                <a:cs typeface="Segoe UI" panose="020B0502040204020203" pitchFamily="34" charset="0"/>
              </a:rPr>
              <a:t>Thank you! Any questions?</a:t>
            </a:r>
            <a:br>
              <a:rPr lang="en-US" sz="4800" dirty="0">
                <a:latin typeface="Segoe UI" panose="020B0502040204020203" pitchFamily="34" charset="0"/>
                <a:cs typeface="Segoe UI" panose="020B0502040204020203" pitchFamily="34" charset="0"/>
              </a:rPr>
            </a:br>
            <a:br>
              <a:rPr lang="en-US" sz="4800" dirty="0">
                <a:latin typeface="Segoe UI" panose="020B0502040204020203" pitchFamily="34" charset="0"/>
                <a:cs typeface="Segoe UI" panose="020B0502040204020203" pitchFamily="34" charset="0"/>
              </a:rPr>
            </a:br>
            <a:br>
              <a:rPr lang="en-US" sz="4800" dirty="0">
                <a:latin typeface="Segoe UI" panose="020B0502040204020203" pitchFamily="34" charset="0"/>
                <a:cs typeface="Segoe UI" panose="020B0502040204020203" pitchFamily="34" charset="0"/>
              </a:rPr>
            </a:br>
            <a:r>
              <a:rPr lang="en-US" sz="4800" dirty="0">
                <a:latin typeface="Segoe UI" panose="020B0502040204020203" pitchFamily="34" charset="0"/>
                <a:cs typeface="Segoe UI" panose="020B0502040204020203" pitchFamily="34" charset="0"/>
              </a:rPr>
              <a:t>Feel free to reach out:</a:t>
            </a:r>
            <a:br>
              <a:rPr lang="en-US" sz="4800" dirty="0">
                <a:latin typeface="Segoe UI" panose="020B0502040204020203" pitchFamily="34" charset="0"/>
                <a:cs typeface="Segoe UI" panose="020B0502040204020203" pitchFamily="34" charset="0"/>
              </a:rPr>
            </a:br>
            <a:r>
              <a:rPr lang="en-US" sz="4800" dirty="0">
                <a:latin typeface="Segoe UI" panose="020B0502040204020203" pitchFamily="34" charset="0"/>
                <a:cs typeface="Segoe UI" panose="020B0502040204020203" pitchFamily="34" charset="0"/>
              </a:rPr>
              <a:t>mlaurecc@gmail.com</a:t>
            </a:r>
          </a:p>
        </p:txBody>
      </p:sp>
    </p:spTree>
    <p:extLst>
      <p:ext uri="{BB962C8B-B14F-4D97-AF65-F5344CB8AC3E}">
        <p14:creationId xmlns:p14="http://schemas.microsoft.com/office/powerpoint/2010/main" val="14331659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17AF1-D055-EB29-AC88-128068E6D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847C7D-6695-4C9D-3C13-9957ADDD15AD}"/>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Material for discussion</a:t>
            </a:r>
          </a:p>
        </p:txBody>
      </p:sp>
    </p:spTree>
    <p:extLst>
      <p:ext uri="{BB962C8B-B14F-4D97-AF65-F5344CB8AC3E}">
        <p14:creationId xmlns:p14="http://schemas.microsoft.com/office/powerpoint/2010/main" val="31436251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5B3C1-44E4-C405-DB13-11320DBC0D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B7BD0-CD94-A6CE-BD88-27D773CE6626}"/>
              </a:ext>
            </a:extLst>
          </p:cNvPr>
          <p:cNvSpPr>
            <a:spLocks noGrp="1"/>
          </p:cNvSpPr>
          <p:nvPr>
            <p:ph type="title"/>
          </p:nvPr>
        </p:nvSpPr>
        <p:spPr>
          <a:xfrm>
            <a:off x="465337"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Antibiotic ordering versus administration</a:t>
            </a:r>
          </a:p>
        </p:txBody>
      </p:sp>
      <p:sp>
        <p:nvSpPr>
          <p:cNvPr id="3" name="Content Placeholder 2">
            <a:extLst>
              <a:ext uri="{FF2B5EF4-FFF2-40B4-BE49-F238E27FC236}">
                <a16:creationId xmlns:a16="http://schemas.microsoft.com/office/drawing/2014/main" id="{59913E40-CC63-1546-5FBA-09FDC6681444}"/>
              </a:ext>
            </a:extLst>
          </p:cNvPr>
          <p:cNvSpPr>
            <a:spLocks noGrp="1"/>
          </p:cNvSpPr>
          <p:nvPr>
            <p:ph idx="1"/>
          </p:nvPr>
        </p:nvSpPr>
        <p:spPr>
          <a:xfrm>
            <a:off x="838199" y="1825625"/>
            <a:ext cx="11109385" cy="4351338"/>
          </a:xfrm>
        </p:spPr>
        <p:txBody>
          <a:bodyPr>
            <a:normAutofit/>
          </a:bodyPr>
          <a:lstStyle/>
          <a:p>
            <a:r>
              <a:rPr lang="en-US" dirty="0">
                <a:latin typeface="Segoe UI" panose="020B0502040204020203" pitchFamily="34" charset="0"/>
                <a:cs typeface="Segoe UI" panose="020B0502040204020203" pitchFamily="34" charset="0"/>
              </a:rPr>
              <a:t>Generally, antibiotic orders of Zosyn and cefepime result in a subsequent administration during the follow-up period. </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Zosyn orders that do not yield an administration within 14 days: 0.7%</a:t>
            </a:r>
          </a:p>
          <a:p>
            <a:r>
              <a:rPr lang="en-US" dirty="0">
                <a:latin typeface="Segoe UI" panose="020B0502040204020203" pitchFamily="34" charset="0"/>
                <a:cs typeface="Segoe UI" panose="020B0502040204020203" pitchFamily="34" charset="0"/>
              </a:rPr>
              <a:t>Cefepime orders that do not yield an administration within 14 days: 1.6%</a:t>
            </a: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D5E8BD47-E463-7F9D-235D-A6B70C03E755}"/>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251B6E1D-9E16-6260-CEB9-4DD011413A9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57</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18378484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2E774-89D1-2770-399C-61AD739AA1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A5B4AE-DB37-09B9-F60A-7167472D3FED}"/>
              </a:ext>
            </a:extLst>
          </p:cNvPr>
          <p:cNvSpPr>
            <a:spLocks noGrp="1"/>
          </p:cNvSpPr>
          <p:nvPr>
            <p:ph type="title"/>
          </p:nvPr>
        </p:nvSpPr>
        <p:spPr>
          <a:xfrm>
            <a:off x="465337"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Preliminary assessment of leakage between arms</a:t>
            </a:r>
          </a:p>
        </p:txBody>
      </p:sp>
      <p:sp>
        <p:nvSpPr>
          <p:cNvPr id="3" name="Content Placeholder 2">
            <a:extLst>
              <a:ext uri="{FF2B5EF4-FFF2-40B4-BE49-F238E27FC236}">
                <a16:creationId xmlns:a16="http://schemas.microsoft.com/office/drawing/2014/main" id="{66EEFEF8-1790-1EE0-364C-E2DC8F77BA8A}"/>
              </a:ext>
            </a:extLst>
          </p:cNvPr>
          <p:cNvSpPr>
            <a:spLocks noGrp="1"/>
          </p:cNvSpPr>
          <p:nvPr>
            <p:ph idx="1"/>
          </p:nvPr>
        </p:nvSpPr>
        <p:spPr>
          <a:xfrm>
            <a:off x="838199" y="1825625"/>
            <a:ext cx="11109385" cy="4351338"/>
          </a:xfrm>
        </p:spPr>
        <p:txBody>
          <a:bodyPr>
            <a:normAutofit/>
          </a:bodyPr>
          <a:lstStyle/>
          <a:p>
            <a:r>
              <a:rPr lang="en-US" dirty="0">
                <a:latin typeface="Segoe UI" panose="020B0502040204020203" pitchFamily="34" charset="0"/>
                <a:cs typeface="Segoe UI" panose="020B0502040204020203" pitchFamily="34" charset="0"/>
              </a:rPr>
              <a:t>Subsequent cefepime administration among Zosyn patients: 5.3%</a:t>
            </a:r>
          </a:p>
          <a:p>
            <a:r>
              <a:rPr lang="en-US" dirty="0">
                <a:latin typeface="Segoe UI" panose="020B0502040204020203" pitchFamily="34" charset="0"/>
                <a:cs typeface="Segoe UI" panose="020B0502040204020203" pitchFamily="34" charset="0"/>
              </a:rPr>
              <a:t>Subsequent Zosyn administration among cefepime patients: 15.2%</a:t>
            </a: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B6B54C54-9B4E-7B05-C0A4-10CD97E1BCE1}"/>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EB82493E-C666-602B-EAAA-3211FC2B951F}"/>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58</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41652140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024A6-55E8-31DF-05B9-56C133B69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2545A-5A5F-9E22-919C-BDACC965AAB5}"/>
              </a:ext>
            </a:extLst>
          </p:cNvPr>
          <p:cNvSpPr>
            <a:spLocks noGrp="1"/>
          </p:cNvSpPr>
          <p:nvPr>
            <p:ph type="title"/>
          </p:nvPr>
        </p:nvSpPr>
        <p:spPr>
          <a:xfrm>
            <a:off x="465337"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Studying the potential synergistic effect of vancomycin, another antibiotic?</a:t>
            </a:r>
          </a:p>
        </p:txBody>
      </p:sp>
      <p:sp>
        <p:nvSpPr>
          <p:cNvPr id="3" name="Content Placeholder 2">
            <a:extLst>
              <a:ext uri="{FF2B5EF4-FFF2-40B4-BE49-F238E27FC236}">
                <a16:creationId xmlns:a16="http://schemas.microsoft.com/office/drawing/2014/main" id="{6F1A0B2D-EC85-7889-B487-B95D8529DAB2}"/>
              </a:ext>
            </a:extLst>
          </p:cNvPr>
          <p:cNvSpPr>
            <a:spLocks noGrp="1"/>
          </p:cNvSpPr>
          <p:nvPr>
            <p:ph idx="1"/>
          </p:nvPr>
        </p:nvSpPr>
        <p:spPr>
          <a:xfrm>
            <a:off x="838199" y="1825625"/>
            <a:ext cx="11635597" cy="4351338"/>
          </a:xfrm>
        </p:spPr>
        <p:txBody>
          <a:bodyPr>
            <a:normAutofit/>
          </a:bodyPr>
          <a:lstStyle/>
          <a:p>
            <a:r>
              <a:rPr lang="en-US" dirty="0">
                <a:latin typeface="Segoe UI" panose="020B0502040204020203" pitchFamily="34" charset="0"/>
                <a:cs typeface="Segoe UI" panose="020B0502040204020203" pitchFamily="34" charset="0"/>
              </a:rPr>
              <a:t>Vancomycin administration within 14 days may occur.</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Among Zosyn patients: 17.6%</a:t>
            </a:r>
          </a:p>
          <a:p>
            <a:r>
              <a:rPr lang="en-US" dirty="0">
                <a:latin typeface="Segoe UI" panose="020B0502040204020203" pitchFamily="34" charset="0"/>
                <a:cs typeface="Segoe UI" panose="020B0502040204020203" pitchFamily="34" charset="0"/>
              </a:rPr>
              <a:t>Among cefepime patients: 17.7%</a:t>
            </a:r>
          </a:p>
          <a:p>
            <a:endParaRPr lang="en-US" dirty="0">
              <a:latin typeface="Segoe UI" panose="020B0502040204020203" pitchFamily="34" charset="0"/>
              <a:cs typeface="Segoe UI" panose="020B0502040204020203" pitchFamily="34" charset="0"/>
            </a:endParaRP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98BCA42E-0FD1-990C-8A04-2D3B3D438B7A}"/>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01DA38AD-1328-F9A9-A5A7-1EA1C3FD8729}"/>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59</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3823884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46C6-6763-04D7-1A81-E03716A17DB9}"/>
              </a:ext>
            </a:extLst>
          </p:cNvPr>
          <p:cNvSpPr>
            <a:spLocks noGrp="1"/>
          </p:cNvSpPr>
          <p:nvPr>
            <p:ph type="title"/>
          </p:nvPr>
        </p:nvSpPr>
        <p:spPr>
          <a:xfrm>
            <a:off x="284085" y="18255"/>
            <a:ext cx="11069715" cy="1325563"/>
          </a:xfrm>
        </p:spPr>
        <p:txBody>
          <a:bodyPr>
            <a:normAutofit/>
          </a:bodyPr>
          <a:lstStyle/>
          <a:p>
            <a:r>
              <a:rPr lang="en-US" sz="3600">
                <a:latin typeface="Segoe UI Semibold" panose="020B0702040204020203" pitchFamily="34" charset="0"/>
                <a:cs typeface="Segoe UI Semibold" panose="020B0702040204020203" pitchFamily="34" charset="0"/>
              </a:rPr>
              <a:t>Clinical equipoise re: efficacy, uncertainty re: safety</a:t>
            </a:r>
          </a:p>
        </p:txBody>
      </p:sp>
      <p:sp>
        <p:nvSpPr>
          <p:cNvPr id="3" name="Content Placeholder 2">
            <a:extLst>
              <a:ext uri="{FF2B5EF4-FFF2-40B4-BE49-F238E27FC236}">
                <a16:creationId xmlns:a16="http://schemas.microsoft.com/office/drawing/2014/main" id="{6E24A4CD-8628-642E-81F0-4583AA1CED93}"/>
              </a:ext>
            </a:extLst>
          </p:cNvPr>
          <p:cNvSpPr>
            <a:spLocks noGrp="1"/>
          </p:cNvSpPr>
          <p:nvPr>
            <p:ph idx="1"/>
          </p:nvPr>
        </p:nvSpPr>
        <p:spPr/>
        <p:txBody>
          <a:bodyPr>
            <a:normAutofit/>
          </a:bodyPr>
          <a:lstStyle/>
          <a:p>
            <a:r>
              <a:rPr lang="en-US" sz="2600" dirty="0">
                <a:latin typeface="Segoe UI" panose="020B0502040204020203" pitchFamily="34" charset="0"/>
                <a:cs typeface="Segoe UI" panose="020B0502040204020203" pitchFamily="34" charset="0"/>
              </a:rPr>
              <a:t>Antibiotics ordered before identification of the responsible pathogen</a:t>
            </a:r>
          </a:p>
          <a:p>
            <a:r>
              <a:rPr lang="en-US" sz="2600" dirty="0">
                <a:latin typeface="Segoe UI" panose="020B0502040204020203" pitchFamily="34" charset="0"/>
                <a:cs typeface="Segoe UI" panose="020B0502040204020203" pitchFamily="34" charset="0"/>
              </a:rPr>
              <a:t>Among patients at risk for infection with resistant gram-negative bacteria (e.g., </a:t>
            </a:r>
            <a:r>
              <a:rPr lang="en-US" sz="2600" i="1" dirty="0">
                <a:latin typeface="Segoe UI" panose="020B0502040204020203" pitchFamily="34" charset="0"/>
                <a:cs typeface="Segoe UI" panose="020B0502040204020203" pitchFamily="34" charset="0"/>
              </a:rPr>
              <a:t>Escherichia coli</a:t>
            </a:r>
            <a:r>
              <a:rPr lang="en-US" sz="2600" dirty="0">
                <a:latin typeface="Segoe UI" panose="020B0502040204020203" pitchFamily="34" charset="0"/>
                <a:cs typeface="Segoe UI" panose="020B0502040204020203" pitchFamily="34" charset="0"/>
              </a:rPr>
              <a:t>), two antibiotics are highly prescribed: </a:t>
            </a:r>
          </a:p>
          <a:p>
            <a:pPr lvl="1"/>
            <a:r>
              <a:rPr lang="en-US" sz="2600" dirty="0">
                <a:latin typeface="Segoe UI" panose="020B0502040204020203" pitchFamily="34" charset="0"/>
                <a:cs typeface="Segoe UI" panose="020B0502040204020203" pitchFamily="34" charset="0"/>
              </a:rPr>
              <a:t>Cefepime (cephalosporin class)</a:t>
            </a:r>
          </a:p>
          <a:p>
            <a:pPr lvl="1"/>
            <a:r>
              <a:rPr lang="en-US" sz="2600" dirty="0">
                <a:latin typeface="Segoe UI" panose="020B0502040204020203" pitchFamily="34" charset="0"/>
                <a:cs typeface="Segoe UI" panose="020B0502040204020203" pitchFamily="34" charset="0"/>
              </a:rPr>
              <a:t>Zosyn (penicillin and beta-lactamase inhibitor class)</a:t>
            </a:r>
          </a:p>
          <a:p>
            <a:r>
              <a:rPr lang="en-US" sz="2600" b="1" dirty="0">
                <a:solidFill>
                  <a:srgbClr val="0070C0"/>
                </a:solidFill>
                <a:latin typeface="Segoe UI" panose="020B0502040204020203" pitchFamily="34" charset="0"/>
                <a:cs typeface="Segoe UI" panose="020B0502040204020203" pitchFamily="34" charset="0"/>
              </a:rPr>
              <a:t>Clinical equipoise</a:t>
            </a:r>
            <a:r>
              <a:rPr lang="en-US" sz="2600" dirty="0">
                <a:latin typeface="Segoe UI" panose="020B0502040204020203" pitchFamily="34" charset="0"/>
                <a:cs typeface="Segoe UI" panose="020B0502040204020203" pitchFamily="34" charset="0"/>
              </a:rPr>
              <a:t> regarding their </a:t>
            </a:r>
            <a:r>
              <a:rPr lang="en-US" sz="2600" b="1" dirty="0">
                <a:solidFill>
                  <a:srgbClr val="0070C0"/>
                </a:solidFill>
                <a:latin typeface="Segoe UI" panose="020B0502040204020203" pitchFamily="34" charset="0"/>
                <a:cs typeface="Segoe UI" panose="020B0502040204020203" pitchFamily="34" charset="0"/>
              </a:rPr>
              <a:t>effectiveness</a:t>
            </a:r>
          </a:p>
          <a:p>
            <a:r>
              <a:rPr lang="en-US" sz="2600" dirty="0">
                <a:latin typeface="Segoe UI" panose="020B0502040204020203" pitchFamily="34" charset="0"/>
                <a:cs typeface="Segoe UI" panose="020B0502040204020203" pitchFamily="34" charset="0"/>
              </a:rPr>
              <a:t>But </a:t>
            </a:r>
            <a:r>
              <a:rPr lang="en-US" sz="2600" b="1" dirty="0">
                <a:solidFill>
                  <a:srgbClr val="0070C0"/>
                </a:solidFill>
                <a:latin typeface="Segoe UI" panose="020B0502040204020203" pitchFamily="34" charset="0"/>
                <a:cs typeface="Segoe UI" panose="020B0502040204020203" pitchFamily="34" charset="0"/>
              </a:rPr>
              <a:t>uncertainty</a:t>
            </a:r>
            <a:r>
              <a:rPr lang="en-US" sz="2600" dirty="0">
                <a:latin typeface="Segoe UI" panose="020B0502040204020203" pitchFamily="34" charset="0"/>
                <a:cs typeface="Segoe UI" panose="020B0502040204020203" pitchFamily="34" charset="0"/>
              </a:rPr>
              <a:t> about renal and neurological </a:t>
            </a:r>
            <a:r>
              <a:rPr lang="en-US" sz="2600" b="1" dirty="0">
                <a:solidFill>
                  <a:srgbClr val="0070C0"/>
                </a:solidFill>
                <a:latin typeface="Segoe UI" panose="020B0502040204020203" pitchFamily="34" charset="0"/>
                <a:cs typeface="Segoe UI" panose="020B0502040204020203" pitchFamily="34" charset="0"/>
              </a:rPr>
              <a:t>side effects</a:t>
            </a:r>
          </a:p>
          <a:p>
            <a:r>
              <a:rPr lang="en-US" sz="2600" dirty="0">
                <a:latin typeface="Segoe UI" panose="020B0502040204020203" pitchFamily="34" charset="0"/>
                <a:cs typeface="Segoe UI" panose="020B0502040204020203" pitchFamily="34" charset="0"/>
              </a:rPr>
              <a:t>First large safety RCT conducted in </a:t>
            </a:r>
            <a:r>
              <a:rPr lang="en-US" sz="2600" u="sng" dirty="0">
                <a:latin typeface="Segoe UI" panose="020B0502040204020203" pitchFamily="34" charset="0"/>
                <a:cs typeface="Segoe UI" panose="020B0502040204020203" pitchFamily="34" charset="0"/>
              </a:rPr>
              <a:t>2021-2022</a:t>
            </a:r>
            <a:r>
              <a:rPr lang="en-US" sz="2600" dirty="0">
                <a:latin typeface="Segoe UI" panose="020B0502040204020203" pitchFamily="34" charset="0"/>
                <a:cs typeface="Segoe UI" panose="020B0502040204020203" pitchFamily="34" charset="0"/>
              </a:rPr>
              <a:t> at a single site, Vanderbilt University Medical Center (Tennessee)</a:t>
            </a:r>
          </a:p>
        </p:txBody>
      </p:sp>
      <p:cxnSp>
        <p:nvCxnSpPr>
          <p:cNvPr id="4" name="Straight Connector 3">
            <a:extLst>
              <a:ext uri="{FF2B5EF4-FFF2-40B4-BE49-F238E27FC236}">
                <a16:creationId xmlns:a16="http://schemas.microsoft.com/office/drawing/2014/main" id="{27772703-F4BF-38A1-971F-2724C0803E6B}"/>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42D9EF1F-3839-40B9-19A3-B62A70BA10DA}"/>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6</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8578484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78401-C308-8B15-E832-7F1F15A257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652ABA-F346-156F-5A36-798985068CA7}"/>
              </a:ext>
            </a:extLst>
          </p:cNvPr>
          <p:cNvSpPr>
            <a:spLocks noGrp="1"/>
          </p:cNvSpPr>
          <p:nvPr>
            <p:ph type="title"/>
          </p:nvPr>
        </p:nvSpPr>
        <p:spPr>
          <a:xfrm>
            <a:off x="465337" y="18255"/>
            <a:ext cx="10515600" cy="1325563"/>
          </a:xfrm>
        </p:spPr>
        <p:txBody>
          <a:bodyPr>
            <a:normAutofit/>
          </a:bodyPr>
          <a:lstStyle/>
          <a:p>
            <a:r>
              <a:rPr lang="en-US" sz="3600" dirty="0">
                <a:latin typeface="Segoe UI Semibold" panose="020B0702040204020203" pitchFamily="34" charset="0"/>
                <a:cs typeface="Segoe UI Semibold" panose="020B0702040204020203" pitchFamily="34" charset="0"/>
              </a:rPr>
              <a:t>How to use natural variation of antibiotic order across repeated hospitalizations?</a:t>
            </a:r>
          </a:p>
        </p:txBody>
      </p:sp>
      <p:sp>
        <p:nvSpPr>
          <p:cNvPr id="3" name="Content Placeholder 2">
            <a:extLst>
              <a:ext uri="{FF2B5EF4-FFF2-40B4-BE49-F238E27FC236}">
                <a16:creationId xmlns:a16="http://schemas.microsoft.com/office/drawing/2014/main" id="{EC78AF7A-25C5-DCEA-8522-75EDAEE4EC02}"/>
              </a:ext>
            </a:extLst>
          </p:cNvPr>
          <p:cNvSpPr>
            <a:spLocks noGrp="1"/>
          </p:cNvSpPr>
          <p:nvPr>
            <p:ph idx="1"/>
          </p:nvPr>
        </p:nvSpPr>
        <p:spPr>
          <a:xfrm>
            <a:off x="838199" y="1825625"/>
            <a:ext cx="11635597" cy="4351338"/>
          </a:xfrm>
        </p:spPr>
        <p:txBody>
          <a:bodyPr>
            <a:normAutofit/>
          </a:bodyPr>
          <a:lstStyle/>
          <a:p>
            <a:r>
              <a:rPr lang="en-US" dirty="0">
                <a:latin typeface="Segoe UI" panose="020B0502040204020203" pitchFamily="34" charset="0"/>
                <a:cs typeface="Segoe UI" panose="020B0502040204020203" pitchFamily="34" charset="0"/>
              </a:rPr>
              <a:t>Always Zosyn: 68.8%</a:t>
            </a:r>
          </a:p>
          <a:p>
            <a:r>
              <a:rPr lang="en-US" dirty="0">
                <a:latin typeface="Segoe UI" panose="020B0502040204020203" pitchFamily="34" charset="0"/>
                <a:cs typeface="Segoe UI" panose="020B0502040204020203" pitchFamily="34" charset="0"/>
              </a:rPr>
              <a:t>Always cefepime: 6.3%</a:t>
            </a:r>
          </a:p>
          <a:p>
            <a:r>
              <a:rPr lang="en-US" dirty="0">
                <a:latin typeface="Segoe UI" panose="020B0502040204020203" pitchFamily="34" charset="0"/>
                <a:cs typeface="Segoe UI" panose="020B0502040204020203" pitchFamily="34" charset="0"/>
              </a:rPr>
              <a:t>Variation: 24.9%</a:t>
            </a:r>
          </a:p>
          <a:p>
            <a:endParaRPr lang="en-US" dirty="0">
              <a:latin typeface="Segoe UI" panose="020B0502040204020203" pitchFamily="34" charset="0"/>
              <a:cs typeface="Segoe UI" panose="020B0502040204020203" pitchFamily="34" charset="0"/>
            </a:endParaRPr>
          </a:p>
          <a:p>
            <a:endParaRPr lang="en-US" dirty="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47840B6F-F7D9-5C93-7841-64616013F3B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E1BF172D-4BAC-3659-3B61-7F37F57FD20F}"/>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60</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3535905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FACF2-218D-CD05-88B8-1873CAC3C4FB}"/>
              </a:ext>
            </a:extLst>
          </p:cNvPr>
          <p:cNvSpPr>
            <a:spLocks noGrp="1"/>
          </p:cNvSpPr>
          <p:nvPr>
            <p:ph type="title"/>
          </p:nvPr>
        </p:nvSpPr>
        <p:spPr>
          <a:xfrm>
            <a:off x="385439" y="18255"/>
            <a:ext cx="10515600" cy="1325563"/>
          </a:xfrm>
        </p:spPr>
        <p:txBody>
          <a:bodyPr>
            <a:normAutofit/>
          </a:bodyPr>
          <a:lstStyle/>
          <a:p>
            <a:r>
              <a:rPr lang="en-US" sz="3600">
                <a:latin typeface="Segoe UI Semibold" panose="020B0702040204020203" pitchFamily="34" charset="0"/>
                <a:cs typeface="Segoe UI Semibold" panose="020B0702040204020203" pitchFamily="34" charset="0"/>
              </a:rPr>
              <a:t>The ACORN RCT in brief</a:t>
            </a:r>
          </a:p>
        </p:txBody>
      </p:sp>
      <p:sp>
        <p:nvSpPr>
          <p:cNvPr id="3" name="Content Placeholder 2">
            <a:extLst>
              <a:ext uri="{FF2B5EF4-FFF2-40B4-BE49-F238E27FC236}">
                <a16:creationId xmlns:a16="http://schemas.microsoft.com/office/drawing/2014/main" id="{B9904F79-E52F-4042-2D78-EE3C48515486}"/>
              </a:ext>
            </a:extLst>
          </p:cNvPr>
          <p:cNvSpPr>
            <a:spLocks noGrp="1"/>
          </p:cNvSpPr>
          <p:nvPr>
            <p:ph idx="1"/>
          </p:nvPr>
        </p:nvSpPr>
        <p:spPr/>
        <p:txBody>
          <a:bodyPr>
            <a:normAutofit/>
          </a:bodyPr>
          <a:lstStyle/>
          <a:p>
            <a:r>
              <a:rPr lang="en-US" dirty="0">
                <a:latin typeface="Segoe UI Semibold" panose="020B0702040204020203" pitchFamily="34" charset="0"/>
                <a:cs typeface="Segoe UI Semibold" panose="020B0702040204020203" pitchFamily="34" charset="0"/>
              </a:rPr>
              <a:t>Settings</a:t>
            </a:r>
          </a:p>
          <a:p>
            <a:pPr lvl="1"/>
            <a:r>
              <a:rPr lang="en-US" dirty="0">
                <a:latin typeface="Segoe UI" panose="020B0502040204020203" pitchFamily="34" charset="0"/>
                <a:cs typeface="Segoe UI" panose="020B0502040204020203" pitchFamily="34" charset="0"/>
              </a:rPr>
              <a:t>2511 adults, with a median age of 58</a:t>
            </a:r>
          </a:p>
          <a:p>
            <a:pPr lvl="1"/>
            <a:r>
              <a:rPr lang="en-US" dirty="0">
                <a:latin typeface="Segoe UI" panose="020B0502040204020203" pitchFamily="34" charset="0"/>
                <a:cs typeface="Segoe UI" panose="020B0502040204020203" pitchFamily="34" charset="0"/>
              </a:rPr>
              <a:t>Simple 1:1 randomization without stratification, using software integrated in the EHR system to facilitate antibiotic ordering</a:t>
            </a:r>
          </a:p>
          <a:p>
            <a:pPr lvl="1"/>
            <a:r>
              <a:rPr lang="en-US" dirty="0">
                <a:latin typeface="Segoe UI" panose="020B0502040204020203" pitchFamily="34" charset="0"/>
                <a:cs typeface="Segoe UI" panose="020B0502040204020203" pitchFamily="34" charset="0"/>
              </a:rPr>
              <a:t>14-day outcome assessment window</a:t>
            </a:r>
          </a:p>
          <a:p>
            <a:r>
              <a:rPr lang="en-US" dirty="0">
                <a:latin typeface="Segoe UI Semibold" panose="020B0702040204020203" pitchFamily="34" charset="0"/>
                <a:cs typeface="Segoe UI Semibold" panose="020B0702040204020203" pitchFamily="34" charset="0"/>
              </a:rPr>
              <a:t>Findings</a:t>
            </a:r>
          </a:p>
          <a:p>
            <a:pPr lvl="1"/>
            <a:r>
              <a:rPr lang="en-US" dirty="0">
                <a:latin typeface="Segoe UI" panose="020B0502040204020203" pitchFamily="34" charset="0"/>
                <a:cs typeface="Segoe UI" panose="020B0502040204020203" pitchFamily="34" charset="0"/>
              </a:rPr>
              <a:t>No evidence of a differential risk of acute kidney injury (AKI) or death between Zosyn and cefepime ordering</a:t>
            </a:r>
          </a:p>
          <a:p>
            <a:pPr lvl="1"/>
            <a:r>
              <a:rPr lang="en-US" dirty="0">
                <a:latin typeface="Segoe UI" panose="020B0502040204020203" pitchFamily="34" charset="0"/>
                <a:cs typeface="Segoe UI" panose="020B0502040204020203" pitchFamily="34" charset="0"/>
              </a:rPr>
              <a:t>Evidence of an increased risk of neurological dysfunction with cefepime versus Zosyn ordering</a:t>
            </a:r>
          </a:p>
        </p:txBody>
      </p:sp>
      <p:cxnSp>
        <p:nvCxnSpPr>
          <p:cNvPr id="4" name="Straight Connector 3">
            <a:extLst>
              <a:ext uri="{FF2B5EF4-FFF2-40B4-BE49-F238E27FC236}">
                <a16:creationId xmlns:a16="http://schemas.microsoft.com/office/drawing/2014/main" id="{90A42D81-89CE-539E-5E0B-79E203AE2559}"/>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5" name="Google Shape;234;p36">
            <a:extLst>
              <a:ext uri="{FF2B5EF4-FFF2-40B4-BE49-F238E27FC236}">
                <a16:creationId xmlns:a16="http://schemas.microsoft.com/office/drawing/2014/main" id="{3A6C6AD7-8B48-D0E3-AB6C-A33783E75DE3}"/>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7</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4160445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4D0BE-8F16-A880-61A7-F0A850EED6F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7DDCB2-8E2C-1FA7-7551-AD4F604C0999}"/>
              </a:ext>
            </a:extLst>
          </p:cNvPr>
          <p:cNvSpPr>
            <a:spLocks noGrp="1"/>
          </p:cNvSpPr>
          <p:nvPr>
            <p:ph idx="1"/>
          </p:nvPr>
        </p:nvSpPr>
        <p:spPr>
          <a:xfrm>
            <a:off x="838199" y="1825625"/>
            <a:ext cx="10943897" cy="4351338"/>
          </a:xfrm>
        </p:spPr>
        <p:txBody>
          <a:bodyPr>
            <a:normAutofit/>
          </a:bodyPr>
          <a:lstStyle/>
          <a:p>
            <a:r>
              <a:rPr lang="en-US" b="1">
                <a:latin typeface="Segoe UI Semibold" panose="020B0702040204020203" pitchFamily="34" charset="0"/>
                <a:cs typeface="Segoe UI Semibold" panose="020B0702040204020203" pitchFamily="34" charset="0"/>
              </a:rPr>
              <a:t>Aim</a:t>
            </a:r>
          </a:p>
          <a:p>
            <a:pPr marL="0" indent="0">
              <a:buNone/>
            </a:pPr>
            <a:r>
              <a:rPr lang="en-US">
                <a:latin typeface="Segoe UI" panose="020B0502040204020203" pitchFamily="34" charset="0"/>
                <a:cs typeface="Segoe UI" panose="020B0502040204020203" pitchFamily="34" charset="0"/>
              </a:rPr>
              <a:t>E</a:t>
            </a:r>
            <a:r>
              <a:rPr lang="en-US" sz="2800">
                <a:latin typeface="Segoe UI" panose="020B0502040204020203" pitchFamily="34" charset="0"/>
                <a:cs typeface="Segoe UI" panose="020B0502040204020203" pitchFamily="34" charset="0"/>
              </a:rPr>
              <a:t>mulate a target trial with the same inclusion/exclusion criteria as the ACORN RCT – replicating the </a:t>
            </a:r>
            <a:r>
              <a:rPr lang="en-US" sz="2800" b="1">
                <a:solidFill>
                  <a:srgbClr val="0070C0"/>
                </a:solidFill>
                <a:latin typeface="Segoe UI" panose="020B0502040204020203" pitchFamily="34" charset="0"/>
                <a:cs typeface="Segoe UI" panose="020B0502040204020203" pitchFamily="34" charset="0"/>
              </a:rPr>
              <a:t>same design</a:t>
            </a:r>
            <a:r>
              <a:rPr lang="en-US" sz="2800">
                <a:latin typeface="Segoe UI" panose="020B0502040204020203" pitchFamily="34" charset="0"/>
                <a:cs typeface="Segoe UI" panose="020B0502040204020203" pitchFamily="34" charset="0"/>
              </a:rPr>
              <a:t>, retrospectively</a:t>
            </a:r>
          </a:p>
          <a:p>
            <a:r>
              <a:rPr lang="en-US" b="1">
                <a:latin typeface="Segoe UI Semibold" panose="020B0702040204020203" pitchFamily="34" charset="0"/>
                <a:cs typeface="Segoe UI Semibold" panose="020B0702040204020203" pitchFamily="34" charset="0"/>
              </a:rPr>
              <a:t>Clinical setting</a:t>
            </a:r>
          </a:p>
          <a:p>
            <a:pPr marL="0" indent="0">
              <a:buNone/>
            </a:pPr>
            <a:r>
              <a:rPr lang="en-US" sz="2800">
                <a:latin typeface="Segoe UI" panose="020B0502040204020203" pitchFamily="34" charset="0"/>
                <a:cs typeface="Segoe UI" panose="020B0502040204020203" pitchFamily="34" charset="0"/>
              </a:rPr>
              <a:t>Kaiser Permanente Northern California (KPNC), </a:t>
            </a:r>
            <a:r>
              <a:rPr lang="en-US" sz="2800" b="1">
                <a:solidFill>
                  <a:srgbClr val="0070C0"/>
                </a:solidFill>
                <a:latin typeface="Segoe UI" panose="020B0502040204020203" pitchFamily="34" charset="0"/>
                <a:cs typeface="Segoe UI" panose="020B0502040204020203" pitchFamily="34" charset="0"/>
              </a:rPr>
              <a:t>integrated</a:t>
            </a:r>
            <a:r>
              <a:rPr lang="en-US" sz="2800">
                <a:latin typeface="Segoe UI" panose="020B0502040204020203" pitchFamily="34" charset="0"/>
                <a:cs typeface="Segoe UI" panose="020B0502040204020203" pitchFamily="34" charset="0"/>
              </a:rPr>
              <a:t> healthcare delivery system with over 4.5M patients</a:t>
            </a:r>
          </a:p>
          <a:p>
            <a:r>
              <a:rPr lang="en-US" b="1">
                <a:latin typeface="Segoe UI Semibold" panose="020B0702040204020203" pitchFamily="34" charset="0"/>
                <a:cs typeface="Segoe UI Semibold" panose="020B0702040204020203" pitchFamily="34" charset="0"/>
              </a:rPr>
              <a:t>Observational period</a:t>
            </a:r>
          </a:p>
          <a:p>
            <a:pPr marL="0" indent="0">
              <a:buNone/>
            </a:pPr>
            <a:r>
              <a:rPr lang="en-US">
                <a:latin typeface="Segoe UI" panose="020B0502040204020203" pitchFamily="34" charset="0"/>
                <a:cs typeface="Segoe UI" panose="020B0502040204020203" pitchFamily="34" charset="0"/>
              </a:rPr>
              <a:t>L</a:t>
            </a:r>
            <a:r>
              <a:rPr lang="en-US" sz="2800">
                <a:latin typeface="Segoe UI" panose="020B0502040204020203" pitchFamily="34" charset="0"/>
                <a:cs typeface="Segoe UI" panose="020B0502040204020203" pitchFamily="34" charset="0"/>
              </a:rPr>
              <a:t>onger than the original RCT, spanning </a:t>
            </a:r>
            <a:r>
              <a:rPr lang="en-US" sz="2800" b="1">
                <a:solidFill>
                  <a:srgbClr val="0070C0"/>
                </a:solidFill>
                <a:latin typeface="Segoe UI" panose="020B0502040204020203" pitchFamily="34" charset="0"/>
                <a:cs typeface="Segoe UI" panose="020B0502040204020203" pitchFamily="34" charset="0"/>
              </a:rPr>
              <a:t>2014-2024</a:t>
            </a:r>
          </a:p>
          <a:p>
            <a:endParaRPr lang="en-US" sz="2600">
              <a:latin typeface="Segoe UI" panose="020B0502040204020203" pitchFamily="34" charset="0"/>
              <a:cs typeface="Segoe UI" panose="020B0502040204020203" pitchFamily="34" charset="0"/>
            </a:endParaRPr>
          </a:p>
        </p:txBody>
      </p:sp>
      <p:cxnSp>
        <p:nvCxnSpPr>
          <p:cNvPr id="4" name="Straight Connector 3">
            <a:extLst>
              <a:ext uri="{FF2B5EF4-FFF2-40B4-BE49-F238E27FC236}">
                <a16:creationId xmlns:a16="http://schemas.microsoft.com/office/drawing/2014/main" id="{DF496029-16AE-54AD-8FBD-72A1786D25FF}"/>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7" name="Title 1">
            <a:extLst>
              <a:ext uri="{FF2B5EF4-FFF2-40B4-BE49-F238E27FC236}">
                <a16:creationId xmlns:a16="http://schemas.microsoft.com/office/drawing/2014/main" id="{69D39387-3D2B-036F-A767-C0160F21D8F5}"/>
              </a:ext>
            </a:extLst>
          </p:cNvPr>
          <p:cNvSpPr txBox="1">
            <a:spLocks/>
          </p:cNvSpPr>
          <p:nvPr/>
        </p:nvSpPr>
        <p:spPr>
          <a:xfrm>
            <a:off x="297672" y="397896"/>
            <a:ext cx="10515600" cy="56628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latin typeface="Segoe UI Semibold" panose="020B0702040204020203" pitchFamily="34" charset="0"/>
                <a:cs typeface="Segoe UI Semibold" panose="020B0702040204020203" pitchFamily="34" charset="0"/>
              </a:rPr>
              <a:t>Our study</a:t>
            </a:r>
          </a:p>
        </p:txBody>
      </p:sp>
      <p:sp>
        <p:nvSpPr>
          <p:cNvPr id="2" name="Google Shape;234;p36">
            <a:extLst>
              <a:ext uri="{FF2B5EF4-FFF2-40B4-BE49-F238E27FC236}">
                <a16:creationId xmlns:a16="http://schemas.microsoft.com/office/drawing/2014/main" id="{75D05D4A-04BE-1407-3ED8-CBD5DD740631}"/>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8</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2121895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02079-150B-B410-7E56-13CF6ACEC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785A42-ECAA-AF62-5F86-7C9906ADD98F}"/>
              </a:ext>
            </a:extLst>
          </p:cNvPr>
          <p:cNvSpPr>
            <a:spLocks noGrp="1"/>
          </p:cNvSpPr>
          <p:nvPr>
            <p:ph type="title"/>
          </p:nvPr>
        </p:nvSpPr>
        <p:spPr>
          <a:xfrm>
            <a:off x="217773" y="395024"/>
            <a:ext cx="10515600" cy="566282"/>
          </a:xfrm>
        </p:spPr>
        <p:txBody>
          <a:bodyPr>
            <a:noAutofit/>
          </a:bodyPr>
          <a:lstStyle/>
          <a:p>
            <a:r>
              <a:rPr lang="en-US" sz="3600">
                <a:latin typeface="Segoe UI Semibold" panose="020B0702040204020203" pitchFamily="34" charset="0"/>
                <a:cs typeface="Segoe UI Semibold" panose="020B0702040204020203" pitchFamily="34" charset="0"/>
              </a:rPr>
              <a:t>Objective: to assess generalizability of RCT results</a:t>
            </a:r>
          </a:p>
        </p:txBody>
      </p:sp>
      <p:sp>
        <p:nvSpPr>
          <p:cNvPr id="3" name="Content Placeholder 2">
            <a:extLst>
              <a:ext uri="{FF2B5EF4-FFF2-40B4-BE49-F238E27FC236}">
                <a16:creationId xmlns:a16="http://schemas.microsoft.com/office/drawing/2014/main" id="{620296FF-EBD8-370C-5B47-56F8BFA33F69}"/>
              </a:ext>
            </a:extLst>
          </p:cNvPr>
          <p:cNvSpPr>
            <a:spLocks noGrp="1"/>
          </p:cNvSpPr>
          <p:nvPr>
            <p:ph idx="1"/>
          </p:nvPr>
        </p:nvSpPr>
        <p:spPr>
          <a:xfrm>
            <a:off x="346364" y="1656680"/>
            <a:ext cx="11499272" cy="4351338"/>
          </a:xfrm>
        </p:spPr>
        <p:txBody>
          <a:bodyPr>
            <a:normAutofit/>
          </a:bodyPr>
          <a:lstStyle/>
          <a:p>
            <a:r>
              <a:rPr lang="en-US" sz="2600">
                <a:latin typeface="Segoe UI" panose="020B0502040204020203" pitchFamily="34" charset="0"/>
                <a:cs typeface="Segoe UI" panose="020B0502040204020203" pitchFamily="34" charset="0"/>
              </a:rPr>
              <a:t>Multiple aspects of generalizability</a:t>
            </a:r>
          </a:p>
          <a:p>
            <a:pPr lvl="1"/>
            <a:r>
              <a:rPr lang="en-US" sz="2200">
                <a:latin typeface="Segoe UI" panose="020B0502040204020203" pitchFamily="34" charset="0"/>
                <a:cs typeface="Segoe UI" panose="020B0502040204020203" pitchFamily="34" charset="0"/>
              </a:rPr>
              <a:t>To a more </a:t>
            </a:r>
            <a:r>
              <a:rPr lang="en-US" sz="2200" b="1">
                <a:solidFill>
                  <a:srgbClr val="0070C0"/>
                </a:solidFill>
                <a:latin typeface="Segoe UI" panose="020B0502040204020203" pitchFamily="34" charset="0"/>
                <a:cs typeface="Segoe UI" panose="020B0502040204020203" pitchFamily="34" charset="0"/>
              </a:rPr>
              <a:t>diverse population</a:t>
            </a:r>
            <a:r>
              <a:rPr lang="en-US" sz="2200">
                <a:latin typeface="Segoe UI" panose="020B0502040204020203" pitchFamily="34" charset="0"/>
                <a:cs typeface="Segoe UI" panose="020B0502040204020203" pitchFamily="34" charset="0"/>
              </a:rPr>
              <a:t> of US adults</a:t>
            </a:r>
          </a:p>
          <a:p>
            <a:pPr lvl="1"/>
            <a:r>
              <a:rPr lang="en-US" sz="2200">
                <a:latin typeface="Segoe UI" panose="020B0502040204020203" pitchFamily="34" charset="0"/>
                <a:cs typeface="Segoe UI" panose="020B0502040204020203" pitchFamily="34" charset="0"/>
              </a:rPr>
              <a:t>Across </a:t>
            </a:r>
            <a:r>
              <a:rPr lang="en-US" sz="2200" b="1">
                <a:solidFill>
                  <a:srgbClr val="0070C0"/>
                </a:solidFill>
                <a:latin typeface="Segoe UI" panose="020B0502040204020203" pitchFamily="34" charset="0"/>
                <a:cs typeface="Segoe UI" panose="020B0502040204020203" pitchFamily="34" charset="0"/>
              </a:rPr>
              <a:t>multiple sites</a:t>
            </a:r>
          </a:p>
          <a:p>
            <a:pPr lvl="1"/>
            <a:r>
              <a:rPr lang="en-US" sz="2200">
                <a:latin typeface="Segoe UI" panose="020B0502040204020203" pitchFamily="34" charset="0"/>
                <a:cs typeface="Segoe UI" panose="020B0502040204020203" pitchFamily="34" charset="0"/>
              </a:rPr>
              <a:t>Beyond the </a:t>
            </a:r>
            <a:r>
              <a:rPr lang="en-US" sz="2200" b="1">
                <a:solidFill>
                  <a:srgbClr val="0070C0"/>
                </a:solidFill>
                <a:latin typeface="Segoe UI" panose="020B0502040204020203" pitchFamily="34" charset="0"/>
                <a:cs typeface="Segoe UI" panose="020B0502040204020203" pitchFamily="34" charset="0"/>
              </a:rPr>
              <a:t>pandemic period</a:t>
            </a:r>
          </a:p>
          <a:p>
            <a:r>
              <a:rPr lang="en-US" sz="2600">
                <a:latin typeface="Segoe UI" panose="020B0502040204020203" pitchFamily="34" charset="0"/>
                <a:cs typeface="Segoe UI" panose="020B0502040204020203" pitchFamily="34" charset="0"/>
              </a:rPr>
              <a:t>Characteristics of hospitalized patients are likely to differ during the pandemic due to heightened COVID-19 transmission</a:t>
            </a:r>
          </a:p>
          <a:p>
            <a:pPr lvl="1"/>
            <a:r>
              <a:rPr lang="en-US" sz="2200">
                <a:latin typeface="Segoe UI" panose="020B0502040204020203" pitchFamily="34" charset="0"/>
                <a:cs typeface="Segoe UI" panose="020B0502040204020203" pitchFamily="34" charset="0"/>
              </a:rPr>
              <a:t>Younger age at admission</a:t>
            </a:r>
          </a:p>
          <a:p>
            <a:pPr lvl="1"/>
            <a:r>
              <a:rPr lang="en-US" sz="2200">
                <a:latin typeface="Segoe UI" panose="020B0502040204020203" pitchFamily="34" charset="0"/>
                <a:cs typeface="Segoe UI" panose="020B0502040204020203" pitchFamily="34" charset="0"/>
              </a:rPr>
              <a:t>Different comorbidity profile </a:t>
            </a:r>
          </a:p>
          <a:p>
            <a:r>
              <a:rPr lang="en-US" sz="2600">
                <a:latin typeface="Segoe UI" panose="020B0502040204020203" pitchFamily="34" charset="0"/>
                <a:cs typeface="Segoe UI" panose="020B0502040204020203" pitchFamily="34" charset="0"/>
              </a:rPr>
              <a:t>Treatment effects may vary by subgroup and geography</a:t>
            </a:r>
          </a:p>
          <a:p>
            <a:pPr lvl="1"/>
            <a:r>
              <a:rPr lang="en-US" sz="2200">
                <a:latin typeface="Segoe UI" panose="020B0502040204020203" pitchFamily="34" charset="0"/>
                <a:cs typeface="Segoe UI" panose="020B0502040204020203" pitchFamily="34" charset="0"/>
              </a:rPr>
              <a:t>Heterogeneity in vaccination coverage</a:t>
            </a:r>
          </a:p>
          <a:p>
            <a:pPr lvl="1"/>
            <a:r>
              <a:rPr lang="en-US" sz="2200">
                <a:latin typeface="Segoe UI" panose="020B0502040204020203" pitchFamily="34" charset="0"/>
                <a:cs typeface="Segoe UI" panose="020B0502040204020203" pitchFamily="34" charset="0"/>
              </a:rPr>
              <a:t>Local variation in treatment resistance against certain infections</a:t>
            </a:r>
          </a:p>
        </p:txBody>
      </p:sp>
      <p:cxnSp>
        <p:nvCxnSpPr>
          <p:cNvPr id="5" name="Straight Connector 4">
            <a:extLst>
              <a:ext uri="{FF2B5EF4-FFF2-40B4-BE49-F238E27FC236}">
                <a16:creationId xmlns:a16="http://schemas.microsoft.com/office/drawing/2014/main" id="{EA0BB013-A745-4DBB-9CDC-E89C58F52714}"/>
              </a:ext>
            </a:extLst>
          </p:cNvPr>
          <p:cNvCxnSpPr/>
          <p:nvPr/>
        </p:nvCxnSpPr>
        <p:spPr>
          <a:xfrm>
            <a:off x="0" y="1340428"/>
            <a:ext cx="12192000" cy="0"/>
          </a:xfrm>
          <a:prstGeom prst="line">
            <a:avLst/>
          </a:prstGeom>
        </p:spPr>
        <p:style>
          <a:lnRef idx="2">
            <a:schemeClr val="dk1"/>
          </a:lnRef>
          <a:fillRef idx="0">
            <a:schemeClr val="dk1"/>
          </a:fillRef>
          <a:effectRef idx="1">
            <a:schemeClr val="dk1"/>
          </a:effectRef>
          <a:fontRef idx="minor">
            <a:schemeClr val="tx1"/>
          </a:fontRef>
        </p:style>
      </p:cxnSp>
      <p:sp>
        <p:nvSpPr>
          <p:cNvPr id="4" name="Google Shape;234;p36">
            <a:extLst>
              <a:ext uri="{FF2B5EF4-FFF2-40B4-BE49-F238E27FC236}">
                <a16:creationId xmlns:a16="http://schemas.microsoft.com/office/drawing/2014/main" id="{78EFAC8D-FD6B-F9A4-DBD3-FE6F855A8BBB}"/>
              </a:ext>
            </a:extLst>
          </p:cNvPr>
          <p:cNvSpPr txBox="1">
            <a:spLocks/>
          </p:cNvSpPr>
          <p:nvPr/>
        </p:nvSpPr>
        <p:spPr>
          <a:xfrm>
            <a:off x="11296611" y="6217623"/>
            <a:ext cx="731600" cy="524800"/>
          </a:xfrm>
          <a:prstGeom prst="rect">
            <a:avLst/>
          </a:prstGeom>
        </p:spPr>
        <p:txBody>
          <a:bodyPr spcFirstLastPara="1" vert="horz" wrap="square" lIns="121900" tIns="121900" rIns="121900" bIns="121900" rtlCol="0" anchor="ctr" anchorCtr="0">
            <a:normAutofit/>
          </a:bodyPr>
          <a:lstStyle>
            <a:defPPr>
              <a:defRPr lang="fr-F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buClr>
                <a:srgbClr val="000000"/>
              </a:buClr>
            </a:pPr>
            <a:fld id="{00000000-1234-1234-1234-123412341234}" type="slidenum">
              <a:rPr lang="en" kern="0" smtClean="0">
                <a:solidFill>
                  <a:srgbClr val="595959"/>
                </a:solidFill>
                <a:latin typeface="Segoe UI" panose="020B0502040204020203" pitchFamily="34" charset="0"/>
                <a:cs typeface="Segoe UI" panose="020B0502040204020203" pitchFamily="34" charset="0"/>
                <a:sym typeface="Arial"/>
              </a:rPr>
              <a:pPr defTabSz="1219170">
                <a:buClr>
                  <a:srgbClr val="000000"/>
                </a:buClr>
              </a:pPr>
              <a:t>9</a:t>
            </a:fld>
            <a:endParaRPr lang="en" kern="0" dirty="0">
              <a:solidFill>
                <a:srgbClr val="595959"/>
              </a:solidFill>
              <a:latin typeface="Segoe UI" panose="020B0502040204020203" pitchFamily="34" charset="0"/>
              <a:cs typeface="Segoe UI" panose="020B0502040204020203" pitchFamily="34" charset="0"/>
              <a:sym typeface="Arial"/>
            </a:endParaRPr>
          </a:p>
        </p:txBody>
      </p:sp>
    </p:spTree>
    <p:extLst>
      <p:ext uri="{BB962C8B-B14F-4D97-AF65-F5344CB8AC3E}">
        <p14:creationId xmlns:p14="http://schemas.microsoft.com/office/powerpoint/2010/main" val="3435153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PMG">
  <a:themeElements>
    <a:clrScheme name="PMG 2018">
      <a:dk1>
        <a:srgbClr val="003B71"/>
      </a:dk1>
      <a:lt1>
        <a:srgbClr val="FFFFFF"/>
      </a:lt1>
      <a:dk2>
        <a:srgbClr val="00558C"/>
      </a:dk2>
      <a:lt2>
        <a:srgbClr val="92CCF0"/>
      </a:lt2>
      <a:accent1>
        <a:srgbClr val="003B71"/>
      </a:accent1>
      <a:accent2>
        <a:srgbClr val="009CBD"/>
      </a:accent2>
      <a:accent3>
        <a:srgbClr val="7BD3CF"/>
      </a:accent3>
      <a:accent4>
        <a:srgbClr val="0078B3"/>
      </a:accent4>
      <a:accent5>
        <a:srgbClr val="40C1AC"/>
      </a:accent5>
      <a:accent6>
        <a:srgbClr val="A3D751"/>
      </a:accent6>
      <a:hlink>
        <a:srgbClr val="0078B3"/>
      </a:hlink>
      <a:folHlink>
        <a:srgbClr val="0055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SCPMG_PPt_181011" id="{3A44852A-D86E-BD40-A8AF-559740EF9021}" vid="{8FE73FDD-3AF1-A748-8B5F-6E8A1365B93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EFD0F58DD880545840C180E692B1258" ma:contentTypeVersion="10" ma:contentTypeDescription="Create a new document." ma:contentTypeScope="" ma:versionID="db8ecf300553058367444d4b7c4974f7">
  <xsd:schema xmlns:xsd="http://www.w3.org/2001/XMLSchema" xmlns:xs="http://www.w3.org/2001/XMLSchema" xmlns:p="http://schemas.microsoft.com/office/2006/metadata/properties" xmlns:ns3="c93c6922-bbe9-47d7-8ca3-d8267c48c64a" targetNamespace="http://schemas.microsoft.com/office/2006/metadata/properties" ma:root="true" ma:fieldsID="38ab569b6c5bd38d16c5b7943904acd8" ns3:_="">
    <xsd:import namespace="c93c6922-bbe9-47d7-8ca3-d8267c48c64a"/>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CR" minOccurs="0"/>
                <xsd:element ref="ns3:MediaServiceGenerationTime" minOccurs="0"/>
                <xsd:element ref="ns3:MediaServiceEventHashCode" minOccurs="0"/>
                <xsd:element ref="ns3:_activity"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3c6922-bbe9-47d7-8ca3-d8267c48c64a"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_activity" ma:index="15" nillable="true" ma:displayName="_activity" ma:hidden="true" ma:internalName="_activity">
      <xsd:simpleType>
        <xsd:restriction base="dms:Note"/>
      </xsd:simpleType>
    </xsd:element>
    <xsd:element name="MediaServiceLocation" ma:index="16" nillable="true" ma:displayName="Location" ma:indexed="true" ma:internalName="MediaServiceLocatio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93c6922-bbe9-47d7-8ca3-d8267c48c64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45865B-6BFC-4A1A-A8D3-24281F5109DE}">
  <ds:schemaRefs>
    <ds:schemaRef ds:uri="c93c6922-bbe9-47d7-8ca3-d8267c48c6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560CFEF-889E-463D-8AA8-FFF3194F4A80}">
  <ds:schemaRefs>
    <ds:schemaRef ds:uri="http://schemas.microsoft.com/office/2006/documentManagement/types"/>
    <ds:schemaRef ds:uri="http://purl.org/dc/elements/1.1/"/>
    <ds:schemaRef ds:uri="http://purl.org/dc/terms/"/>
    <ds:schemaRef ds:uri="http://schemas.openxmlformats.org/package/2006/metadata/core-properties"/>
    <ds:schemaRef ds:uri="http://www.w3.org/XML/1998/namespace"/>
    <ds:schemaRef ds:uri="http://schemas.microsoft.com/office/2006/metadata/properties"/>
    <ds:schemaRef ds:uri="http://purl.org/dc/dcmitype/"/>
    <ds:schemaRef ds:uri="http://schemas.microsoft.com/office/infopath/2007/PartnerControls"/>
    <ds:schemaRef ds:uri="c93c6922-bbe9-47d7-8ca3-d8267c48c64a"/>
  </ds:schemaRefs>
</ds:datastoreItem>
</file>

<file path=customXml/itemProps3.xml><?xml version="1.0" encoding="utf-8"?>
<ds:datastoreItem xmlns:ds="http://schemas.openxmlformats.org/officeDocument/2006/customXml" ds:itemID="{FDBD5DCA-613F-4741-A5EE-BE6D411D9024}">
  <ds:schemaRefs>
    <ds:schemaRef ds:uri="http://schemas.microsoft.com/sharepoint/v3/contenttype/forms"/>
  </ds:schemaRefs>
</ds:datastoreItem>
</file>

<file path=docMetadata/LabelInfo.xml><?xml version="1.0" encoding="utf-8"?>
<clbl:labelList xmlns:clbl="http://schemas.microsoft.com/office/2020/mipLabelMetadata">
  <clbl:label id="{3f8a7bc4-e337-47a5-a0fc-0d512c0e05f1}" enabled="0" method="" siteId="{3f8a7bc4-e337-47a5-a0fc-0d512c0e05f1}" removed="1"/>
</clbl:labelList>
</file>

<file path=docProps/app.xml><?xml version="1.0" encoding="utf-8"?>
<Properties xmlns="http://schemas.openxmlformats.org/officeDocument/2006/extended-properties" xmlns:vt="http://schemas.openxmlformats.org/officeDocument/2006/docPropsVTypes">
  <TotalTime>15304</TotalTime>
  <Words>5885</Words>
  <Application>Microsoft Office PowerPoint</Application>
  <PresentationFormat>Widescreen</PresentationFormat>
  <Paragraphs>940</Paragraphs>
  <Slides>60</Slides>
  <Notes>43</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60</vt:i4>
      </vt:variant>
    </vt:vector>
  </HeadingPairs>
  <TitlesOfParts>
    <vt:vector size="72" baseType="lpstr">
      <vt:lpstr>.AppleSystemUIFont</vt:lpstr>
      <vt:lpstr>Aptos</vt:lpstr>
      <vt:lpstr>Aptos Display</vt:lpstr>
      <vt:lpstr>Arial</vt:lpstr>
      <vt:lpstr>Calibri</vt:lpstr>
      <vt:lpstr>Cambria Math</vt:lpstr>
      <vt:lpstr>Guardian TextSans Web</vt:lpstr>
      <vt:lpstr>Segoe UI</vt:lpstr>
      <vt:lpstr>Segoe UI Semibold</vt:lpstr>
      <vt:lpstr>Source Sans Pro Web</vt:lpstr>
      <vt:lpstr>Office Theme</vt:lpstr>
      <vt:lpstr>TPMG</vt:lpstr>
      <vt:lpstr>Emulation of the ACORN RCT  using observational data from a large integrated health system in California</vt:lpstr>
      <vt:lpstr>Sepsis in short </vt:lpstr>
      <vt:lpstr>Key figures on sepsis</vt:lpstr>
      <vt:lpstr>Sepsis diagnosis and treatment bring challenges</vt:lpstr>
      <vt:lpstr>Opportunity to inform decision-making in sepsis care</vt:lpstr>
      <vt:lpstr>Clinical equipoise re: efficacy, uncertainty re: safety</vt:lpstr>
      <vt:lpstr>The ACORN RCT in brief</vt:lpstr>
      <vt:lpstr>PowerPoint Presentation</vt:lpstr>
      <vt:lpstr>Objective: to assess generalizability of RCT results</vt:lpstr>
      <vt:lpstr>Our causal question</vt:lpstr>
      <vt:lpstr>PowerPoint Presentation</vt:lpstr>
      <vt:lpstr>PowerPoint Presentation</vt:lpstr>
      <vt:lpstr>PowerPoint Presentation</vt:lpstr>
      <vt:lpstr>PowerPoint Presentation</vt:lpstr>
      <vt:lpstr>PowerPoint Presentation</vt:lpstr>
      <vt:lpstr>PowerPoint Presentation</vt:lpstr>
      <vt:lpstr>Assessment of renal function</vt:lpstr>
      <vt:lpstr>PowerPoint Presentation</vt:lpstr>
      <vt:lpstr>PowerPoint Presentation</vt:lpstr>
      <vt:lpstr>PowerPoint Presentation</vt:lpstr>
      <vt:lpstr>Handling repeat hospitalizations</vt:lpstr>
      <vt:lpstr>PowerPoint Presentation</vt:lpstr>
      <vt:lpstr>Preliminary results</vt:lpstr>
      <vt:lpstr>PowerPoint Presentation</vt:lpstr>
      <vt:lpstr>Repeat hospitalizations</vt:lpstr>
      <vt:lpstr>Baseline covariates</vt:lpstr>
      <vt:lpstr>Baseline covariates with missing data</vt:lpstr>
      <vt:lpstr>Visual assessment of overlap (1)</vt:lpstr>
      <vt:lpstr>Visual assessment of overlap (2)</vt:lpstr>
      <vt:lpstr>Summary of covariate imbalance at baseline</vt:lpstr>
      <vt:lpstr>PowerPoint Presentation</vt:lpstr>
      <vt:lpstr>PowerPoint Presentation</vt:lpstr>
      <vt:lpstr>PowerPoint Presentation</vt:lpstr>
      <vt:lpstr>PowerPoint Presentation</vt:lpstr>
      <vt:lpstr>PowerPoint Presentation</vt:lpstr>
      <vt:lpstr>PowerPoint Presentation</vt:lpstr>
      <vt:lpstr>Primary outcome</vt:lpstr>
      <vt:lpstr>PowerPoint Presentation</vt:lpstr>
      <vt:lpstr>PowerPoint Presentation</vt:lpstr>
      <vt:lpstr>PowerPoint Presentation</vt:lpstr>
      <vt:lpstr>If assuming proportional odds model, as in the RCT</vt:lpstr>
      <vt:lpstr>Secondary outcomes</vt:lpstr>
      <vt:lpstr>PowerPoint Presentation</vt:lpstr>
      <vt:lpstr>PowerPoint Presentation</vt:lpstr>
      <vt:lpstr>PowerPoint Presentation</vt:lpstr>
      <vt:lpstr>Takeaways</vt:lpstr>
      <vt:lpstr>Next steps</vt:lpstr>
      <vt:lpstr>Research directions to discuss with the group</vt:lpstr>
      <vt:lpstr>PowerPoint Presentation</vt:lpstr>
      <vt:lpstr>PowerPoint Presentation</vt:lpstr>
      <vt:lpstr>PowerPoint Presentation</vt:lpstr>
      <vt:lpstr>PowerPoint Presentation</vt:lpstr>
      <vt:lpstr>PowerPoint Presentation</vt:lpstr>
      <vt:lpstr>PowerPoint Presentation</vt:lpstr>
      <vt:lpstr>Thank you! Any questions?   Feel free to reach out: mlaurecc@gmail.com</vt:lpstr>
      <vt:lpstr>Material for discussion</vt:lpstr>
      <vt:lpstr>Antibiotic ordering versus administration</vt:lpstr>
      <vt:lpstr>Preliminary assessment of leakage between arms</vt:lpstr>
      <vt:lpstr>Studying the potential synergistic effect of vancomycin, another antibiotic?</vt:lpstr>
      <vt:lpstr>How to use natural variation of antibiotic order across repeated hospitalizations?</vt:lpstr>
    </vt:vector>
  </TitlesOfParts>
  <Company>Kaiser Permanente Division of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Charpignon</dc:creator>
  <cp:lastModifiedBy>Marie Charpignon</cp:lastModifiedBy>
  <cp:revision>15</cp:revision>
  <dcterms:created xsi:type="dcterms:W3CDTF">2026-03-17T01:34:31Z</dcterms:created>
  <dcterms:modified xsi:type="dcterms:W3CDTF">2026-06-10T05:56:42Z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0x010100EEFD0F58DD880545840C180E692B1258</vt:lpwstr>
  </property>
</Properties>
</file>