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8615" r:id="rId2"/>
    <p:sldId id="8632" r:id="rId3"/>
    <p:sldId id="8667" r:id="rId4"/>
    <p:sldId id="8592" r:id="rId5"/>
    <p:sldId id="8672" r:id="rId6"/>
    <p:sldId id="8746" r:id="rId7"/>
    <p:sldId id="8544" r:id="rId8"/>
    <p:sldId id="8732" r:id="rId9"/>
    <p:sldId id="8745" r:id="rId10"/>
    <p:sldId id="8680" r:id="rId11"/>
    <p:sldId id="8681" r:id="rId12"/>
    <p:sldId id="8682" r:id="rId13"/>
    <p:sldId id="8683" r:id="rId14"/>
    <p:sldId id="8627" r:id="rId15"/>
    <p:sldId id="257" r:id="rId16"/>
    <p:sldId id="258" r:id="rId17"/>
    <p:sldId id="8874" r:id="rId18"/>
    <p:sldId id="8636" r:id="rId19"/>
    <p:sldId id="8686" r:id="rId20"/>
    <p:sldId id="8742" r:id="rId21"/>
    <p:sldId id="274" r:id="rId22"/>
    <p:sldId id="8739" r:id="rId23"/>
    <p:sldId id="8811" r:id="rId24"/>
    <p:sldId id="8807" r:id="rId25"/>
    <p:sldId id="8808" r:id="rId26"/>
    <p:sldId id="8809" r:id="rId27"/>
    <p:sldId id="8810" r:id="rId28"/>
    <p:sldId id="8741" r:id="rId29"/>
    <p:sldId id="8704" r:id="rId30"/>
    <p:sldId id="8654" r:id="rId31"/>
    <p:sldId id="8655" r:id="rId32"/>
    <p:sldId id="8611" r:id="rId33"/>
    <p:sldId id="8656" r:id="rId34"/>
    <p:sldId id="8657" r:id="rId35"/>
    <p:sldId id="8687" r:id="rId36"/>
    <p:sldId id="8728" r:id="rId37"/>
    <p:sldId id="8729" r:id="rId38"/>
    <p:sldId id="8730" r:id="rId39"/>
    <p:sldId id="8629" r:id="rId40"/>
    <p:sldId id="267" r:id="rId41"/>
    <p:sldId id="8628" r:id="rId42"/>
    <p:sldId id="8651" r:id="rId43"/>
    <p:sldId id="8649" r:id="rId44"/>
    <p:sldId id="8650" r:id="rId45"/>
    <p:sldId id="8818" r:id="rId46"/>
    <p:sldId id="281" r:id="rId47"/>
    <p:sldId id="283" r:id="rId48"/>
    <p:sldId id="8873" r:id="rId49"/>
    <p:sldId id="8748" r:id="rId50"/>
    <p:sldId id="268" r:id="rId51"/>
    <p:sldId id="8738" r:id="rId52"/>
    <p:sldId id="8876" r:id="rId53"/>
    <p:sldId id="8877" r:id="rId54"/>
    <p:sldId id="8750" r:id="rId55"/>
    <p:sldId id="287" r:id="rId56"/>
    <p:sldId id="8840" r:id="rId57"/>
    <p:sldId id="8766" r:id="rId58"/>
    <p:sldId id="8767" r:id="rId59"/>
    <p:sldId id="8768" r:id="rId60"/>
    <p:sldId id="8765" r:id="rId61"/>
    <p:sldId id="8812" r:id="rId62"/>
    <p:sldId id="265" r:id="rId63"/>
    <p:sldId id="8769" r:id="rId64"/>
    <p:sldId id="8706" r:id="rId65"/>
    <p:sldId id="8709" r:id="rId66"/>
    <p:sldId id="8707" r:id="rId67"/>
    <p:sldId id="8761" r:id="rId68"/>
    <p:sldId id="8762" r:id="rId69"/>
    <p:sldId id="8878" r:id="rId70"/>
    <p:sldId id="8879" r:id="rId71"/>
    <p:sldId id="8880" r:id="rId72"/>
    <p:sldId id="8772" r:id="rId73"/>
    <p:sldId id="8609" r:id="rId74"/>
    <p:sldId id="8800" r:id="rId75"/>
    <p:sldId id="8801" r:id="rId76"/>
    <p:sldId id="8780" r:id="rId77"/>
    <p:sldId id="8723" r:id="rId78"/>
    <p:sldId id="8775" r:id="rId79"/>
    <p:sldId id="8774" r:id="rId80"/>
    <p:sldId id="8786" r:id="rId81"/>
    <p:sldId id="8658" r:id="rId82"/>
    <p:sldId id="8659" r:id="rId83"/>
    <p:sldId id="8660" r:id="rId84"/>
    <p:sldId id="8661" r:id="rId85"/>
    <p:sldId id="8664" r:id="rId86"/>
    <p:sldId id="8822" r:id="rId87"/>
    <p:sldId id="8787" r:id="rId88"/>
    <p:sldId id="8622" r:id="rId89"/>
    <p:sldId id="8788" r:id="rId90"/>
    <p:sldId id="8424" r:id="rId91"/>
    <p:sldId id="8869" r:id="rId92"/>
    <p:sldId id="8872" r:id="rId93"/>
    <p:sldId id="8694" r:id="rId94"/>
    <p:sldId id="263" r:id="rId95"/>
    <p:sldId id="8623" r:id="rId96"/>
    <p:sldId id="8749" r:id="rId97"/>
    <p:sldId id="8839" r:id="rId98"/>
    <p:sldId id="8838" r:id="rId99"/>
    <p:sldId id="8875" r:id="rId100"/>
    <p:sldId id="8751" r:id="rId101"/>
    <p:sldId id="8763" r:id="rId102"/>
    <p:sldId id="8755" r:id="rId103"/>
    <p:sldId id="8756" r:id="rId104"/>
    <p:sldId id="8757" r:id="rId105"/>
    <p:sldId id="8764" r:id="rId106"/>
    <p:sldId id="8798" r:id="rId107"/>
    <p:sldId id="270" r:id="rId108"/>
    <p:sldId id="8799" r:id="rId109"/>
    <p:sldId id="8758" r:id="rId110"/>
    <p:sldId id="8759"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1C5851-1E19-4D2B-A7F9-4BE7D6880D38}">
          <p14:sldIdLst>
            <p14:sldId id="8615"/>
            <p14:sldId id="8632"/>
            <p14:sldId id="8667"/>
            <p14:sldId id="8592"/>
            <p14:sldId id="8672"/>
            <p14:sldId id="8746"/>
            <p14:sldId id="8544"/>
            <p14:sldId id="8732"/>
            <p14:sldId id="8745"/>
            <p14:sldId id="8680"/>
            <p14:sldId id="8681"/>
            <p14:sldId id="8682"/>
            <p14:sldId id="8683"/>
            <p14:sldId id="8627"/>
            <p14:sldId id="257"/>
            <p14:sldId id="258"/>
            <p14:sldId id="8874"/>
            <p14:sldId id="8636"/>
            <p14:sldId id="8686"/>
            <p14:sldId id="8742"/>
            <p14:sldId id="274"/>
            <p14:sldId id="8739"/>
            <p14:sldId id="8811"/>
            <p14:sldId id="8807"/>
            <p14:sldId id="8808"/>
            <p14:sldId id="8809"/>
            <p14:sldId id="8810"/>
            <p14:sldId id="8741"/>
            <p14:sldId id="8704"/>
            <p14:sldId id="8654"/>
            <p14:sldId id="8655"/>
            <p14:sldId id="8611"/>
            <p14:sldId id="8656"/>
            <p14:sldId id="8657"/>
            <p14:sldId id="8687"/>
            <p14:sldId id="8728"/>
            <p14:sldId id="8729"/>
            <p14:sldId id="8730"/>
            <p14:sldId id="8629"/>
            <p14:sldId id="267"/>
            <p14:sldId id="8628"/>
            <p14:sldId id="8651"/>
            <p14:sldId id="8649"/>
            <p14:sldId id="8650"/>
            <p14:sldId id="8818"/>
            <p14:sldId id="281"/>
            <p14:sldId id="283"/>
            <p14:sldId id="8873"/>
            <p14:sldId id="8748"/>
            <p14:sldId id="268"/>
            <p14:sldId id="8738"/>
            <p14:sldId id="8876"/>
            <p14:sldId id="8877"/>
            <p14:sldId id="8750"/>
            <p14:sldId id="287"/>
            <p14:sldId id="8840"/>
            <p14:sldId id="8766"/>
            <p14:sldId id="8767"/>
            <p14:sldId id="8768"/>
            <p14:sldId id="8765"/>
            <p14:sldId id="8812"/>
            <p14:sldId id="265"/>
            <p14:sldId id="8769"/>
            <p14:sldId id="8706"/>
            <p14:sldId id="8709"/>
            <p14:sldId id="8707"/>
            <p14:sldId id="8761"/>
            <p14:sldId id="8762"/>
            <p14:sldId id="8878"/>
            <p14:sldId id="8879"/>
            <p14:sldId id="8880"/>
            <p14:sldId id="8772"/>
            <p14:sldId id="8609"/>
            <p14:sldId id="8800"/>
            <p14:sldId id="8801"/>
            <p14:sldId id="8780"/>
            <p14:sldId id="8723"/>
            <p14:sldId id="8775"/>
            <p14:sldId id="8774"/>
            <p14:sldId id="8786"/>
            <p14:sldId id="8658"/>
            <p14:sldId id="8659"/>
            <p14:sldId id="8660"/>
            <p14:sldId id="8661"/>
            <p14:sldId id="8664"/>
            <p14:sldId id="8822"/>
            <p14:sldId id="8787"/>
            <p14:sldId id="8622"/>
            <p14:sldId id="8788"/>
            <p14:sldId id="8424"/>
            <p14:sldId id="8869"/>
            <p14:sldId id="8872"/>
          </p14:sldIdLst>
        </p14:section>
        <p14:section name="Appendix" id="{4631D52E-3774-49C3-9EAD-2DC8ADC336F7}">
          <p14:sldIdLst>
            <p14:sldId id="8694"/>
            <p14:sldId id="263"/>
            <p14:sldId id="8623"/>
            <p14:sldId id="8749"/>
            <p14:sldId id="8839"/>
            <p14:sldId id="8838"/>
            <p14:sldId id="8875"/>
            <p14:sldId id="8751"/>
            <p14:sldId id="8763"/>
            <p14:sldId id="8755"/>
            <p14:sldId id="8756"/>
            <p14:sldId id="8757"/>
            <p14:sldId id="8764"/>
            <p14:sldId id="8798"/>
            <p14:sldId id="270"/>
            <p14:sldId id="8799"/>
            <p14:sldId id="8758"/>
            <p14:sldId id="87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99" autoAdjust="0"/>
    <p:restoredTop sz="75206" autoAdjust="0"/>
  </p:normalViewPr>
  <p:slideViewPr>
    <p:cSldViewPr snapToGrid="0">
      <p:cViewPr varScale="1">
        <p:scale>
          <a:sx n="66" d="100"/>
          <a:sy n="66" d="100"/>
        </p:scale>
        <p:origin x="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Charpignon" userId="6a23f925-a5ce-4e9b-a2a7-a3bd764ddee0" providerId="ADAL" clId="{1E7AA9FC-9439-48B0-88FD-962B659634D1}"/>
    <pc:docChg chg="undo custSel modSld">
      <pc:chgData name="Marie Charpignon" userId="6a23f925-a5ce-4e9b-a2a7-a3bd764ddee0" providerId="ADAL" clId="{1E7AA9FC-9439-48B0-88FD-962B659634D1}" dt="2026-06-10T05:54:33.325" v="524" actId="20577"/>
      <pc:docMkLst>
        <pc:docMk/>
      </pc:docMkLst>
      <pc:sldChg chg="addSp delSp modSp mod modNotesTx">
        <pc:chgData name="Marie Charpignon" userId="6a23f925-a5ce-4e9b-a2a7-a3bd764ddee0" providerId="ADAL" clId="{1E7AA9FC-9439-48B0-88FD-962B659634D1}" dt="2026-06-10T05:54:33.325" v="524" actId="20577"/>
        <pc:sldMkLst>
          <pc:docMk/>
          <pc:sldMk cId="3904881846" sldId="8615"/>
        </pc:sldMkLst>
        <pc:spChg chg="mod">
          <ac:chgData name="Marie Charpignon" userId="6a23f925-a5ce-4e9b-a2a7-a3bd764ddee0" providerId="ADAL" clId="{1E7AA9FC-9439-48B0-88FD-962B659634D1}" dt="2026-06-05T05:37:03.818" v="133" actId="113"/>
          <ac:spMkLst>
            <pc:docMk/>
            <pc:sldMk cId="3904881846" sldId="8615"/>
            <ac:spMk id="2" creationId="{F9D985C1-3FB0-FE22-116A-81FEF1A2DD9A}"/>
          </ac:spMkLst>
        </pc:spChg>
        <pc:spChg chg="mod">
          <ac:chgData name="Marie Charpignon" userId="6a23f925-a5ce-4e9b-a2a7-a3bd764ddee0" providerId="ADAL" clId="{1E7AA9FC-9439-48B0-88FD-962B659634D1}" dt="2026-06-05T05:22:20.198" v="119" actId="20577"/>
          <ac:spMkLst>
            <pc:docMk/>
            <pc:sldMk cId="3904881846" sldId="8615"/>
            <ac:spMk id="3" creationId="{D468597A-7D51-1A79-2A34-9873B21207B0}"/>
          </ac:spMkLst>
        </pc:spChg>
        <pc:picChg chg="del mod">
          <ac:chgData name="Marie Charpignon" userId="6a23f925-a5ce-4e9b-a2a7-a3bd764ddee0" providerId="ADAL" clId="{1E7AA9FC-9439-48B0-88FD-962B659634D1}" dt="2026-06-10T05:53:36.105" v="411" actId="478"/>
          <ac:picMkLst>
            <pc:docMk/>
            <pc:sldMk cId="3904881846" sldId="8615"/>
            <ac:picMk id="5" creationId="{D975D013-083E-689C-57F2-48305C332B0B}"/>
          </ac:picMkLst>
        </pc:picChg>
        <pc:picChg chg="del mod">
          <ac:chgData name="Marie Charpignon" userId="6a23f925-a5ce-4e9b-a2a7-a3bd764ddee0" providerId="ADAL" clId="{1E7AA9FC-9439-48B0-88FD-962B659634D1}" dt="2026-06-10T05:53:38.712" v="413" actId="478"/>
          <ac:picMkLst>
            <pc:docMk/>
            <pc:sldMk cId="3904881846" sldId="8615"/>
            <ac:picMk id="6" creationId="{A3A0867B-5EC3-644B-6014-6A52700A4361}"/>
          </ac:picMkLst>
        </pc:picChg>
        <pc:picChg chg="add del mod">
          <ac:chgData name="Marie Charpignon" userId="6a23f925-a5ce-4e9b-a2a7-a3bd764ddee0" providerId="ADAL" clId="{1E7AA9FC-9439-48B0-88FD-962B659634D1}" dt="2026-06-10T05:53:35.715" v="410" actId="478"/>
          <ac:picMkLst>
            <pc:docMk/>
            <pc:sldMk cId="3904881846" sldId="8615"/>
            <ac:picMk id="7" creationId="{7AA6926F-9407-4496-6DD9-8D4200DFBAE4}"/>
          </ac:picMkLst>
        </pc:picChg>
        <pc:picChg chg="del mod">
          <ac:chgData name="Marie Charpignon" userId="6a23f925-a5ce-4e9b-a2a7-a3bd764ddee0" providerId="ADAL" clId="{1E7AA9FC-9439-48B0-88FD-962B659634D1}" dt="2026-06-10T05:53:36.738" v="412" actId="478"/>
          <ac:picMkLst>
            <pc:docMk/>
            <pc:sldMk cId="3904881846" sldId="8615"/>
            <ac:picMk id="9" creationId="{C9C71A45-0872-7E85-B962-2284D4520650}"/>
          </ac:picMkLst>
        </pc:picChg>
      </pc:sldChg>
      <pc:sldChg chg="modSp mod">
        <pc:chgData name="Marie Charpignon" userId="6a23f925-a5ce-4e9b-a2a7-a3bd764ddee0" providerId="ADAL" clId="{1E7AA9FC-9439-48B0-88FD-962B659634D1}" dt="2026-06-05T05:21:08.133" v="68" actId="20577"/>
        <pc:sldMkLst>
          <pc:docMk/>
          <pc:sldMk cId="3585027543" sldId="8869"/>
        </pc:sldMkLst>
        <pc:spChg chg="mod">
          <ac:chgData name="Marie Charpignon" userId="6a23f925-a5ce-4e9b-a2a7-a3bd764ddee0" providerId="ADAL" clId="{1E7AA9FC-9439-48B0-88FD-962B659634D1}" dt="2026-06-05T05:21:08.133" v="68" actId="20577"/>
          <ac:spMkLst>
            <pc:docMk/>
            <pc:sldMk cId="3585027543" sldId="8869"/>
            <ac:spMk id="2" creationId="{7B11F290-3F97-2233-674C-2CE9AB7342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68687-C4B7-40BF-B135-1CC6B439B4BF}"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CB463-7E21-4BB0-BC62-9473C8C3B458}" type="slidenum">
              <a:rPr lang="en-US" smtClean="0"/>
              <a:t>‹#›</a:t>
            </a:fld>
            <a:endParaRPr lang="en-US"/>
          </a:p>
        </p:txBody>
      </p:sp>
    </p:spTree>
    <p:extLst>
      <p:ext uri="{BB962C8B-B14F-4D97-AF65-F5344CB8AC3E}">
        <p14:creationId xmlns:p14="http://schemas.microsoft.com/office/powerpoint/2010/main" val="182621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rtl="0">
              <a:spcBef>
                <a:spcPts val="1200"/>
              </a:spcBef>
              <a:spcAft>
                <a:spcPts val="1200"/>
              </a:spcAft>
              <a:buFontTx/>
              <a:buChar char="-"/>
            </a:pPr>
            <a:r>
              <a:rPr lang="fr-FR" dirty="0"/>
              <a:t>Good </a:t>
            </a:r>
            <a:r>
              <a:rPr lang="fr-FR" dirty="0" err="1"/>
              <a:t>morning</a:t>
            </a:r>
            <a:r>
              <a:rPr lang="fr-FR" dirty="0"/>
              <a:t> </a:t>
            </a:r>
            <a:r>
              <a:rPr lang="fr-FR" dirty="0" err="1"/>
              <a:t>everyone</a:t>
            </a:r>
            <a:r>
              <a:rPr lang="fr-FR" dirty="0"/>
              <a:t>! </a:t>
            </a:r>
            <a:r>
              <a:rPr lang="fr-FR" dirty="0" err="1"/>
              <a:t>My</a:t>
            </a:r>
            <a:r>
              <a:rPr lang="fr-FR" dirty="0"/>
              <a:t> </a:t>
            </a:r>
            <a:r>
              <a:rPr lang="fr-FR" dirty="0" err="1"/>
              <a:t>name</a:t>
            </a:r>
            <a:r>
              <a:rPr lang="fr-FR" dirty="0"/>
              <a:t> </a:t>
            </a:r>
            <a:r>
              <a:rPr lang="fr-FR" dirty="0" err="1"/>
              <a:t>is</a:t>
            </a:r>
            <a:r>
              <a:rPr lang="fr-FR" dirty="0"/>
              <a:t> Marie. I </a:t>
            </a:r>
            <a:r>
              <a:rPr lang="fr-FR" dirty="0" err="1"/>
              <a:t>recently</a:t>
            </a:r>
            <a:r>
              <a:rPr lang="fr-FR" dirty="0"/>
              <a:t> </a:t>
            </a:r>
            <a:r>
              <a:rPr lang="fr-FR" dirty="0" err="1"/>
              <a:t>started</a:t>
            </a:r>
            <a:r>
              <a:rPr lang="fr-FR" dirty="0"/>
              <a:t> as a junior </a:t>
            </a:r>
            <a:r>
              <a:rPr lang="fr-FR" dirty="0" err="1"/>
              <a:t>professor</a:t>
            </a:r>
            <a:r>
              <a:rPr lang="fr-FR" dirty="0"/>
              <a:t> chair in the PEPITES team </a:t>
            </a:r>
            <a:r>
              <a:rPr lang="fr-FR" dirty="0" err="1"/>
              <a:t>led</a:t>
            </a:r>
            <a:r>
              <a:rPr lang="fr-FR" dirty="0"/>
              <a:t> by Professor Florence </a:t>
            </a:r>
            <a:r>
              <a:rPr lang="fr-FR" dirty="0" err="1"/>
              <a:t>Tubach</a:t>
            </a:r>
            <a:r>
              <a:rPr lang="fr-FR" dirty="0"/>
              <a:t>.</a:t>
            </a:r>
          </a:p>
          <a:p>
            <a:pPr marL="171450" indent="-171450" rtl="0">
              <a:spcBef>
                <a:spcPts val="1200"/>
              </a:spcBef>
              <a:spcAft>
                <a:spcPts val="1200"/>
              </a:spcAft>
              <a:buFontTx/>
              <a:buChar char="-"/>
            </a:pPr>
            <a:r>
              <a:rPr lang="fr-FR" dirty="0" err="1"/>
              <a:t>Today</a:t>
            </a:r>
            <a:r>
              <a:rPr lang="fr-FR" dirty="0"/>
              <a:t>, I </a:t>
            </a:r>
            <a:r>
              <a:rPr lang="fr-FR" dirty="0" err="1"/>
              <a:t>would</a:t>
            </a:r>
            <a:r>
              <a:rPr lang="fr-FR" dirty="0"/>
              <a:t> like to </a:t>
            </a:r>
            <a:r>
              <a:rPr lang="fr-FR" dirty="0" err="1"/>
              <a:t>share</a:t>
            </a:r>
            <a:r>
              <a:rPr lang="fr-FR" dirty="0"/>
              <a:t> </a:t>
            </a:r>
            <a:r>
              <a:rPr lang="fr-FR" dirty="0" err="1"/>
              <a:t>with</a:t>
            </a:r>
            <a:r>
              <a:rPr lang="fr-FR" dirty="0"/>
              <a:t> </a:t>
            </a:r>
            <a:r>
              <a:rPr lang="fr-FR" dirty="0" err="1"/>
              <a:t>you</a:t>
            </a:r>
            <a:r>
              <a:rPr lang="fr-FR" dirty="0"/>
              <a:t> about </a:t>
            </a:r>
            <a:r>
              <a:rPr lang="fr-FR" dirty="0" err="1"/>
              <a:t>two</a:t>
            </a:r>
            <a:r>
              <a:rPr lang="fr-FR" dirty="0"/>
              <a:t> applications of causal </a:t>
            </a:r>
            <a:r>
              <a:rPr lang="fr-FR" dirty="0" err="1"/>
              <a:t>inference</a:t>
            </a:r>
            <a:r>
              <a:rPr lang="fr-FR" dirty="0"/>
              <a:t> in </a:t>
            </a:r>
            <a:r>
              <a:rPr lang="fr-FR" dirty="0" err="1"/>
              <a:t>clinical</a:t>
            </a:r>
            <a:r>
              <a:rPr lang="fr-FR" dirty="0"/>
              <a:t> </a:t>
            </a:r>
            <a:r>
              <a:rPr lang="fr-FR" dirty="0" err="1"/>
              <a:t>medicine</a:t>
            </a:r>
            <a:r>
              <a:rPr lang="fr-FR" dirty="0"/>
              <a:t> and public </a:t>
            </a:r>
            <a:r>
              <a:rPr lang="fr-FR" dirty="0" err="1"/>
              <a:t>health</a:t>
            </a:r>
            <a:r>
              <a:rPr lang="fr-FR" dirty="0"/>
              <a:t>. </a:t>
            </a:r>
          </a:p>
          <a:p>
            <a:pPr marL="171450" indent="-171450" rtl="0">
              <a:spcBef>
                <a:spcPts val="1200"/>
              </a:spcBef>
              <a:spcAft>
                <a:spcPts val="1200"/>
              </a:spcAft>
              <a:buFontTx/>
              <a:buChar char="-"/>
            </a:pPr>
            <a:r>
              <a:rPr lang="fr-FR" dirty="0"/>
              <a:t>This first </a:t>
            </a:r>
            <a:r>
              <a:rPr lang="fr-FR" dirty="0" err="1"/>
              <a:t>presentation</a:t>
            </a:r>
            <a:r>
              <a:rPr lang="fr-FR" dirty="0"/>
              <a:t> </a:t>
            </a:r>
            <a:r>
              <a:rPr lang="fr-FR" dirty="0" err="1"/>
              <a:t>is</a:t>
            </a:r>
            <a:r>
              <a:rPr lang="fr-FR" dirty="0"/>
              <a:t> about the comparative </a:t>
            </a:r>
            <a:r>
              <a:rPr lang="fr-FR" dirty="0" err="1"/>
              <a:t>effectiveness</a:t>
            </a:r>
            <a:r>
              <a:rPr lang="fr-FR" dirty="0"/>
              <a:t> of hypertension </a:t>
            </a:r>
            <a:r>
              <a:rPr lang="fr-FR" dirty="0" err="1"/>
              <a:t>medications</a:t>
            </a:r>
            <a:r>
              <a:rPr lang="fr-FR" dirty="0"/>
              <a:t> for </a:t>
            </a:r>
            <a:r>
              <a:rPr lang="fr-FR" dirty="0" err="1"/>
              <a:t>dementia</a:t>
            </a:r>
            <a:r>
              <a:rPr lang="fr-FR" dirty="0"/>
              <a:t> </a:t>
            </a:r>
            <a:r>
              <a:rPr lang="fr-FR" dirty="0" err="1"/>
              <a:t>prevention</a:t>
            </a:r>
            <a:r>
              <a:rPr lang="fr-FR" dirty="0"/>
              <a:t> and an application of the </a:t>
            </a:r>
            <a:r>
              <a:rPr lang="fr-FR" dirty="0" err="1"/>
              <a:t>target</a:t>
            </a:r>
            <a:r>
              <a:rPr lang="fr-FR" dirty="0"/>
              <a:t> trial </a:t>
            </a:r>
            <a:r>
              <a:rPr lang="fr-FR" dirty="0" err="1"/>
              <a:t>emulation</a:t>
            </a:r>
            <a:r>
              <a:rPr lang="fr-FR" dirty="0"/>
              <a:t> </a:t>
            </a:r>
            <a:r>
              <a:rPr lang="fr-FR" dirty="0" err="1"/>
              <a:t>framework</a:t>
            </a:r>
            <a:r>
              <a:rPr lang="fr-FR" dirty="0"/>
              <a:t> </a:t>
            </a:r>
            <a:r>
              <a:rPr lang="fr-FR" dirty="0" err="1"/>
              <a:t>using</a:t>
            </a:r>
            <a:r>
              <a:rPr lang="fr-FR" dirty="0"/>
              <a:t> </a:t>
            </a:r>
            <a:r>
              <a:rPr lang="fr-FR" dirty="0" err="1"/>
              <a:t>electronic</a:t>
            </a:r>
            <a:r>
              <a:rPr lang="fr-FR" dirty="0"/>
              <a:t> </a:t>
            </a:r>
            <a:r>
              <a:rPr lang="fr-FR" dirty="0" err="1"/>
              <a:t>health</a:t>
            </a:r>
            <a:r>
              <a:rPr lang="fr-FR" dirty="0"/>
              <a:t> records data </a:t>
            </a:r>
            <a:r>
              <a:rPr lang="fr-FR" dirty="0" err="1"/>
              <a:t>from</a:t>
            </a:r>
            <a:r>
              <a:rPr lang="fr-FR" dirty="0"/>
              <a:t> the United States.</a:t>
            </a:r>
          </a:p>
          <a:p>
            <a:pPr marL="171450" indent="-171450" rtl="0">
              <a:spcBef>
                <a:spcPts val="1200"/>
              </a:spcBef>
              <a:spcAft>
                <a:spcPts val="1200"/>
              </a:spcAft>
              <a:buFontTx/>
              <a:buChar char="-"/>
            </a:pPr>
            <a:r>
              <a:rPr lang="fr-FR" dirty="0"/>
              <a:t>Let us </a:t>
            </a:r>
            <a:r>
              <a:rPr lang="fr-FR" dirty="0" err="1"/>
              <a:t>aim</a:t>
            </a:r>
            <a:r>
              <a:rPr lang="fr-FR" dirty="0"/>
              <a:t> for a 50-min </a:t>
            </a:r>
            <a:r>
              <a:rPr lang="fr-FR" dirty="0" err="1"/>
              <a:t>overview</a:t>
            </a:r>
            <a:r>
              <a:rPr lang="fr-FR" dirty="0"/>
              <a:t>, </a:t>
            </a:r>
            <a:r>
              <a:rPr lang="fr-FR" dirty="0" err="1"/>
              <a:t>after</a:t>
            </a:r>
            <a:r>
              <a:rPr lang="fr-FR" dirty="0"/>
              <a:t> </a:t>
            </a:r>
            <a:r>
              <a:rPr lang="fr-FR" dirty="0" err="1"/>
              <a:t>which</a:t>
            </a:r>
            <a:r>
              <a:rPr lang="fr-FR" dirty="0"/>
              <a:t> </a:t>
            </a:r>
            <a:r>
              <a:rPr lang="fr-FR" dirty="0" err="1"/>
              <a:t>I’d</a:t>
            </a:r>
            <a:r>
              <a:rPr lang="fr-FR" dirty="0"/>
              <a:t> </a:t>
            </a:r>
            <a:r>
              <a:rPr lang="fr-FR" dirty="0" err="1"/>
              <a:t>appreciate</a:t>
            </a:r>
            <a:r>
              <a:rPr lang="fr-FR" dirty="0"/>
              <a:t> </a:t>
            </a:r>
            <a:r>
              <a:rPr lang="fr-FR" dirty="0" err="1"/>
              <a:t>hearing</a:t>
            </a:r>
            <a:r>
              <a:rPr lang="fr-FR" dirty="0"/>
              <a:t> </a:t>
            </a:r>
            <a:r>
              <a:rPr lang="fr-FR" dirty="0" err="1"/>
              <a:t>from</a:t>
            </a:r>
            <a:r>
              <a:rPr lang="fr-FR" dirty="0"/>
              <a:t> </a:t>
            </a:r>
            <a:r>
              <a:rPr lang="fr-FR" dirty="0" err="1"/>
              <a:t>you</a:t>
            </a:r>
            <a:r>
              <a:rPr lang="fr-FR" dirty="0"/>
              <a:t> and </a:t>
            </a:r>
            <a:r>
              <a:rPr lang="fr-FR" dirty="0" err="1"/>
              <a:t>discussing</a:t>
            </a:r>
            <a:r>
              <a:rPr lang="fr-FR" dirty="0"/>
              <a:t> more </a:t>
            </a:r>
            <a:r>
              <a:rPr lang="fr-FR" dirty="0" err="1"/>
              <a:t>together</a:t>
            </a:r>
            <a:r>
              <a:rPr lang="fr-FR" dirty="0"/>
              <a:t>! </a:t>
            </a:r>
          </a:p>
          <a:p>
            <a:pPr marL="171450" indent="-171450" rtl="0">
              <a:spcBef>
                <a:spcPts val="1200"/>
              </a:spcBef>
              <a:spcAft>
                <a:spcPts val="1200"/>
              </a:spcAft>
              <a:buFontTx/>
              <a:buChar char="-"/>
            </a:pPr>
            <a:r>
              <a:rPr lang="fr-FR" dirty="0" err="1"/>
              <a:t>Feel</a:t>
            </a:r>
            <a:r>
              <a:rPr lang="fr-FR" dirty="0"/>
              <a:t> free to </a:t>
            </a:r>
            <a:r>
              <a:rPr lang="fr-FR" dirty="0" err="1"/>
              <a:t>interrupt</a:t>
            </a:r>
            <a:r>
              <a:rPr lang="fr-FR" dirty="0"/>
              <a:t> at </a:t>
            </a:r>
            <a:r>
              <a:rPr lang="fr-FR" dirty="0" err="1"/>
              <a:t>any</a:t>
            </a:r>
            <a:r>
              <a:rPr lang="fr-FR"/>
              <a:t> time.</a:t>
            </a:r>
            <a:endParaRPr lang="fr-FR" dirty="0"/>
          </a:p>
        </p:txBody>
      </p:sp>
      <p:sp>
        <p:nvSpPr>
          <p:cNvPr id="4" name="Slide Number Placeholder 3"/>
          <p:cNvSpPr>
            <a:spLocks noGrp="1"/>
          </p:cNvSpPr>
          <p:nvPr>
            <p:ph type="sldNum" sz="quarter" idx="5"/>
          </p:nvPr>
        </p:nvSpPr>
        <p:spPr/>
        <p:txBody>
          <a:bodyPr/>
          <a:lstStyle/>
          <a:p>
            <a:fld id="{FFD48D07-1518-48E8-9F5B-3B3BA6A453A8}" type="slidenum">
              <a:rPr lang="fr-FR" smtClean="0"/>
              <a:t>1</a:t>
            </a:fld>
            <a:endParaRPr lang="fr-FR"/>
          </a:p>
        </p:txBody>
      </p:sp>
    </p:spTree>
    <p:extLst>
      <p:ext uri="{BB962C8B-B14F-4D97-AF65-F5344CB8AC3E}">
        <p14:creationId xmlns:p14="http://schemas.microsoft.com/office/powerpoint/2010/main" val="233893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800" dirty="0">
                <a:effectLst/>
                <a:latin typeface="Arial" panose="020B0604020202020204" pitchFamily="34" charset="0"/>
                <a:ea typeface="Arial" panose="020B0604020202020204" pitchFamily="34" charset="0"/>
              </a:rPr>
              <a:t>To </a:t>
            </a:r>
            <a:r>
              <a:rPr lang="fr-FR" sz="1800" dirty="0" err="1">
                <a:effectLst/>
                <a:latin typeface="Arial" panose="020B0604020202020204" pitchFamily="34" charset="0"/>
                <a:ea typeface="Arial" panose="020B0604020202020204" pitchFamily="34" charset="0"/>
              </a:rPr>
              <a:t>interrogate</a:t>
            </a:r>
            <a:r>
              <a:rPr lang="fr-FR" sz="1800" dirty="0">
                <a:effectLst/>
                <a:latin typeface="Arial" panose="020B0604020202020204" pitchFamily="34" charset="0"/>
                <a:ea typeface="Arial" panose="020B0604020202020204" pitchFamily="34" charset="0"/>
              </a:rPr>
              <a:t> the </a:t>
            </a:r>
            <a:r>
              <a:rPr lang="fr-FR" sz="1800" dirty="0" err="1">
                <a:effectLst/>
                <a:latin typeface="Arial" panose="020B0604020202020204" pitchFamily="34" charset="0"/>
                <a:ea typeface="Arial" panose="020B0604020202020204" pitchFamily="34" charset="0"/>
              </a:rPr>
              <a:t>hypothesis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ACE </a:t>
            </a:r>
            <a:r>
              <a:rPr lang="fr-FR" sz="1800" dirty="0" err="1">
                <a:effectLst/>
                <a:latin typeface="Arial" panose="020B0604020202020204" pitchFamily="34" charset="0"/>
                <a:ea typeface="Arial" panose="020B0604020202020204" pitchFamily="34" charset="0"/>
              </a:rPr>
              <a:t>inhibitors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may</a:t>
            </a:r>
            <a:r>
              <a:rPr lang="fr-FR" sz="1800" dirty="0">
                <a:effectLst/>
                <a:latin typeface="Arial" panose="020B0604020202020204" pitchFamily="34" charset="0"/>
                <a:ea typeface="Arial" panose="020B0604020202020204" pitchFamily="34" charset="0"/>
              </a:rPr>
              <a:t> have a </a:t>
            </a:r>
            <a:r>
              <a:rPr lang="fr-FR" sz="1800" dirty="0" err="1">
                <a:effectLst/>
                <a:latin typeface="Arial" panose="020B0604020202020204" pitchFamily="34" charset="0"/>
                <a:ea typeface="Arial" panose="020B0604020202020204" pitchFamily="34" charset="0"/>
              </a:rPr>
              <a:t>detrimental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effect</a:t>
            </a:r>
            <a:r>
              <a:rPr lang="fr-FR" sz="1800" dirty="0">
                <a:effectLst/>
                <a:latin typeface="Arial" panose="020B0604020202020204" pitchFamily="34" charset="0"/>
                <a:ea typeface="Arial" panose="020B0604020202020204" pitchFamily="34" charset="0"/>
              </a:rPr>
              <a:t> on </a:t>
            </a:r>
            <a:r>
              <a:rPr lang="fr-FR" sz="1800" dirty="0" err="1">
                <a:effectLst/>
                <a:latin typeface="Arial" panose="020B0604020202020204" pitchFamily="34" charset="0"/>
                <a:ea typeface="Arial" panose="020B0604020202020204" pitchFamily="34" charset="0"/>
              </a:rPr>
              <a:t>dementia</a:t>
            </a:r>
            <a:r>
              <a:rPr lang="fr-FR" sz="1800" dirty="0">
                <a:effectLst/>
                <a:latin typeface="Arial" panose="020B0604020202020204" pitchFamily="34" charset="0"/>
                <a:ea typeface="Arial" panose="020B0604020202020204" pitchFamily="34" charset="0"/>
              </a:rPr>
              <a:t>, I </a:t>
            </a:r>
            <a:r>
              <a:rPr lang="fr-FR" sz="1800" dirty="0" err="1">
                <a:effectLst/>
                <a:latin typeface="Arial" panose="020B0604020202020204" pitchFamily="34" charset="0"/>
                <a:ea typeface="Arial" panose="020B0604020202020204" pitchFamily="34" charset="0"/>
              </a:rPr>
              <a:t>emulated</a:t>
            </a:r>
            <a:r>
              <a:rPr lang="fr-FR" sz="1800" dirty="0">
                <a:effectLst/>
                <a:latin typeface="Arial" panose="020B0604020202020204" pitchFamily="34" charset="0"/>
                <a:ea typeface="Arial" panose="020B0604020202020204" pitchFamily="34" charset="0"/>
              </a:rPr>
              <a:t> a </a:t>
            </a:r>
            <a:r>
              <a:rPr lang="fr-FR" sz="1800" dirty="0" err="1">
                <a:effectLst/>
                <a:latin typeface="Arial" panose="020B0604020202020204" pitchFamily="34" charset="0"/>
                <a:ea typeface="Arial" panose="020B0604020202020204" pitchFamily="34" charset="0"/>
              </a:rPr>
              <a:t>target</a:t>
            </a:r>
            <a:r>
              <a:rPr lang="fr-FR" sz="1800" dirty="0">
                <a:effectLst/>
                <a:latin typeface="Arial" panose="020B0604020202020204" pitchFamily="34" charset="0"/>
                <a:ea typeface="Arial" panose="020B0604020202020204" pitchFamily="34" charset="0"/>
              </a:rPr>
              <a:t> trial </a:t>
            </a:r>
            <a:r>
              <a:rPr lang="fr-FR" sz="1800" dirty="0" err="1">
                <a:effectLst/>
                <a:latin typeface="Arial" panose="020B0604020202020204" pitchFamily="34" charset="0"/>
                <a:ea typeface="Arial" panose="020B0604020202020204" pitchFamily="34" charset="0"/>
              </a:rPr>
              <a:t>using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medical</a:t>
            </a:r>
            <a:r>
              <a:rPr lang="fr-FR" sz="1800" dirty="0">
                <a:effectLst/>
                <a:latin typeface="Arial" panose="020B0604020202020204" pitchFamily="34" charset="0"/>
                <a:ea typeface="Arial" panose="020B0604020202020204" pitchFamily="34" charset="0"/>
              </a:rPr>
              <a:t> records. For </a:t>
            </a:r>
            <a:r>
              <a:rPr lang="fr-FR" sz="1800" dirty="0" err="1">
                <a:effectLst/>
                <a:latin typeface="Arial" panose="020B0604020202020204" pitchFamily="34" charset="0"/>
                <a:ea typeface="Arial" panose="020B0604020202020204" pitchFamily="34" charset="0"/>
              </a:rPr>
              <a:t>this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we</a:t>
            </a:r>
            <a:r>
              <a:rPr lang="fr-FR" sz="1800" dirty="0">
                <a:effectLst/>
                <a:latin typeface="Arial" panose="020B0604020202020204" pitchFamily="34" charset="0"/>
                <a:ea typeface="Arial" panose="020B0604020202020204" pitchFamily="34" charset="0"/>
              </a:rPr>
              <a:t> first </a:t>
            </a:r>
            <a:r>
              <a:rPr lang="fr-FR" sz="1800" dirty="0" err="1">
                <a:effectLst/>
                <a:latin typeface="Arial" panose="020B0604020202020204" pitchFamily="34" charset="0"/>
                <a:ea typeface="Arial" panose="020B0604020202020204" pitchFamily="34" charset="0"/>
              </a:rPr>
              <a:t>needed</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find</a:t>
            </a:r>
            <a:r>
              <a:rPr lang="fr-FR" sz="1800" dirty="0">
                <a:effectLst/>
                <a:latin typeface="Arial" panose="020B0604020202020204" pitchFamily="34" charset="0"/>
                <a:ea typeface="Arial" panose="020B0604020202020204" pitchFamily="34" charset="0"/>
              </a:rPr>
              <a:t> an active </a:t>
            </a:r>
            <a:r>
              <a:rPr lang="fr-FR" sz="1800" dirty="0" err="1">
                <a:effectLst/>
                <a:latin typeface="Arial" panose="020B0604020202020204" pitchFamily="34" charset="0"/>
                <a:ea typeface="Arial" panose="020B0604020202020204" pitchFamily="34" charset="0"/>
              </a:rPr>
              <a:t>comparator</a:t>
            </a:r>
            <a:r>
              <a:rPr lang="fr-FR" sz="1800" dirty="0">
                <a:effectLst/>
                <a:latin typeface="Arial" panose="020B0604020202020204" pitchFamily="34" charset="0"/>
                <a:ea typeface="Arial" panose="020B0604020202020204" pitchFamily="34" charset="0"/>
              </a:rPr>
              <a:t> – i.e., </a:t>
            </a:r>
            <a:r>
              <a:rPr lang="fr-FR" sz="1800" dirty="0" err="1">
                <a:effectLst/>
                <a:latin typeface="Arial" panose="020B0604020202020204" pitchFamily="34" charset="0"/>
                <a:ea typeface="Arial" panose="020B0604020202020204" pitchFamily="34" charset="0"/>
              </a:rPr>
              <a:t>another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drug</a:t>
            </a:r>
            <a:r>
              <a:rPr lang="fr-FR" sz="1800" dirty="0">
                <a:effectLst/>
                <a:latin typeface="Arial" panose="020B0604020202020204" pitchFamily="34" charset="0"/>
                <a:ea typeface="Arial" panose="020B0604020202020204" pitchFamily="34" charset="0"/>
              </a:rPr>
              <a:t> class </a:t>
            </a:r>
            <a:r>
              <a:rPr lang="fr-FR" sz="1800" dirty="0" err="1">
                <a:effectLst/>
                <a:latin typeface="Arial" panose="020B0604020202020204" pitchFamily="34" charset="0"/>
                <a:ea typeface="Arial" panose="020B0604020202020204" pitchFamily="34" charset="0"/>
              </a:rPr>
              <a:t>used</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treat</a:t>
            </a:r>
            <a:r>
              <a:rPr lang="fr-FR" sz="1800" dirty="0">
                <a:effectLst/>
                <a:latin typeface="Arial" panose="020B0604020202020204" pitchFamily="34" charset="0"/>
                <a:ea typeface="Arial" panose="020B0604020202020204" pitchFamily="34" charset="0"/>
              </a:rPr>
              <a:t> hypertension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could</a:t>
            </a:r>
            <a:r>
              <a:rPr lang="fr-FR" sz="1800" dirty="0">
                <a:effectLst/>
                <a:latin typeface="Arial" panose="020B0604020202020204" pitchFamily="34" charset="0"/>
                <a:ea typeface="Arial" panose="020B0604020202020204" pitchFamily="34" charset="0"/>
              </a:rPr>
              <a:t> serve as a control arm </a:t>
            </a:r>
            <a:r>
              <a:rPr lang="fr-FR" sz="1800" dirty="0" err="1">
                <a:effectLst/>
                <a:latin typeface="Arial" panose="020B0604020202020204" pitchFamily="34" charset="0"/>
                <a:ea typeface="Arial" panose="020B0604020202020204" pitchFamily="34" charset="0"/>
              </a:rPr>
              <a:t>because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using</a:t>
            </a:r>
            <a:r>
              <a:rPr lang="fr-FR" sz="1800" dirty="0">
                <a:effectLst/>
                <a:latin typeface="Arial" panose="020B0604020202020204" pitchFamily="34" charset="0"/>
                <a:ea typeface="Arial" panose="020B0604020202020204" pitchFamily="34" charset="0"/>
              </a:rPr>
              <a:t> a placebo arm </a:t>
            </a:r>
            <a:r>
              <a:rPr lang="fr-FR" sz="1800" dirty="0" err="1">
                <a:effectLst/>
                <a:latin typeface="Arial" panose="020B0604020202020204" pitchFamily="34" charset="0"/>
                <a:ea typeface="Arial" panose="020B0604020202020204" pitchFamily="34" charset="0"/>
              </a:rPr>
              <a:t>would</a:t>
            </a:r>
            <a:r>
              <a:rPr lang="fr-FR" sz="1800" dirty="0">
                <a:effectLst/>
                <a:latin typeface="Arial" panose="020B0604020202020204" pitchFamily="34" charset="0"/>
                <a:ea typeface="Arial" panose="020B0604020202020204" pitchFamily="34" charset="0"/>
              </a:rPr>
              <a:t> not </a:t>
            </a:r>
            <a:r>
              <a:rPr lang="fr-FR" sz="1800" dirty="0" err="1">
                <a:effectLst/>
                <a:latin typeface="Arial" panose="020B0604020202020204" pitchFamily="34" charset="0"/>
                <a:ea typeface="Arial" panose="020B0604020202020204" pitchFamily="34" charset="0"/>
              </a:rPr>
              <a:t>be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clinically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meaningful</a:t>
            </a:r>
            <a:r>
              <a:rPr lang="fr-FR" sz="1800" dirty="0">
                <a:effectLst/>
                <a:latin typeface="Arial" panose="020B0604020202020204" pitchFamily="34" charset="0"/>
                <a:ea typeface="Arial" panose="020B0604020202020204" pitchFamily="34" charset="0"/>
              </a:rPr>
              <a:t> and </a:t>
            </a:r>
            <a:r>
              <a:rPr lang="fr-FR" sz="1800" dirty="0" err="1">
                <a:effectLst/>
                <a:latin typeface="Arial" panose="020B0604020202020204" pitchFamily="34" charset="0"/>
                <a:ea typeface="Arial" panose="020B0604020202020204" pitchFamily="34" charset="0"/>
              </a:rPr>
              <a:t>could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introduce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confounding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bias</a:t>
            </a:r>
            <a:r>
              <a:rPr lang="fr-FR" sz="1800" dirty="0">
                <a:effectLst/>
                <a:latin typeface="Arial" panose="020B0604020202020204" pitchFamily="34" charset="0"/>
                <a:ea typeface="Arial" panose="020B0604020202020204" pitchFamily="34" charset="0"/>
              </a:rPr>
              <a:t>.</a:t>
            </a:r>
          </a:p>
        </p:txBody>
      </p:sp>
      <p:sp>
        <p:nvSpPr>
          <p:cNvPr id="4" name="Slide Number Placeholder 3"/>
          <p:cNvSpPr>
            <a:spLocks noGrp="1"/>
          </p:cNvSpPr>
          <p:nvPr>
            <p:ph type="sldNum" sz="quarter" idx="5"/>
          </p:nvPr>
        </p:nvSpPr>
        <p:spPr/>
        <p:txBody>
          <a:bodyPr/>
          <a:lstStyle/>
          <a:p>
            <a:fld id="{7B2C9D8D-0436-43C2-A7D5-EBC8C8E527AB}" type="slidenum">
              <a:rPr lang="fr-FR" smtClean="0"/>
              <a:t>10</a:t>
            </a:fld>
            <a:endParaRPr lang="fr-FR"/>
          </a:p>
        </p:txBody>
      </p:sp>
    </p:spTree>
    <p:extLst>
      <p:ext uri="{BB962C8B-B14F-4D97-AF65-F5344CB8AC3E}">
        <p14:creationId xmlns:p14="http://schemas.microsoft.com/office/powerpoint/2010/main" val="16794895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To estimate this quantity, we go back to the score equation derived by Cox in 1972, using a partial log-likelihood and taking its first derivative with respect to beta…</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100</a:t>
            </a:fld>
            <a:endParaRPr lang="fr-FR"/>
          </a:p>
        </p:txBody>
      </p:sp>
    </p:spTree>
    <p:extLst>
      <p:ext uri="{BB962C8B-B14F-4D97-AF65-F5344CB8AC3E}">
        <p14:creationId xmlns:p14="http://schemas.microsoft.com/office/powerpoint/2010/main" val="33412936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…except that here we are introducing overlap weights (one for each of the n patients). This idea is similar to that of </a:t>
            </a:r>
            <a:r>
              <a:rPr lang="en-US" dirty="0" err="1"/>
              <a:t>downweighting</a:t>
            </a:r>
            <a:r>
              <a:rPr lang="en-US" dirty="0"/>
              <a:t> or upweighting certain samples in the loss function in machine learning.</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101</a:t>
            </a:fld>
            <a:endParaRPr lang="fr-FR"/>
          </a:p>
        </p:txBody>
      </p:sp>
    </p:spTree>
    <p:extLst>
      <p:ext uri="{BB962C8B-B14F-4D97-AF65-F5344CB8AC3E}">
        <p14:creationId xmlns:p14="http://schemas.microsoft.com/office/powerpoint/2010/main" val="16751858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We learn the effect of the treatment using data from patients who experienced an event of type k.</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102</a:t>
            </a:fld>
            <a:endParaRPr lang="fr-FR"/>
          </a:p>
        </p:txBody>
      </p:sp>
    </p:spTree>
    <p:extLst>
      <p:ext uri="{BB962C8B-B14F-4D97-AF65-F5344CB8AC3E}">
        <p14:creationId xmlns:p14="http://schemas.microsoft.com/office/powerpoint/2010/main" val="33350409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weighted equation involves the treatment that these patients actually received.</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103</a:t>
            </a:fld>
            <a:endParaRPr lang="fr-FR"/>
          </a:p>
        </p:txBody>
      </p:sp>
    </p:spTree>
    <p:extLst>
      <p:ext uri="{BB962C8B-B14F-4D97-AF65-F5344CB8AC3E}">
        <p14:creationId xmlns:p14="http://schemas.microsoft.com/office/powerpoint/2010/main" val="17478064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And for how long patients were followed up, relative to each other.</a:t>
            </a:r>
          </a:p>
          <a:p>
            <a:r>
              <a:rPr lang="en-US" dirty="0"/>
              <a:t>That is for step 1!</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104</a:t>
            </a:fld>
            <a:endParaRPr lang="fr-FR"/>
          </a:p>
        </p:txBody>
      </p:sp>
    </p:spTree>
    <p:extLst>
      <p:ext uri="{BB962C8B-B14F-4D97-AF65-F5344CB8AC3E}">
        <p14:creationId xmlns:p14="http://schemas.microsoft.com/office/powerpoint/2010/main" val="4915806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that we have an estimator for the cause-specific hazard ratio – the proportional coefficient between the ACEi and ARB arm – we need to find an estimator for the cumulative baseline hazard (under the PH assumption, it corresponds to the cumulative hazard in the control arm). [Andersen 2012]</a:t>
            </a:r>
          </a:p>
        </p:txBody>
      </p:sp>
      <p:sp>
        <p:nvSpPr>
          <p:cNvPr id="4" name="Slide Number Placeholder 3"/>
          <p:cNvSpPr>
            <a:spLocks noGrp="1"/>
          </p:cNvSpPr>
          <p:nvPr>
            <p:ph type="sldNum" sz="quarter" idx="5"/>
          </p:nvPr>
        </p:nvSpPr>
        <p:spPr/>
        <p:txBody>
          <a:bodyPr/>
          <a:lstStyle/>
          <a:p>
            <a:fld id="{BA8B52D0-AB96-445E-A6D7-56D1B63FC3BA}" type="slidenum">
              <a:rPr lang="fr-FR" smtClean="0"/>
              <a:t>105</a:t>
            </a:fld>
            <a:endParaRPr lang="fr-FR"/>
          </a:p>
        </p:txBody>
      </p:sp>
    </p:spTree>
    <p:extLst>
      <p:ext uri="{BB962C8B-B14F-4D97-AF65-F5344CB8AC3E}">
        <p14:creationId xmlns:p14="http://schemas.microsoft.com/office/powerpoint/2010/main" val="3384862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For this, we use a weighted version of the Breslow-type estimator… [Andersen 2012]</a:t>
            </a:r>
          </a:p>
        </p:txBody>
      </p:sp>
      <p:sp>
        <p:nvSpPr>
          <p:cNvPr id="4" name="Slide Number Placeholder 3"/>
          <p:cNvSpPr>
            <a:spLocks noGrp="1"/>
          </p:cNvSpPr>
          <p:nvPr>
            <p:ph type="sldNum" sz="quarter" idx="5"/>
          </p:nvPr>
        </p:nvSpPr>
        <p:spPr/>
        <p:txBody>
          <a:bodyPr/>
          <a:lstStyle/>
          <a:p>
            <a:fld id="{BA8B52D0-AB96-445E-A6D7-56D1B63FC3BA}" type="slidenum">
              <a:rPr lang="fr-FR" smtClean="0"/>
              <a:t>106</a:t>
            </a:fld>
            <a:endParaRPr lang="fr-FR"/>
          </a:p>
        </p:txBody>
      </p:sp>
    </p:spTree>
    <p:extLst>
      <p:ext uri="{BB962C8B-B14F-4D97-AF65-F5344CB8AC3E}">
        <p14:creationId xmlns:p14="http://schemas.microsoft.com/office/powerpoint/2010/main" val="32473242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 which we plug in the estimator of </a:t>
            </a:r>
            <a:r>
              <a:rPr lang="en-US" dirty="0" err="1"/>
              <a:t>beta_k</a:t>
            </a:r>
            <a:r>
              <a:rPr lang="en-US" dirty="0"/>
              <a:t> established in the previous step.</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107</a:t>
            </a:fld>
            <a:endParaRPr lang="fr-FR"/>
          </a:p>
        </p:txBody>
      </p:sp>
    </p:spTree>
    <p:extLst>
      <p:ext uri="{BB962C8B-B14F-4D97-AF65-F5344CB8AC3E}">
        <p14:creationId xmlns:p14="http://schemas.microsoft.com/office/powerpoint/2010/main" val="2300297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Then, we are ready to estimate the cumulative risk function for each event type k and in each counterfactual world a.</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108</a:t>
            </a:fld>
            <a:endParaRPr lang="fr-FR"/>
          </a:p>
        </p:txBody>
      </p:sp>
    </p:spTree>
    <p:extLst>
      <p:ext uri="{BB962C8B-B14F-4D97-AF65-F5344CB8AC3E}">
        <p14:creationId xmlns:p14="http://schemas.microsoft.com/office/powerpoint/2010/main" val="409149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term at the numerator is a plug-in estimator of the survival function S in the counterfactual world a, evaluated at the follow-up times T(</a:t>
            </a:r>
            <a:r>
              <a:rPr lang="en-US" dirty="0" err="1"/>
              <a:t>i</a:t>
            </a:r>
            <a:r>
              <a:rPr lang="en-US" dirty="0"/>
              <a:t>) of patients who had an event of type k.</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109</a:t>
            </a:fld>
            <a:endParaRPr lang="fr-FR"/>
          </a:p>
        </p:txBody>
      </p:sp>
    </p:spTree>
    <p:extLst>
      <p:ext uri="{BB962C8B-B14F-4D97-AF65-F5344CB8AC3E}">
        <p14:creationId xmlns:p14="http://schemas.microsoft.com/office/powerpoint/2010/main" val="134695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fr-FR" sz="1800" dirty="0">
                <a:effectLst/>
                <a:latin typeface="Arial" panose="020B0604020202020204" pitchFamily="34" charset="0"/>
                <a:ea typeface="Arial" panose="020B0604020202020204" pitchFamily="34" charset="0"/>
              </a:rPr>
              <a:t>For </a:t>
            </a:r>
            <a:r>
              <a:rPr lang="fr-FR" sz="1800" dirty="0" err="1">
                <a:effectLst/>
                <a:latin typeface="Arial" panose="020B0604020202020204" pitchFamily="34" charset="0"/>
                <a:ea typeface="Arial" panose="020B0604020202020204" pitchFamily="34" charset="0"/>
              </a:rPr>
              <a:t>this</a:t>
            </a:r>
            <a:r>
              <a:rPr lang="fr-FR" sz="1800" dirty="0">
                <a:effectLst/>
                <a:latin typeface="Arial" panose="020B0604020202020204" pitchFamily="34" charset="0"/>
                <a:ea typeface="Arial" panose="020B0604020202020204" pitchFamily="34" charset="0"/>
              </a:rPr>
              <a:t>, I </a:t>
            </a:r>
            <a:r>
              <a:rPr lang="fr-FR" sz="1800" dirty="0" err="1">
                <a:effectLst/>
                <a:latin typeface="Arial" panose="020B0604020202020204" pitchFamily="34" charset="0"/>
                <a:ea typeface="Arial" panose="020B0604020202020204" pitchFamily="34" charset="0"/>
              </a:rPr>
              <a:t>used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clinical</a:t>
            </a:r>
            <a:r>
              <a:rPr lang="fr-FR" sz="1800" dirty="0">
                <a:effectLst/>
                <a:latin typeface="Arial" panose="020B0604020202020204" pitchFamily="34" charset="0"/>
                <a:ea typeface="Arial" panose="020B0604020202020204" pitchFamily="34" charset="0"/>
              </a:rPr>
              <a:t> prescription guidelines and </a:t>
            </a:r>
            <a:r>
              <a:rPr lang="fr-FR" sz="1800" dirty="0" err="1">
                <a:effectLst/>
                <a:latin typeface="Arial" panose="020B0604020202020204" pitchFamily="34" charset="0"/>
                <a:ea typeface="Arial" panose="020B0604020202020204" pitchFamily="34" charset="0"/>
              </a:rPr>
              <a:t>talked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General </a:t>
            </a:r>
            <a:r>
              <a:rPr lang="fr-FR" sz="1800" dirty="0" err="1">
                <a:effectLst/>
                <a:latin typeface="Arial" panose="020B0604020202020204" pitchFamily="34" charset="0"/>
                <a:ea typeface="Arial" panose="020B0604020202020204" pitchFamily="34" charset="0"/>
              </a:rPr>
              <a:t>Practitioners</a:t>
            </a:r>
            <a:r>
              <a:rPr lang="fr-FR" sz="1800" dirty="0">
                <a:effectLst/>
                <a:latin typeface="Arial" panose="020B0604020202020204" pitchFamily="34" charset="0"/>
                <a:ea typeface="Arial" panose="020B0604020202020204" pitchFamily="34" charset="0"/>
              </a:rPr>
              <a:t> and </a:t>
            </a:r>
            <a:r>
              <a:rPr lang="fr-FR" sz="1800" dirty="0" err="1">
                <a:effectLst/>
                <a:latin typeface="Arial" panose="020B0604020202020204" pitchFamily="34" charset="0"/>
                <a:ea typeface="Arial" panose="020B0604020202020204" pitchFamily="34" charset="0"/>
              </a:rPr>
              <a:t>cardiologists</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identify</a:t>
            </a:r>
            <a:r>
              <a:rPr lang="fr-FR" sz="1800" dirty="0">
                <a:effectLst/>
                <a:latin typeface="Arial" panose="020B0604020202020204" pitchFamily="34" charset="0"/>
                <a:ea typeface="Arial" panose="020B0604020202020204" pitchFamily="34" charset="0"/>
              </a:rPr>
              <a:t> a </a:t>
            </a:r>
            <a:r>
              <a:rPr lang="fr-FR" sz="1800" dirty="0" err="1">
                <a:effectLst/>
                <a:latin typeface="Arial" panose="020B0604020202020204" pitchFamily="34" charset="0"/>
                <a:ea typeface="Arial" panose="020B0604020202020204" pitchFamily="34" charset="0"/>
              </a:rPr>
              <a:t>recommended</a:t>
            </a:r>
            <a:r>
              <a:rPr lang="fr-FR" sz="1800" dirty="0">
                <a:effectLst/>
                <a:latin typeface="Arial" panose="020B0604020202020204" pitchFamily="34" charset="0"/>
                <a:ea typeface="Arial" panose="020B0604020202020204" pitchFamily="34" charset="0"/>
              </a:rPr>
              <a:t> alternative to the class of ACE </a:t>
            </a:r>
            <a:r>
              <a:rPr lang="fr-FR" sz="1800" dirty="0" err="1">
                <a:effectLst/>
                <a:latin typeface="Arial" panose="020B0604020202020204" pitchFamily="34" charset="0"/>
                <a:ea typeface="Arial" panose="020B0604020202020204" pitchFamily="34" charset="0"/>
              </a:rPr>
              <a:t>inhibitors</a:t>
            </a:r>
            <a:r>
              <a:rPr lang="fr-FR" sz="1800" dirty="0">
                <a:effectLst/>
                <a:latin typeface="Arial" panose="020B0604020202020204" pitchFamily="34" charset="0"/>
                <a:ea typeface="Arial" panose="020B0604020202020204" pitchFamily="34" charset="0"/>
              </a:rPr>
              <a:t>.</a:t>
            </a:r>
          </a:p>
        </p:txBody>
      </p:sp>
      <p:sp>
        <p:nvSpPr>
          <p:cNvPr id="4" name="Slide Number Placeholder 3"/>
          <p:cNvSpPr>
            <a:spLocks noGrp="1"/>
          </p:cNvSpPr>
          <p:nvPr>
            <p:ph type="sldNum" sz="quarter" idx="5"/>
          </p:nvPr>
        </p:nvSpPr>
        <p:spPr/>
        <p:txBody>
          <a:bodyPr/>
          <a:lstStyle/>
          <a:p>
            <a:fld id="{7B2C9D8D-0436-43C2-A7D5-EBC8C8E527AB}" type="slidenum">
              <a:rPr lang="fr-FR" smtClean="0"/>
              <a:t>11</a:t>
            </a:fld>
            <a:endParaRPr lang="fr-FR"/>
          </a:p>
        </p:txBody>
      </p:sp>
    </p:spTree>
    <p:extLst>
      <p:ext uri="{BB962C8B-B14F-4D97-AF65-F5344CB8AC3E}">
        <p14:creationId xmlns:p14="http://schemas.microsoft.com/office/powerpoint/2010/main" val="37275399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that we have an estimator of the cumulative risk in each counterfactual world a, we can compute the difference between the two estimators to obtain a measure of the relative risk of experiencing an event of each type over time.</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110</a:t>
            </a:fld>
            <a:endParaRPr lang="fr-FR"/>
          </a:p>
        </p:txBody>
      </p:sp>
    </p:spTree>
    <p:extLst>
      <p:ext uri="{BB962C8B-B14F-4D97-AF65-F5344CB8AC3E}">
        <p14:creationId xmlns:p14="http://schemas.microsoft.com/office/powerpoint/2010/main" val="162319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fr-FR" sz="1800" dirty="0" err="1">
                <a:effectLst/>
                <a:latin typeface="Arial" panose="020B0604020202020204" pitchFamily="34" charset="0"/>
                <a:ea typeface="Arial" panose="020B0604020202020204" pitchFamily="34" charset="0"/>
              </a:rPr>
              <a:t>When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looking</a:t>
            </a:r>
            <a:r>
              <a:rPr lang="fr-FR" sz="1800" dirty="0">
                <a:effectLst/>
                <a:latin typeface="Arial" panose="020B0604020202020204" pitchFamily="34" charset="0"/>
                <a:ea typeface="Arial" panose="020B0604020202020204" pitchFamily="34" charset="0"/>
              </a:rPr>
              <a:t> at the </a:t>
            </a:r>
            <a:r>
              <a:rPr lang="fr-FR" sz="1800" dirty="0" err="1">
                <a:effectLst/>
                <a:latin typeface="Arial" panose="020B0604020202020204" pitchFamily="34" charset="0"/>
                <a:ea typeface="Arial" panose="020B0604020202020204" pitchFamily="34" charset="0"/>
              </a:rPr>
              <a:t>decision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tree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underlies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prescribing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choices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Angiotensin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Receptor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Blockers</a:t>
            </a:r>
            <a:r>
              <a:rPr lang="fr-FR" sz="1800" dirty="0">
                <a:effectLst/>
                <a:latin typeface="Arial" panose="020B0604020202020204" pitchFamily="34" charset="0"/>
                <a:ea typeface="Arial" panose="020B0604020202020204" pitchFamily="34" charset="0"/>
              </a:rPr>
              <a:t> or </a:t>
            </a:r>
            <a:r>
              <a:rPr lang="fr-FR" sz="1800" dirty="0" err="1">
                <a:effectLst/>
                <a:latin typeface="Arial" panose="020B0604020202020204" pitchFamily="34" charset="0"/>
                <a:ea typeface="Arial" panose="020B0604020202020204" pitchFamily="34" charset="0"/>
              </a:rPr>
              <a:t>ARBs</a:t>
            </a:r>
            <a:r>
              <a:rPr lang="fr-FR" sz="1800" dirty="0">
                <a:effectLst/>
                <a:latin typeface="Arial" panose="020B0604020202020204" pitchFamily="34" charset="0"/>
                <a:ea typeface="Arial" panose="020B0604020202020204" pitchFamily="34" charset="0"/>
              </a:rPr>
              <a:t>, in short, </a:t>
            </a:r>
            <a:r>
              <a:rPr lang="fr-FR" sz="1800" dirty="0" err="1">
                <a:effectLst/>
                <a:latin typeface="Arial" panose="020B0604020202020204" pitchFamily="34" charset="0"/>
                <a:ea typeface="Arial" panose="020B0604020202020204" pitchFamily="34" charset="0"/>
              </a:rPr>
              <a:t>appear</a:t>
            </a:r>
            <a:r>
              <a:rPr lang="fr-FR" sz="1800" dirty="0">
                <a:effectLst/>
                <a:latin typeface="Arial" panose="020B0604020202020204" pitchFamily="34" charset="0"/>
                <a:ea typeface="Arial" panose="020B0604020202020204" pitchFamily="34" charset="0"/>
              </a:rPr>
              <a:t> as a </a:t>
            </a:r>
            <a:r>
              <a:rPr lang="fr-FR" sz="1800" dirty="0" err="1">
                <a:effectLst/>
                <a:latin typeface="Arial" panose="020B0604020202020204" pitchFamily="34" charset="0"/>
                <a:ea typeface="Arial" panose="020B0604020202020204" pitchFamily="34" charset="0"/>
              </a:rPr>
              <a:t>natural</a:t>
            </a:r>
            <a:r>
              <a:rPr lang="fr-FR" sz="1800" dirty="0">
                <a:effectLst/>
                <a:latin typeface="Arial" panose="020B0604020202020204" pitchFamily="34" charset="0"/>
                <a:ea typeface="Arial" panose="020B0604020202020204" pitchFamily="34" charset="0"/>
              </a:rPr>
              <a:t> alternative </a:t>
            </a:r>
            <a:r>
              <a:rPr lang="fr-FR" sz="1800" dirty="0" err="1">
                <a:effectLst/>
                <a:latin typeface="Arial" panose="020B0604020202020204" pitchFamily="34" charset="0"/>
                <a:ea typeface="Arial" panose="020B0604020202020204" pitchFamily="34" charset="0"/>
              </a:rPr>
              <a:t>treatment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among</a:t>
            </a:r>
            <a:r>
              <a:rPr lang="fr-FR" sz="1800" dirty="0">
                <a:effectLst/>
                <a:latin typeface="Arial" panose="020B0604020202020204" pitchFamily="34" charset="0"/>
                <a:ea typeface="Arial" panose="020B0604020202020204" pitchFamily="34" charset="0"/>
              </a:rPr>
              <a:t> patients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underlying</a:t>
            </a:r>
            <a:r>
              <a:rPr lang="fr-FR" sz="1800" dirty="0">
                <a:effectLst/>
                <a:latin typeface="Arial" panose="020B0604020202020204" pitchFamily="34" charset="0"/>
                <a:ea typeface="Arial" panose="020B0604020202020204" pitchFamily="34" charset="0"/>
              </a:rPr>
              <a:t> type 2 </a:t>
            </a:r>
            <a:r>
              <a:rPr lang="fr-FR" sz="1800" dirty="0" err="1">
                <a:effectLst/>
                <a:latin typeface="Arial" panose="020B0604020202020204" pitchFamily="34" charset="0"/>
                <a:ea typeface="Arial" panose="020B0604020202020204" pitchFamily="34" charset="0"/>
              </a:rPr>
              <a:t>diabetes</a:t>
            </a:r>
            <a:r>
              <a:rPr lang="fr-FR" sz="1800" dirty="0">
                <a:effectLst/>
                <a:latin typeface="Arial" panose="020B0604020202020204" pitchFamily="34" charset="0"/>
                <a:ea typeface="Arial" panose="020B0604020202020204" pitchFamily="34" charset="0"/>
              </a:rPr>
              <a:t> or patients </a:t>
            </a:r>
            <a:r>
              <a:rPr lang="fr-FR" sz="1800" dirty="0" err="1">
                <a:effectLst/>
                <a:latin typeface="Arial" panose="020B0604020202020204" pitchFamily="34" charset="0"/>
                <a:ea typeface="Arial" panose="020B0604020202020204" pitchFamily="34" charset="0"/>
              </a:rPr>
              <a:t>diagnosed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hypertension </a:t>
            </a:r>
            <a:r>
              <a:rPr lang="fr-FR" sz="1800" dirty="0" err="1">
                <a:effectLst/>
                <a:latin typeface="Arial" panose="020B0604020202020204" pitchFamily="34" charset="0"/>
                <a:ea typeface="Arial" panose="020B0604020202020204" pitchFamily="34" charset="0"/>
              </a:rPr>
              <a:t>before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age</a:t>
            </a:r>
            <a:r>
              <a:rPr lang="fr-FR" sz="1800" dirty="0">
                <a:effectLst/>
                <a:latin typeface="Arial" panose="020B0604020202020204" pitchFamily="34" charset="0"/>
                <a:ea typeface="Arial" panose="020B0604020202020204" pitchFamily="34" charset="0"/>
              </a:rPr>
              <a:t> 55 </a:t>
            </a:r>
            <a:r>
              <a:rPr lang="fr-FR" sz="1800" dirty="0" err="1">
                <a:effectLst/>
                <a:latin typeface="Arial" panose="020B0604020202020204" pitchFamily="34" charset="0"/>
                <a:ea typeface="Arial" panose="020B0604020202020204" pitchFamily="34" charset="0"/>
              </a:rPr>
              <a:t>who</a:t>
            </a:r>
            <a:r>
              <a:rPr lang="fr-FR" sz="1800" dirty="0">
                <a:effectLst/>
                <a:latin typeface="Arial" panose="020B0604020202020204" pitchFamily="34" charset="0"/>
                <a:ea typeface="Arial" panose="020B0604020202020204" pitchFamily="34" charset="0"/>
              </a:rPr>
              <a:t> are not of Black </a:t>
            </a:r>
            <a:r>
              <a:rPr lang="fr-FR" sz="1800" dirty="0" err="1">
                <a:effectLst/>
                <a:latin typeface="Arial" panose="020B0604020202020204" pitchFamily="34" charset="0"/>
                <a:ea typeface="Arial" panose="020B0604020202020204" pitchFamily="34" charset="0"/>
              </a:rPr>
              <a:t>origin</a:t>
            </a:r>
            <a:r>
              <a:rPr lang="fr-FR" sz="1800" dirty="0">
                <a:effectLst/>
                <a:latin typeface="Arial" panose="020B0604020202020204" pitchFamily="34" charset="0"/>
                <a:ea typeface="Arial" panose="020B0604020202020204" pitchFamily="34" charset="0"/>
              </a:rPr>
              <a:t>.</a:t>
            </a:r>
          </a:p>
        </p:txBody>
      </p:sp>
      <p:sp>
        <p:nvSpPr>
          <p:cNvPr id="4" name="Slide Number Placeholder 3"/>
          <p:cNvSpPr>
            <a:spLocks noGrp="1"/>
          </p:cNvSpPr>
          <p:nvPr>
            <p:ph type="sldNum" sz="quarter" idx="5"/>
          </p:nvPr>
        </p:nvSpPr>
        <p:spPr/>
        <p:txBody>
          <a:bodyPr/>
          <a:lstStyle/>
          <a:p>
            <a:fld id="{7B2C9D8D-0436-43C2-A7D5-EBC8C8E527AB}" type="slidenum">
              <a:rPr lang="fr-FR" smtClean="0"/>
              <a:t>12</a:t>
            </a:fld>
            <a:endParaRPr lang="fr-FR"/>
          </a:p>
        </p:txBody>
      </p:sp>
    </p:spTree>
    <p:extLst>
      <p:ext uri="{BB962C8B-B14F-4D97-AF65-F5344CB8AC3E}">
        <p14:creationId xmlns:p14="http://schemas.microsoft.com/office/powerpoint/2010/main" val="342460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rtl="0">
              <a:spcBef>
                <a:spcPts val="0"/>
              </a:spcBef>
              <a:spcAft>
                <a:spcPts val="0"/>
              </a:spcAft>
            </a:pPr>
            <a:r>
              <a:rPr lang="fr-FR" sz="1800" dirty="0" err="1">
                <a:effectLst/>
                <a:latin typeface="Arial" panose="020B0604020202020204" pitchFamily="34" charset="0"/>
                <a:ea typeface="Arial" panose="020B0604020202020204" pitchFamily="34" charset="0"/>
              </a:rPr>
              <a:t>Because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these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two</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drug</a:t>
            </a:r>
            <a:r>
              <a:rPr lang="fr-FR" sz="1800" dirty="0">
                <a:effectLst/>
                <a:latin typeface="Arial" panose="020B0604020202020204" pitchFamily="34" charset="0"/>
                <a:ea typeface="Arial" panose="020B0604020202020204" pitchFamily="34" charset="0"/>
              </a:rPr>
              <a:t> classes </a:t>
            </a:r>
            <a:r>
              <a:rPr lang="fr-FR" sz="1800" dirty="0" err="1">
                <a:effectLst/>
                <a:latin typeface="Arial" panose="020B0604020202020204" pitchFamily="34" charset="0"/>
                <a:ea typeface="Arial" panose="020B0604020202020204" pitchFamily="34" charset="0"/>
              </a:rPr>
              <a:t>involve</a:t>
            </a:r>
            <a:r>
              <a:rPr lang="fr-FR" sz="1800" dirty="0">
                <a:effectLst/>
                <a:latin typeface="Arial" panose="020B0604020202020204" pitchFamily="34" charset="0"/>
                <a:ea typeface="Arial" panose="020B0604020202020204" pitchFamily="34" charset="0"/>
              </a:rPr>
              <a:t> distinct </a:t>
            </a:r>
            <a:r>
              <a:rPr lang="fr-FR" sz="1800" dirty="0" err="1">
                <a:effectLst/>
                <a:latin typeface="Arial" panose="020B0604020202020204" pitchFamily="34" charset="0"/>
                <a:ea typeface="Arial" panose="020B0604020202020204" pitchFamily="34" charset="0"/>
              </a:rPr>
              <a:t>mechanisms</a:t>
            </a:r>
            <a:r>
              <a:rPr lang="fr-FR" sz="1800" dirty="0">
                <a:effectLst/>
                <a:latin typeface="Arial" panose="020B0604020202020204" pitchFamily="34" charset="0"/>
                <a:ea typeface="Arial" panose="020B0604020202020204" pitchFamily="34" charset="0"/>
              </a:rPr>
              <a:t> of action (</a:t>
            </a:r>
            <a:r>
              <a:rPr lang="fr-FR" sz="1800" dirty="0" err="1">
                <a:effectLst/>
                <a:latin typeface="Arial" panose="020B0604020202020204" pitchFamily="34" charset="0"/>
                <a:ea typeface="Arial" panose="020B0604020202020204" pitchFamily="34" charset="0"/>
              </a:rPr>
              <a:t>namely</a:t>
            </a:r>
            <a:r>
              <a:rPr lang="fr-FR" sz="1800" dirty="0">
                <a:effectLst/>
                <a:latin typeface="Arial" panose="020B0604020202020204" pitchFamily="34" charset="0"/>
                <a:ea typeface="Arial" panose="020B0604020202020204" pitchFamily="34" charset="0"/>
              </a:rPr>
              <a:t>, inhibition vs. </a:t>
            </a:r>
            <a:r>
              <a:rPr lang="fr-FR" sz="1800" dirty="0" err="1">
                <a:effectLst/>
                <a:latin typeface="Arial" panose="020B0604020202020204" pitchFamily="34" charset="0"/>
                <a:ea typeface="Arial" panose="020B0604020202020204" pitchFamily="34" charset="0"/>
              </a:rPr>
              <a:t>receptor</a:t>
            </a:r>
            <a:r>
              <a:rPr lang="fr-FR" sz="1800" dirty="0">
                <a:effectLst/>
                <a:latin typeface="Arial" panose="020B0604020202020204" pitchFamily="34" charset="0"/>
                <a:ea typeface="Arial" panose="020B0604020202020204" pitchFamily="34" charset="0"/>
              </a:rPr>
              <a:t> blocking), </a:t>
            </a:r>
            <a:r>
              <a:rPr lang="fr-FR" sz="1800" dirty="0" err="1">
                <a:effectLst/>
                <a:latin typeface="Arial" panose="020B0604020202020204" pitchFamily="34" charset="0"/>
                <a:ea typeface="Arial" panose="020B0604020202020204" pitchFamily="34" charset="0"/>
              </a:rPr>
              <a:t>it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is</a:t>
            </a:r>
            <a:r>
              <a:rPr lang="fr-FR" sz="1800" dirty="0">
                <a:effectLst/>
                <a:latin typeface="Arial" panose="020B0604020202020204" pitchFamily="34" charset="0"/>
                <a:ea typeface="Arial" panose="020B0604020202020204" pitchFamily="34" charset="0"/>
              </a:rPr>
              <a:t> relevant not </a:t>
            </a:r>
            <a:r>
              <a:rPr lang="fr-FR" sz="1800" dirty="0" err="1">
                <a:effectLst/>
                <a:latin typeface="Arial" panose="020B0604020202020204" pitchFamily="34" charset="0"/>
                <a:ea typeface="Arial" panose="020B0604020202020204" pitchFamily="34" charset="0"/>
              </a:rPr>
              <a:t>only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clinically</a:t>
            </a:r>
            <a:r>
              <a:rPr lang="fr-FR" sz="1800" dirty="0">
                <a:effectLst/>
                <a:latin typeface="Arial" panose="020B0604020202020204" pitchFamily="34" charset="0"/>
                <a:ea typeface="Arial" panose="020B0604020202020204" pitchFamily="34" charset="0"/>
              </a:rPr>
              <a:t> </a:t>
            </a:r>
            <a:r>
              <a:rPr lang="fr-FR" sz="1800" i="1" dirty="0">
                <a:effectLst/>
                <a:latin typeface="Arial" panose="020B0604020202020204" pitchFamily="34" charset="0"/>
                <a:ea typeface="Arial" panose="020B0604020202020204" pitchFamily="34" charset="0"/>
              </a:rPr>
              <a:t>but </a:t>
            </a:r>
            <a:r>
              <a:rPr lang="fr-FR" sz="1800" i="1" dirty="0" err="1">
                <a:effectLst/>
                <a:latin typeface="Arial" panose="020B0604020202020204" pitchFamily="34" charset="0"/>
                <a:ea typeface="Arial" panose="020B0604020202020204" pitchFamily="34" charset="0"/>
              </a:rPr>
              <a:t>also</a:t>
            </a:r>
            <a:r>
              <a:rPr lang="fr-FR" sz="1800" i="1"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biologically</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emulate</a:t>
            </a:r>
            <a:r>
              <a:rPr lang="fr-FR" sz="1800" dirty="0">
                <a:effectLst/>
                <a:latin typeface="Arial" panose="020B0604020202020204" pitchFamily="34" charset="0"/>
                <a:ea typeface="Arial" panose="020B0604020202020204" pitchFamily="34" charset="0"/>
              </a:rPr>
              <a:t> a trial </a:t>
            </a:r>
            <a:r>
              <a:rPr lang="fr-FR" sz="1800" dirty="0" err="1">
                <a:effectLst/>
                <a:latin typeface="Arial" panose="020B0604020202020204" pitchFamily="34" charset="0"/>
                <a:ea typeface="Arial" panose="020B0604020202020204" pitchFamily="34" charset="0"/>
              </a:rPr>
              <a:t>contrasting</a:t>
            </a:r>
            <a:r>
              <a:rPr lang="fr-FR" sz="1800" dirty="0">
                <a:effectLst/>
                <a:latin typeface="Arial" panose="020B0604020202020204" pitchFamily="34" charset="0"/>
                <a:ea typeface="Arial" panose="020B0604020202020204" pitchFamily="34" charset="0"/>
              </a:rPr>
              <a:t> the </a:t>
            </a:r>
            <a:r>
              <a:rPr lang="fr-FR" sz="1800" dirty="0" err="1">
                <a:effectLst/>
                <a:latin typeface="Arial" panose="020B0604020202020204" pitchFamily="34" charset="0"/>
                <a:ea typeface="Arial" panose="020B0604020202020204" pitchFamily="34" charset="0"/>
              </a:rPr>
              <a:t>two</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arms</a:t>
            </a:r>
            <a:r>
              <a:rPr lang="fr-FR" sz="1800" dirty="0">
                <a:effectLst/>
                <a:latin typeface="Arial" panose="020B0604020202020204" pitchFamily="34" charset="0"/>
                <a:ea typeface="Arial" panose="020B0604020202020204" pitchFamily="34" charset="0"/>
              </a:rPr>
              <a:t>.</a:t>
            </a: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13</a:t>
            </a:fld>
            <a:endParaRPr lang="fr-FR"/>
          </a:p>
        </p:txBody>
      </p:sp>
    </p:spTree>
    <p:extLst>
      <p:ext uri="{BB962C8B-B14F-4D97-AF65-F5344CB8AC3E}">
        <p14:creationId xmlns:p14="http://schemas.microsoft.com/office/powerpoint/2010/main" val="158865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Given this motivation, we formulated our causal question as follows: “What is the effect of receiving an initial prescription for an ACEi rather than an ARB on memory loss, mild cognitive impairment, or dementia among hypertensive adults aged 50 and over?” Here, I chose a composite outcome because of delays in MCI/dementia diagnosis and heterogeneity in disease recording across patients.</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14</a:t>
            </a:fld>
            <a:endParaRPr lang="fr-FR"/>
          </a:p>
        </p:txBody>
      </p:sp>
    </p:spTree>
    <p:extLst>
      <p:ext uri="{BB962C8B-B14F-4D97-AF65-F5344CB8AC3E}">
        <p14:creationId xmlns:p14="http://schemas.microsoft.com/office/powerpoint/2010/main" val="284669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333333"/>
                </a:solidFill>
                <a:effectLst/>
                <a:latin typeface="Guardian TextSans Web"/>
                <a:ea typeface="+mn-ea"/>
                <a:cs typeface="+mn-cs"/>
              </a:rPr>
              <a: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 answer this causal question, we then specify the protocol of a hypothetical target trial, which includes 7 key components.</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15</a:t>
            </a:fld>
            <a:endParaRPr lang="fr-FR"/>
          </a:p>
        </p:txBody>
      </p:sp>
    </p:spTree>
    <p:extLst>
      <p:ext uri="{BB962C8B-B14F-4D97-AF65-F5344CB8AC3E}">
        <p14:creationId xmlns:p14="http://schemas.microsoft.com/office/powerpoint/2010/main" val="689464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consists in specifying trial eligibility criteria.</a:t>
            </a:r>
          </a:p>
          <a:p>
            <a:endParaRPr lang="en-US" dirty="0"/>
          </a:p>
          <a:p>
            <a:r>
              <a:rPr lang="en-US" dirty="0"/>
              <a:t>In our case, 6 main inclusion/exclusion criteria were considered. Let me highlight 3 for you.</a:t>
            </a:r>
          </a:p>
        </p:txBody>
      </p:sp>
      <p:sp>
        <p:nvSpPr>
          <p:cNvPr id="4" name="Slide Number Placeholder 3"/>
          <p:cNvSpPr>
            <a:spLocks noGrp="1"/>
          </p:cNvSpPr>
          <p:nvPr>
            <p:ph type="sldNum" sz="quarter" idx="5"/>
          </p:nvPr>
        </p:nvSpPr>
        <p:spPr/>
        <p:txBody>
          <a:bodyPr/>
          <a:lstStyle/>
          <a:p>
            <a:fld id="{BA8B52D0-AB96-445E-A6D7-56D1B63FC3BA}" type="slidenum">
              <a:rPr lang="fr-FR" smtClean="0"/>
              <a:t>16</a:t>
            </a:fld>
            <a:endParaRPr lang="fr-FR"/>
          </a:p>
        </p:txBody>
      </p:sp>
    </p:spTree>
    <p:extLst>
      <p:ext uri="{BB962C8B-B14F-4D97-AF65-F5344CB8AC3E}">
        <p14:creationId xmlns:p14="http://schemas.microsoft.com/office/powerpoint/2010/main" val="389304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7F18-F6B9-F05B-11B5-5737DB2BC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14E73-3F62-3912-08EF-D67DA3A5BA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813A04-3F39-E22A-150A-BA247C02A6C2}"/>
              </a:ext>
            </a:extLst>
          </p:cNvPr>
          <p:cNvSpPr>
            <a:spLocks noGrp="1"/>
          </p:cNvSpPr>
          <p:nvPr>
            <p:ph type="body" idx="1"/>
          </p:nvPr>
        </p:nvSpPr>
        <p:spPr/>
        <p:txBody>
          <a:bodyPr/>
          <a:lstStyle/>
          <a:p>
            <a:r>
              <a:rPr lang="en-US" dirty="0"/>
              <a:t>We focused on patients aged 50 and over at baseline to target the preclinical phase of MCI/dementia.</a:t>
            </a:r>
          </a:p>
          <a:p>
            <a:r>
              <a:rPr lang="en-US" dirty="0"/>
              <a:t>We required a prior diagnosis of hypertension to limit confounding by indication because ACE inhibitors can also be prescribed for heart failure.</a:t>
            </a:r>
          </a:p>
          <a:p>
            <a:r>
              <a:rPr lang="en-US" dirty="0"/>
              <a:t>And finally, we imposed at least 12 months of presence in the considered EHR system to mitigate the extent of missing data.</a:t>
            </a:r>
          </a:p>
        </p:txBody>
      </p:sp>
      <p:sp>
        <p:nvSpPr>
          <p:cNvPr id="4" name="Slide Number Placeholder 3">
            <a:extLst>
              <a:ext uri="{FF2B5EF4-FFF2-40B4-BE49-F238E27FC236}">
                <a16:creationId xmlns:a16="http://schemas.microsoft.com/office/drawing/2014/main" id="{3693D165-83F6-6483-A0C5-0E5D91BB820D}"/>
              </a:ext>
            </a:extLst>
          </p:cNvPr>
          <p:cNvSpPr>
            <a:spLocks noGrp="1"/>
          </p:cNvSpPr>
          <p:nvPr>
            <p:ph type="sldNum" sz="quarter" idx="5"/>
          </p:nvPr>
        </p:nvSpPr>
        <p:spPr/>
        <p:txBody>
          <a:bodyPr/>
          <a:lstStyle/>
          <a:p>
            <a:fld id="{BA8B52D0-AB96-445E-A6D7-56D1B63FC3BA}" type="slidenum">
              <a:rPr lang="fr-FR" smtClean="0"/>
              <a:t>17</a:t>
            </a:fld>
            <a:endParaRPr lang="fr-FR"/>
          </a:p>
        </p:txBody>
      </p:sp>
    </p:spTree>
    <p:extLst>
      <p:ext uri="{BB962C8B-B14F-4D97-AF65-F5344CB8AC3E}">
        <p14:creationId xmlns:p14="http://schemas.microsoft.com/office/powerpoint/2010/main" val="101237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 terms of treatment strategies, we contrasted the initiation of an ACEi with that of an ARB in an outpatient setting – which is an important consideration.</a:t>
            </a:r>
          </a:p>
        </p:txBody>
      </p:sp>
      <p:sp>
        <p:nvSpPr>
          <p:cNvPr id="4" name="Slide Number Placeholder 3"/>
          <p:cNvSpPr>
            <a:spLocks noGrp="1"/>
          </p:cNvSpPr>
          <p:nvPr>
            <p:ph type="sldNum" sz="quarter" idx="5"/>
          </p:nvPr>
        </p:nvSpPr>
        <p:spPr/>
        <p:txBody>
          <a:bodyPr/>
          <a:lstStyle/>
          <a:p>
            <a:fld id="{BA8B52D0-AB96-445E-A6D7-56D1B63FC3BA}" type="slidenum">
              <a:rPr lang="fr-FR" smtClean="0"/>
              <a:t>18</a:t>
            </a:fld>
            <a:endParaRPr lang="fr-FR"/>
          </a:p>
        </p:txBody>
      </p:sp>
    </p:spTree>
    <p:extLst>
      <p:ext uri="{BB962C8B-B14F-4D97-AF65-F5344CB8AC3E}">
        <p14:creationId xmlns:p14="http://schemas.microsoft.com/office/powerpoint/2010/main" val="365418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step of the protocol consists in specifying treatment assignment.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can’t achieve randomization, we can emulate it by balancing baseline confounders between the two arms using overlap weighting – a choice that I’ll justify further in step 7.</a:t>
            </a:r>
            <a:endParaRPr lang="fr-FR" dirty="0"/>
          </a:p>
          <a:p>
            <a:endParaRPr lang="en-US" dirty="0"/>
          </a:p>
          <a:p>
            <a:r>
              <a:rPr lang="en-US" dirty="0"/>
              <a:t>Specifically, we accounted for socio-demographics, comorbidities, as well as healthcare and temporal factors, which may affect both the preference of physicians for a certain drug class and the recording of MCI/dementia in the EHR.</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19</a:t>
            </a:fld>
            <a:endParaRPr lang="fr-FR"/>
          </a:p>
        </p:txBody>
      </p:sp>
    </p:spTree>
    <p:extLst>
      <p:ext uri="{BB962C8B-B14F-4D97-AF65-F5344CB8AC3E}">
        <p14:creationId xmlns:p14="http://schemas.microsoft.com/office/powerpoint/2010/main" val="266787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Arial" panose="020B0604020202020204" pitchFamily="34" charset="0"/>
              </a:rPr>
              <a:t>This </a:t>
            </a:r>
            <a:r>
              <a:rPr lang="fr-FR" sz="1800" dirty="0" err="1">
                <a:effectLst/>
                <a:latin typeface="Arial" panose="020B0604020202020204" pitchFamily="34" charset="0"/>
                <a:ea typeface="Arial" panose="020B0604020202020204" pitchFamily="34" charset="0"/>
              </a:rPr>
              <a:t>research</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motivated</a:t>
            </a:r>
            <a:r>
              <a:rPr lang="fr-FR" sz="1800" dirty="0">
                <a:effectLst/>
                <a:latin typeface="Arial" panose="020B0604020202020204" pitchFamily="34" charset="0"/>
                <a:ea typeface="Arial" panose="020B0604020202020204" pitchFamily="34" charset="0"/>
              </a:rPr>
              <a:t> by the global </a:t>
            </a:r>
            <a:r>
              <a:rPr lang="fr-FR" sz="1800" dirty="0" err="1">
                <a:effectLst/>
                <a:latin typeface="Arial" panose="020B0604020202020204" pitchFamily="34" charset="0"/>
                <a:ea typeface="Arial" panose="020B0604020202020204" pitchFamily="34" charset="0"/>
              </a:rPr>
              <a:t>burden</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dementia</a:t>
            </a:r>
            <a:r>
              <a:rPr lang="fr-FR" sz="1800" dirty="0">
                <a:effectLst/>
                <a:latin typeface="Arial" panose="020B0604020202020204" pitchFamily="34" charset="0"/>
                <a:ea typeface="Arial" panose="020B0604020202020204" pitchFamily="34" charset="0"/>
              </a:rPr>
              <a:t>. </a:t>
            </a:r>
          </a:p>
          <a:p>
            <a:pPr algn="l" rtl="0">
              <a:spcBef>
                <a:spcPts val="0"/>
              </a:spcBef>
              <a:spcAft>
                <a:spcPts val="0"/>
              </a:spcAft>
            </a:pPr>
            <a:r>
              <a:rPr lang="fr-FR" sz="1800" dirty="0">
                <a:effectLst/>
                <a:latin typeface="Arial" panose="020B0604020202020204" pitchFamily="34" charset="0"/>
                <a:ea typeface="Arial" panose="020B0604020202020204" pitchFamily="34" charset="0"/>
              </a:rPr>
              <a:t>Over 55 million people </a:t>
            </a:r>
            <a:r>
              <a:rPr lang="fr-FR" sz="1800" dirty="0" err="1">
                <a:effectLst/>
                <a:latin typeface="Arial" panose="020B0604020202020204" pitchFamily="34" charset="0"/>
                <a:ea typeface="Arial" panose="020B0604020202020204" pitchFamily="34" charset="0"/>
              </a:rPr>
              <a:t>worldwide</a:t>
            </a:r>
            <a:r>
              <a:rPr lang="fr-FR" sz="1800" dirty="0">
                <a:effectLst/>
                <a:latin typeface="Arial" panose="020B0604020202020204" pitchFamily="34" charset="0"/>
                <a:ea typeface="Arial" panose="020B0604020202020204" pitchFamily="34" charset="0"/>
              </a:rPr>
              <a:t> are </a:t>
            </a:r>
            <a:r>
              <a:rPr lang="fr-FR" sz="1800" dirty="0" err="1">
                <a:effectLst/>
                <a:latin typeface="Arial" panose="020B0604020202020204" pitchFamily="34" charset="0"/>
                <a:ea typeface="Arial" panose="020B0604020202020204" pitchFamily="34" charset="0"/>
              </a:rPr>
              <a:t>currently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affected</a:t>
            </a:r>
            <a:r>
              <a:rPr lang="fr-FR" sz="1800" dirty="0">
                <a:effectLst/>
                <a:latin typeface="Arial" panose="020B0604020202020204" pitchFamily="34" charset="0"/>
                <a:ea typeface="Arial" panose="020B0604020202020204" pitchFamily="34" charset="0"/>
              </a:rPr>
              <a:t>, and </a:t>
            </a:r>
            <a:r>
              <a:rPr lang="fr-FR" sz="1800" dirty="0" err="1">
                <a:effectLst/>
                <a:latin typeface="Arial" panose="020B0604020202020204" pitchFamily="34" charset="0"/>
                <a:ea typeface="Arial" panose="020B0604020202020204" pitchFamily="34" charset="0"/>
              </a:rPr>
              <a:t>this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number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will</a:t>
            </a:r>
            <a:r>
              <a:rPr lang="fr-FR" sz="1800" dirty="0">
                <a:effectLst/>
                <a:latin typeface="Arial" panose="020B0604020202020204" pitchFamily="34" charset="0"/>
                <a:ea typeface="Arial" panose="020B0604020202020204" pitchFamily="34" charset="0"/>
              </a:rPr>
              <a:t> more </a:t>
            </a:r>
            <a:r>
              <a:rPr lang="fr-FR" sz="1800" dirty="0" err="1">
                <a:effectLst/>
                <a:latin typeface="Arial" panose="020B0604020202020204" pitchFamily="34" charset="0"/>
                <a:ea typeface="Arial" panose="020B0604020202020204" pitchFamily="34" charset="0"/>
              </a:rPr>
              <a:t>than</a:t>
            </a:r>
            <a:r>
              <a:rPr lang="fr-FR" sz="1800" dirty="0">
                <a:effectLst/>
                <a:latin typeface="Arial" panose="020B0604020202020204" pitchFamily="34" charset="0"/>
                <a:ea typeface="Arial" panose="020B0604020202020204" pitchFamily="34" charset="0"/>
              </a:rPr>
              <a:t> double by 2050.	</a:t>
            </a:r>
          </a:p>
          <a:p>
            <a:pPr algn="l" rtl="0">
              <a:spcBef>
                <a:spcPts val="0"/>
              </a:spcBef>
              <a:spcAft>
                <a:spcPts val="0"/>
              </a:spcAft>
            </a:pPr>
            <a:endParaRPr lang="fr-FR" sz="1800" dirty="0"/>
          </a:p>
          <a:p>
            <a:pPr marL="0" marR="0">
              <a:lnSpc>
                <a:spcPct val="115000"/>
              </a:lnSpc>
              <a:spcBef>
                <a:spcPts val="0"/>
              </a:spcBef>
              <a:spcAft>
                <a:spcPts val="0"/>
              </a:spcAft>
            </a:pPr>
            <a:r>
              <a:rPr lang="fr-FR" sz="1800" dirty="0" err="1">
                <a:effectLst/>
                <a:latin typeface="Arial" panose="020B0604020202020204" pitchFamily="34" charset="0"/>
                <a:ea typeface="Arial" panose="020B0604020202020204" pitchFamily="34" charset="0"/>
              </a:rPr>
              <a:t>Although</a:t>
            </a:r>
            <a:r>
              <a:rPr lang="fr-FR" sz="1800" dirty="0">
                <a:effectLst/>
                <a:latin typeface="Arial" panose="020B0604020202020204" pitchFamily="34" charset="0"/>
                <a:ea typeface="Arial" panose="020B0604020202020204" pitchFamily="34" charset="0"/>
              </a:rPr>
              <a:t> the </a:t>
            </a:r>
            <a:r>
              <a:rPr lang="fr-FR" sz="1800" dirty="0" err="1">
                <a:effectLst/>
                <a:latin typeface="Arial" panose="020B0604020202020204" pitchFamily="34" charset="0"/>
                <a:ea typeface="Arial" panose="020B0604020202020204" pitchFamily="34" charset="0"/>
              </a:rPr>
              <a:t>recent</a:t>
            </a:r>
            <a:r>
              <a:rPr lang="fr-FR" sz="1800" dirty="0">
                <a:effectLst/>
                <a:latin typeface="Arial" panose="020B0604020202020204" pitchFamily="34" charset="0"/>
                <a:ea typeface="Arial" panose="020B0604020202020204" pitchFamily="34" charset="0"/>
              </a:rPr>
              <a:t> release of </a:t>
            </a:r>
            <a:r>
              <a:rPr lang="fr-FR" sz="1800" dirty="0" err="1">
                <a:effectLst/>
                <a:latin typeface="Arial" panose="020B0604020202020204" pitchFamily="34" charset="0"/>
                <a:ea typeface="Arial" panose="020B0604020202020204" pitchFamily="34" charset="0"/>
              </a:rPr>
              <a:t>Leqembi</a:t>
            </a:r>
            <a:r>
              <a:rPr lang="fr-FR" sz="1800" dirty="0">
                <a:effectLst/>
                <a:latin typeface="Arial" panose="020B0604020202020204" pitchFamily="34" charset="0"/>
                <a:ea typeface="Arial" panose="020B0604020202020204" pitchFamily="34" charset="0"/>
              </a:rPr>
              <a:t> by </a:t>
            </a:r>
            <a:r>
              <a:rPr lang="fr-FR" sz="1800" dirty="0" err="1">
                <a:effectLst/>
                <a:latin typeface="Arial" panose="020B0604020202020204" pitchFamily="34" charset="0"/>
                <a:ea typeface="Arial" panose="020B0604020202020204" pitchFamily="34" charset="0"/>
              </a:rPr>
              <a:t>Eisai</a:t>
            </a:r>
            <a:r>
              <a:rPr lang="fr-FR" sz="1800" dirty="0">
                <a:effectLst/>
                <a:latin typeface="Arial" panose="020B0604020202020204" pitchFamily="34" charset="0"/>
                <a:ea typeface="Arial" panose="020B0604020202020204" pitchFamily="34" charset="0"/>
              </a:rPr>
              <a:t> and </a:t>
            </a:r>
            <a:r>
              <a:rPr lang="fr-FR" sz="1800" dirty="0" err="1">
                <a:effectLst/>
                <a:latin typeface="Arial" panose="020B0604020202020204" pitchFamily="34" charset="0"/>
                <a:ea typeface="Arial" panose="020B0604020202020204" pitchFamily="34" charset="0"/>
              </a:rPr>
              <a:t>Biogen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brings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some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hope</a:t>
            </a:r>
            <a:r>
              <a:rPr lang="fr-FR" sz="1800" dirty="0">
                <a:effectLst/>
                <a:latin typeface="Arial" panose="020B0604020202020204" pitchFamily="34" charset="0"/>
                <a:ea typeface="Arial" panose="020B0604020202020204" pitchFamily="34" charset="0"/>
              </a:rPr>
              <a:t>, the cognitive </a:t>
            </a:r>
            <a:r>
              <a:rPr lang="fr-FR" sz="1800" dirty="0" err="1">
                <a:effectLst/>
                <a:latin typeface="Arial" panose="020B0604020202020204" pitchFamily="34" charset="0"/>
                <a:ea typeface="Arial" panose="020B0604020202020204" pitchFamily="34" charset="0"/>
              </a:rPr>
              <a:t>benefits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after</a:t>
            </a:r>
            <a:r>
              <a:rPr lang="fr-FR" sz="1800" dirty="0">
                <a:effectLst/>
                <a:latin typeface="Arial" panose="020B0604020202020204" pitchFamily="34" charset="0"/>
                <a:ea typeface="Arial" panose="020B0604020202020204" pitchFamily="34" charset="0"/>
              </a:rPr>
              <a:t> 18 </a:t>
            </a:r>
            <a:r>
              <a:rPr lang="fr-FR" sz="1800" dirty="0" err="1">
                <a:effectLst/>
                <a:latin typeface="Arial" panose="020B0604020202020204" pitchFamily="34" charset="0"/>
                <a:ea typeface="Arial" panose="020B0604020202020204" pitchFamily="34" charset="0"/>
              </a:rPr>
              <a:t>months</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treatment</a:t>
            </a:r>
            <a:r>
              <a:rPr lang="fr-FR" sz="1800" dirty="0">
                <a:effectLst/>
                <a:latin typeface="Arial" panose="020B0604020202020204" pitchFamily="34" charset="0"/>
                <a:ea typeface="Arial" panose="020B0604020202020204" pitchFamily="34" charset="0"/>
              </a:rPr>
              <a:t> are </a:t>
            </a:r>
            <a:r>
              <a:rPr lang="fr-FR" sz="1800" dirty="0" err="1">
                <a:effectLst/>
                <a:latin typeface="Arial" panose="020B0604020202020204" pitchFamily="34" charset="0"/>
                <a:ea typeface="Arial" panose="020B0604020202020204" pitchFamily="34" charset="0"/>
              </a:rPr>
              <a:t>modest</a:t>
            </a:r>
            <a:r>
              <a:rPr lang="fr-FR" sz="1800" dirty="0">
                <a:effectLst/>
                <a:latin typeface="Arial" panose="020B0604020202020204" pitchFamily="34" charset="0"/>
                <a:ea typeface="Arial" panose="020B0604020202020204" pitchFamily="34" charset="0"/>
              </a:rPr>
              <a:t> and adverse </a:t>
            </a:r>
            <a:r>
              <a:rPr lang="fr-FR" sz="1800" dirty="0" err="1">
                <a:effectLst/>
                <a:latin typeface="Arial" panose="020B0604020202020204" pitchFamily="34" charset="0"/>
                <a:ea typeface="Arial" panose="020B0604020202020204" pitchFamily="34" charset="0"/>
              </a:rPr>
              <a:t>effects</a:t>
            </a:r>
            <a:r>
              <a:rPr lang="fr-FR" sz="1800" dirty="0">
                <a:effectLst/>
                <a:latin typeface="Arial" panose="020B0604020202020204" pitchFamily="34" charset="0"/>
                <a:ea typeface="Arial" panose="020B0604020202020204" pitchFamily="34" charset="0"/>
              </a:rPr>
              <a:t> are </a:t>
            </a:r>
            <a:r>
              <a:rPr lang="fr-FR" sz="1800" dirty="0" err="1">
                <a:effectLst/>
                <a:latin typeface="Arial" panose="020B0604020202020204" pitchFamily="34" charset="0"/>
                <a:ea typeface="Arial" panose="020B0604020202020204" pitchFamily="34" charset="0"/>
              </a:rPr>
              <a:t>substantial</a:t>
            </a:r>
            <a:r>
              <a:rPr lang="fr-FR" sz="1800" dirty="0">
                <a:effectLst/>
                <a:latin typeface="Arial" panose="020B0604020202020204" pitchFamily="34" charset="0"/>
                <a:ea typeface="Arial" panose="020B0604020202020204" pitchFamily="34" charset="0"/>
              </a:rPr>
              <a:t>.</a:t>
            </a:r>
            <a:endParaRPr lang="fr-FR" dirty="0"/>
          </a:p>
        </p:txBody>
      </p:sp>
      <p:sp>
        <p:nvSpPr>
          <p:cNvPr id="4" name="Slide Number Placeholder 3"/>
          <p:cNvSpPr>
            <a:spLocks noGrp="1"/>
          </p:cNvSpPr>
          <p:nvPr>
            <p:ph type="sldNum" sz="quarter" idx="5"/>
          </p:nvPr>
        </p:nvSpPr>
        <p:spPr/>
        <p:txBody>
          <a:bodyPr/>
          <a:lstStyle/>
          <a:p>
            <a:fld id="{FFD48D07-1518-48E8-9F5B-3B3BA6A453A8}" type="slidenum">
              <a:rPr lang="fr-FR" smtClean="0"/>
              <a:t>2</a:t>
            </a:fld>
            <a:endParaRPr lang="fr-FR"/>
          </a:p>
        </p:txBody>
      </p:sp>
    </p:spTree>
    <p:extLst>
      <p:ext uri="{BB962C8B-B14F-4D97-AF65-F5344CB8AC3E}">
        <p14:creationId xmlns:p14="http://schemas.microsoft.com/office/powerpoint/2010/main" val="316070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with this consideration in mind, let us now move on to the specification of the fourth component of our target trial.</a:t>
            </a:r>
          </a:p>
          <a:p>
            <a:endParaRPr lang="en-US" dirty="0"/>
          </a:p>
          <a:p>
            <a:r>
              <a:rPr lang="en-US" dirty="0"/>
              <a:t>We define two mutually-exclusive, competing events.</a:t>
            </a:r>
          </a:p>
          <a:p>
            <a:pPr marL="228600" indent="-228600">
              <a:buAutoNum type="arabicPeriod"/>
            </a:pPr>
            <a:r>
              <a:rPr lang="en-US" dirty="0"/>
              <a:t>The composite outcome of memory loss, mild cognitive impairment, or dementia incidence, broadly defined.</a:t>
            </a:r>
          </a:p>
          <a:p>
            <a:pPr marL="228600" indent="-228600">
              <a:buAutoNum type="arabicPeriod"/>
            </a:pPr>
            <a:r>
              <a:rPr lang="en-US" dirty="0"/>
              <a:t>Death prior to such an event.</a:t>
            </a:r>
          </a:p>
          <a:p>
            <a:pPr marL="228600" indent="-228600">
              <a:buAutoNum type="arabicPeriod"/>
            </a:pPr>
            <a:endParaRPr lang="en-US" dirty="0"/>
          </a:p>
          <a:p>
            <a:pPr marL="0" indent="0">
              <a:buNone/>
            </a:pPr>
            <a:r>
              <a:rPr lang="en-US" dirty="0"/>
              <a:t>The occurrence of these competing outcomes is ascertained through dementia-related diagnosis codes and drug prescriptions as well as death information internal to the considered healthcare system, complemented by linkage to the national death index and state-level vital records.</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20</a:t>
            </a:fld>
            <a:endParaRPr lang="fr-FR"/>
          </a:p>
        </p:txBody>
      </p:sp>
    </p:spTree>
    <p:extLst>
      <p:ext uri="{BB962C8B-B14F-4D97-AF65-F5344CB8AC3E}">
        <p14:creationId xmlns:p14="http://schemas.microsoft.com/office/powerpoint/2010/main" val="308093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specified our two mutually-exclusive competing outcomes of interest, we are ready to define follow-up.</a:t>
            </a:r>
            <a:endParaRPr lang="fr-FR" dirty="0"/>
          </a:p>
          <a:p>
            <a:endParaRPr lang="en-US" dirty="0"/>
          </a:p>
          <a:p>
            <a:r>
              <a:rPr lang="en-US" dirty="0"/>
              <a:t>For each patient, I start the clock when they initiate their treatment and stop the clock at either the date of dementia onset, the date of death, their last visit, or the administrative end of our study, whichever occurs first.</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21</a:t>
            </a:fld>
            <a:endParaRPr lang="fr-FR"/>
          </a:p>
        </p:txBody>
      </p:sp>
    </p:spTree>
    <p:extLst>
      <p:ext uri="{BB962C8B-B14F-4D97-AF65-F5344CB8AC3E}">
        <p14:creationId xmlns:p14="http://schemas.microsoft.com/office/powerpoint/2010/main" val="88875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illustrate this more concretely, let us consider five representative patient scenarios encountered in the EHR and look at their timeline, from treatment initiation onwards.</a:t>
            </a:r>
          </a:p>
        </p:txBody>
      </p:sp>
      <p:sp>
        <p:nvSpPr>
          <p:cNvPr id="4" name="Slide Number Placeholder 3"/>
          <p:cNvSpPr>
            <a:spLocks noGrp="1"/>
          </p:cNvSpPr>
          <p:nvPr>
            <p:ph type="sldNum" sz="quarter" idx="5"/>
          </p:nvPr>
        </p:nvSpPr>
        <p:spPr/>
        <p:txBody>
          <a:bodyPr/>
          <a:lstStyle/>
          <a:p>
            <a:fld id="{BA8B52D0-AB96-445E-A6D7-56D1B63FC3BA}" type="slidenum">
              <a:rPr lang="fr-FR" smtClean="0"/>
              <a:t>22</a:t>
            </a:fld>
            <a:endParaRPr lang="fr-FR"/>
          </a:p>
        </p:txBody>
      </p:sp>
    </p:spTree>
    <p:extLst>
      <p:ext uri="{BB962C8B-B14F-4D97-AF65-F5344CB8AC3E}">
        <p14:creationId xmlns:p14="http://schemas.microsoft.com/office/powerpoint/2010/main" val="156542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Patient 1 did not have any event and kept coming for visits regularly, until the end of the study.</a:t>
            </a:r>
          </a:p>
        </p:txBody>
      </p:sp>
      <p:sp>
        <p:nvSpPr>
          <p:cNvPr id="4" name="Slide Number Placeholder 3"/>
          <p:cNvSpPr>
            <a:spLocks noGrp="1"/>
          </p:cNvSpPr>
          <p:nvPr>
            <p:ph type="sldNum" sz="quarter" idx="5"/>
          </p:nvPr>
        </p:nvSpPr>
        <p:spPr/>
        <p:txBody>
          <a:bodyPr/>
          <a:lstStyle/>
          <a:p>
            <a:fld id="{BA8B52D0-AB96-445E-A6D7-56D1B63FC3BA}" type="slidenum">
              <a:rPr lang="fr-FR" smtClean="0"/>
              <a:t>23</a:t>
            </a:fld>
            <a:endParaRPr lang="fr-FR"/>
          </a:p>
        </p:txBody>
      </p:sp>
    </p:spTree>
    <p:extLst>
      <p:ext uri="{BB962C8B-B14F-4D97-AF65-F5344CB8AC3E}">
        <p14:creationId xmlns:p14="http://schemas.microsoft.com/office/powerpoint/2010/main" val="3364817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Patient 2 was lost to follow up before the end and we do not know what happened to them after their last visit. </a:t>
            </a:r>
          </a:p>
        </p:txBody>
      </p:sp>
      <p:sp>
        <p:nvSpPr>
          <p:cNvPr id="4" name="Slide Number Placeholder 3"/>
          <p:cNvSpPr>
            <a:spLocks noGrp="1"/>
          </p:cNvSpPr>
          <p:nvPr>
            <p:ph type="sldNum" sz="quarter" idx="5"/>
          </p:nvPr>
        </p:nvSpPr>
        <p:spPr/>
        <p:txBody>
          <a:bodyPr/>
          <a:lstStyle/>
          <a:p>
            <a:fld id="{BA8B52D0-AB96-445E-A6D7-56D1B63FC3BA}" type="slidenum">
              <a:rPr lang="fr-FR" smtClean="0"/>
              <a:t>24</a:t>
            </a:fld>
            <a:endParaRPr lang="fr-FR"/>
          </a:p>
        </p:txBody>
      </p:sp>
    </p:spTree>
    <p:extLst>
      <p:ext uri="{BB962C8B-B14F-4D97-AF65-F5344CB8AC3E}">
        <p14:creationId xmlns:p14="http://schemas.microsoft.com/office/powerpoint/2010/main" val="3384427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Patient 3 had a record indicative of dementia-like symptoms during the study period.</a:t>
            </a:r>
          </a:p>
        </p:txBody>
      </p:sp>
      <p:sp>
        <p:nvSpPr>
          <p:cNvPr id="4" name="Slide Number Placeholder 3"/>
          <p:cNvSpPr>
            <a:spLocks noGrp="1"/>
          </p:cNvSpPr>
          <p:nvPr>
            <p:ph type="sldNum" sz="quarter" idx="5"/>
          </p:nvPr>
        </p:nvSpPr>
        <p:spPr/>
        <p:txBody>
          <a:bodyPr/>
          <a:lstStyle/>
          <a:p>
            <a:fld id="{BA8B52D0-AB96-445E-A6D7-56D1B63FC3BA}" type="slidenum">
              <a:rPr lang="fr-FR" smtClean="0"/>
              <a:t>25</a:t>
            </a:fld>
            <a:endParaRPr lang="fr-FR"/>
          </a:p>
        </p:txBody>
      </p:sp>
    </p:spTree>
    <p:extLst>
      <p:ext uri="{BB962C8B-B14F-4D97-AF65-F5344CB8AC3E}">
        <p14:creationId xmlns:p14="http://schemas.microsoft.com/office/powerpoint/2010/main" val="475709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Patient 4 died during follow-up, without any record of dementia in their electronic health record.</a:t>
            </a:r>
          </a:p>
        </p:txBody>
      </p:sp>
      <p:sp>
        <p:nvSpPr>
          <p:cNvPr id="4" name="Slide Number Placeholder 3"/>
          <p:cNvSpPr>
            <a:spLocks noGrp="1"/>
          </p:cNvSpPr>
          <p:nvPr>
            <p:ph type="sldNum" sz="quarter" idx="5"/>
          </p:nvPr>
        </p:nvSpPr>
        <p:spPr/>
        <p:txBody>
          <a:bodyPr/>
          <a:lstStyle/>
          <a:p>
            <a:fld id="{BA8B52D0-AB96-445E-A6D7-56D1B63FC3BA}" type="slidenum">
              <a:rPr lang="fr-FR" smtClean="0"/>
              <a:t>26</a:t>
            </a:fld>
            <a:endParaRPr lang="fr-FR"/>
          </a:p>
        </p:txBody>
      </p:sp>
    </p:spTree>
    <p:extLst>
      <p:ext uri="{BB962C8B-B14F-4D97-AF65-F5344CB8AC3E}">
        <p14:creationId xmlns:p14="http://schemas.microsoft.com/office/powerpoint/2010/main" val="2471924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Finally, patient 5 first had a record indicative of dementia symptoms and then died before the end of our study. </a:t>
            </a:r>
          </a:p>
        </p:txBody>
      </p:sp>
      <p:sp>
        <p:nvSpPr>
          <p:cNvPr id="4" name="Slide Number Placeholder 3"/>
          <p:cNvSpPr>
            <a:spLocks noGrp="1"/>
          </p:cNvSpPr>
          <p:nvPr>
            <p:ph type="sldNum" sz="quarter" idx="5"/>
          </p:nvPr>
        </p:nvSpPr>
        <p:spPr/>
        <p:txBody>
          <a:bodyPr/>
          <a:lstStyle/>
          <a:p>
            <a:fld id="{BA8B52D0-AB96-445E-A6D7-56D1B63FC3BA}" type="slidenum">
              <a:rPr lang="fr-FR" smtClean="0"/>
              <a:t>27</a:t>
            </a:fld>
            <a:endParaRPr lang="fr-FR"/>
          </a:p>
        </p:txBody>
      </p:sp>
    </p:spTree>
    <p:extLst>
      <p:ext uri="{BB962C8B-B14F-4D97-AF65-F5344CB8AC3E}">
        <p14:creationId xmlns:p14="http://schemas.microsoft.com/office/powerpoint/2010/main" val="3472271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our causal question pertains to delaying the onset of dementia rather than the progression from dementia onset to death, for patient 5 we focus solely on the first segment, i.e., the time from treatment initiation until dementia onset.</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28</a:t>
            </a:fld>
            <a:endParaRPr lang="fr-FR"/>
          </a:p>
        </p:txBody>
      </p:sp>
    </p:spTree>
    <p:extLst>
      <p:ext uri="{BB962C8B-B14F-4D97-AF65-F5344CB8AC3E}">
        <p14:creationId xmlns:p14="http://schemas.microsoft.com/office/powerpoint/2010/main" val="546009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 how do we capture these different scenarios statistically?</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29</a:t>
            </a:fld>
            <a:endParaRPr lang="fr-FR"/>
          </a:p>
        </p:txBody>
      </p:sp>
    </p:spTree>
    <p:extLst>
      <p:ext uri="{BB962C8B-B14F-4D97-AF65-F5344CB8AC3E}">
        <p14:creationId xmlns:p14="http://schemas.microsoft.com/office/powerpoint/2010/main" val="4823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Arial" panose="020B0604020202020204" pitchFamily="34" charset="0"/>
                <a:ea typeface="Arial" panose="020B0604020202020204" pitchFamily="34" charset="0"/>
              </a:rPr>
              <a:t>Moreover</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Leqembi</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targets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primarily</a:t>
            </a:r>
            <a:r>
              <a:rPr lang="fr-FR" sz="1200" dirty="0">
                <a:effectLst/>
                <a:latin typeface="Arial" panose="020B0604020202020204" pitchFamily="34" charset="0"/>
                <a:ea typeface="Arial" panose="020B0604020202020204" pitchFamily="34" charset="0"/>
              </a:rPr>
              <a:t> patients </a:t>
            </a:r>
            <a:r>
              <a:rPr lang="fr-FR" sz="1200" dirty="0" err="1">
                <a:effectLst/>
                <a:latin typeface="Arial" panose="020B0604020202020204" pitchFamily="34" charset="0"/>
                <a:ea typeface="Arial" panose="020B0604020202020204" pitchFamily="34" charset="0"/>
              </a:rPr>
              <a:t>with</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early</a:t>
            </a:r>
            <a:r>
              <a:rPr lang="fr-FR" sz="1200" dirty="0">
                <a:effectLst/>
                <a:latin typeface="Arial" panose="020B0604020202020204" pitchFamily="34" charset="0"/>
                <a:ea typeface="Arial" panose="020B0604020202020204" pitchFamily="34" charset="0"/>
              </a:rPr>
              <a:t>-stage </a:t>
            </a:r>
            <a:r>
              <a:rPr lang="fr-FR" sz="1200" dirty="0" err="1">
                <a:effectLst/>
                <a:latin typeface="Arial" panose="020B0604020202020204" pitchFamily="34" charset="0"/>
                <a:ea typeface="Arial" panose="020B0604020202020204" pitchFamily="34" charset="0"/>
              </a:rPr>
              <a:t>Alzheimer’s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disease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so</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what</a:t>
            </a:r>
            <a:r>
              <a:rPr lang="fr-FR" sz="1200" dirty="0">
                <a:effectLst/>
                <a:latin typeface="Arial" panose="020B0604020202020204" pitchFamily="34" charset="0"/>
                <a:ea typeface="Arial" panose="020B0604020202020204" pitchFamily="34" charset="0"/>
              </a:rPr>
              <a:t> if </a:t>
            </a:r>
            <a:r>
              <a:rPr lang="fr-FR" sz="1200" dirty="0" err="1">
                <a:effectLst/>
                <a:latin typeface="Arial" panose="020B0604020202020204" pitchFamily="34" charset="0"/>
                <a:ea typeface="Arial" panose="020B0604020202020204" pitchFamily="34" charset="0"/>
              </a:rPr>
              <a:t>instead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are </a:t>
            </a:r>
            <a:r>
              <a:rPr lang="fr-FR" sz="1200" dirty="0" err="1">
                <a:effectLst/>
                <a:latin typeface="Arial" panose="020B0604020202020204" pitchFamily="34" charset="0"/>
                <a:ea typeface="Arial" panose="020B0604020202020204" pitchFamily="34" charset="0"/>
              </a:rPr>
              <a:t>interested</a:t>
            </a:r>
            <a:r>
              <a:rPr lang="fr-FR" sz="1200" dirty="0">
                <a:effectLst/>
                <a:latin typeface="Arial" panose="020B0604020202020204" pitchFamily="34" charset="0"/>
                <a:ea typeface="Arial" panose="020B0604020202020204" pitchFamily="34" charset="0"/>
              </a:rPr>
              <a:t> in </a:t>
            </a:r>
            <a:r>
              <a:rPr lang="fr-FR" sz="1200" dirty="0" err="1">
                <a:effectLst/>
                <a:latin typeface="Arial" panose="020B0604020202020204" pitchFamily="34" charset="0"/>
                <a:ea typeface="Arial" panose="020B0604020202020204" pitchFamily="34" charset="0"/>
              </a:rPr>
              <a:t>delaying</a:t>
            </a:r>
            <a:r>
              <a:rPr lang="fr-FR" sz="1200" dirty="0">
                <a:effectLst/>
                <a:latin typeface="Arial" panose="020B0604020202020204" pitchFamily="34" charset="0"/>
                <a:ea typeface="Arial" panose="020B0604020202020204" pitchFamily="34" charset="0"/>
              </a:rPr>
              <a:t> the </a:t>
            </a:r>
            <a:r>
              <a:rPr lang="fr-FR" sz="1200" dirty="0" err="1">
                <a:effectLst/>
                <a:latin typeface="Arial" panose="020B0604020202020204" pitchFamily="34" charset="0"/>
                <a:ea typeface="Arial" panose="020B0604020202020204" pitchFamily="34" charset="0"/>
              </a:rPr>
              <a:t>onset</a:t>
            </a:r>
            <a:r>
              <a:rPr lang="fr-FR" sz="1200" dirty="0">
                <a:effectLst/>
                <a:latin typeface="Arial" panose="020B0604020202020204" pitchFamily="34" charset="0"/>
                <a:ea typeface="Arial" panose="020B0604020202020204" pitchFamily="34" charset="0"/>
              </a:rPr>
              <a:t> of </a:t>
            </a:r>
            <a:r>
              <a:rPr lang="fr-FR" sz="1200" dirty="0" err="1">
                <a:effectLst/>
                <a:latin typeface="Arial" panose="020B0604020202020204" pitchFamily="34" charset="0"/>
                <a:ea typeface="Arial" panose="020B0604020202020204" pitchFamily="34" charset="0"/>
              </a:rPr>
              <a:t>dementia</a:t>
            </a:r>
            <a:r>
              <a:rPr lang="fr-FR" sz="1200" dirty="0">
                <a:effectLst/>
                <a:latin typeface="Arial" panose="020B0604020202020204" pitchFamily="34" charset="0"/>
                <a:ea typeface="Arial" panose="020B0604020202020204" pitchFamily="34" charset="0"/>
              </a:rPr>
              <a:t>?</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a:t>
            </a:fld>
            <a:endParaRPr lang="fr-FR"/>
          </a:p>
        </p:txBody>
      </p:sp>
    </p:spTree>
    <p:extLst>
      <p:ext uri="{BB962C8B-B14F-4D97-AF65-F5344CB8AC3E}">
        <p14:creationId xmlns:p14="http://schemas.microsoft.com/office/powerpoint/2010/main" val="325522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 multi-state representation using the illness-death model can be helpful. It comprises 3 states. At initiation, all patients are in state 0 (i.e., alive and without any record of dementia in their chart). From there, they can either move to state 1 first or move directly to state 2, which is absorbing.</a:t>
            </a:r>
          </a:p>
          <a:p>
            <a:endParaRPr lang="en-US" dirty="0"/>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30</a:t>
            </a:fld>
            <a:endParaRPr lang="fr-FR"/>
          </a:p>
        </p:txBody>
      </p:sp>
    </p:spTree>
    <p:extLst>
      <p:ext uri="{BB962C8B-B14F-4D97-AF65-F5344CB8AC3E}">
        <p14:creationId xmlns:p14="http://schemas.microsoft.com/office/powerpoint/2010/main" val="1562466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However, which path each patient will take is generally unknown at initiation. In this context, we can define two latent time-to-event variables.</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31</a:t>
            </a:fld>
            <a:endParaRPr lang="fr-FR"/>
          </a:p>
        </p:txBody>
      </p:sp>
    </p:spTree>
    <p:extLst>
      <p:ext uri="{BB962C8B-B14F-4D97-AF65-F5344CB8AC3E}">
        <p14:creationId xmlns:p14="http://schemas.microsoft.com/office/powerpoint/2010/main" val="3759333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first variable, U(0-&gt;1), represents the time from initiation to state 1. Note that it could be infinity if the patient never experiences dementia in their lifetime.</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32</a:t>
            </a:fld>
            <a:endParaRPr lang="fr-FR"/>
          </a:p>
        </p:txBody>
      </p:sp>
    </p:spTree>
    <p:extLst>
      <p:ext uri="{BB962C8B-B14F-4D97-AF65-F5344CB8AC3E}">
        <p14:creationId xmlns:p14="http://schemas.microsoft.com/office/powerpoint/2010/main" val="1624753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second variable, U(0-&gt;2), represents the time from initiation to death without dementia.</a:t>
            </a:r>
          </a:p>
          <a:p>
            <a:endParaRPr lang="en-US" dirty="0"/>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33</a:t>
            </a:fld>
            <a:endParaRPr lang="fr-FR"/>
          </a:p>
        </p:txBody>
      </p:sp>
    </p:spTree>
    <p:extLst>
      <p:ext uri="{BB962C8B-B14F-4D97-AF65-F5344CB8AC3E}">
        <p14:creationId xmlns:p14="http://schemas.microsoft.com/office/powerpoint/2010/main" val="1618276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Ultimately, each patient will take only one path: either 0-1-2 or 0-2. Only the minimum of the two time-to-event variables will be observed. We denote it by U and the variable F, which takes value in {1, 2}, indicates the type of event that occurs first.</a:t>
            </a:r>
          </a:p>
          <a:p>
            <a:endParaRPr lang="en-US" dirty="0"/>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34</a:t>
            </a:fld>
            <a:endParaRPr lang="fr-FR"/>
          </a:p>
        </p:txBody>
      </p:sp>
    </p:spTree>
    <p:extLst>
      <p:ext uri="{BB962C8B-B14F-4D97-AF65-F5344CB8AC3E}">
        <p14:creationId xmlns:p14="http://schemas.microsoft.com/office/powerpoint/2010/main" val="1246716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approach would be valid if we had data until death for all patients. But what do we observe in EHR databases?</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35</a:t>
            </a:fld>
            <a:endParaRPr lang="fr-FR"/>
          </a:p>
        </p:txBody>
      </p:sp>
    </p:spTree>
    <p:extLst>
      <p:ext uri="{BB962C8B-B14F-4D97-AF65-F5344CB8AC3E}">
        <p14:creationId xmlns:p14="http://schemas.microsoft.com/office/powerpoint/2010/main" val="2605036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For some patients, we do observe actual transitions. For example, they may go from 0 to 1.</a:t>
            </a:r>
          </a:p>
          <a:p>
            <a:r>
              <a:rPr lang="en-US" dirty="0"/>
              <a:t>Or they may go directly from 0 to 2.</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36</a:t>
            </a:fld>
            <a:endParaRPr lang="fr-FR"/>
          </a:p>
        </p:txBody>
      </p:sp>
    </p:spTree>
    <p:extLst>
      <p:ext uri="{BB962C8B-B14F-4D97-AF65-F5344CB8AC3E}">
        <p14:creationId xmlns:p14="http://schemas.microsoft.com/office/powerpoint/2010/main" val="319619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But the patient may also remain in state 0 during follow-up and be right-censored. Thus, their follow-up time T is defined as the minimum between U and C. We use the variable E taking value in {0, 1, 2} to indicate the corresponding scenario.</a:t>
            </a:r>
          </a:p>
          <a:p>
            <a:endParaRPr lang="en-US" dirty="0"/>
          </a:p>
          <a:p>
            <a:endParaRPr lang="en-US" dirty="0"/>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37</a:t>
            </a:fld>
            <a:endParaRPr lang="fr-FR"/>
          </a:p>
        </p:txBody>
      </p:sp>
    </p:spTree>
    <p:extLst>
      <p:ext uri="{BB962C8B-B14F-4D97-AF65-F5344CB8AC3E}">
        <p14:creationId xmlns:p14="http://schemas.microsoft.com/office/powerpoint/2010/main" val="2309506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To recap, observations encountered in the EHR can be of three types. In the first two scenarios, the follow-up time T is equal to the realized time to the first event, U. And in the third, T is equal to the censoring time C.</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38</a:t>
            </a:fld>
            <a:endParaRPr lang="fr-FR"/>
          </a:p>
        </p:txBody>
      </p:sp>
    </p:spTree>
    <p:extLst>
      <p:ext uri="{BB962C8B-B14F-4D97-AF65-F5344CB8AC3E}">
        <p14:creationId xmlns:p14="http://schemas.microsoft.com/office/powerpoint/2010/main" val="1784687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far, we’ve talked about observed quantities. But in a target trial emulation, we aim to answer “what-if” questions, requiring the definition of hypothetical or counterfactual worlds.</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39</a:t>
            </a:fld>
            <a:endParaRPr lang="fr-FR"/>
          </a:p>
        </p:txBody>
      </p:sp>
    </p:spTree>
    <p:extLst>
      <p:ext uri="{BB962C8B-B14F-4D97-AF65-F5344CB8AC3E}">
        <p14:creationId xmlns:p14="http://schemas.microsoft.com/office/powerpoint/2010/main" val="379091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Arial" panose="020B0604020202020204" pitchFamily="34" charset="0"/>
              </a:rPr>
              <a:t>To </a:t>
            </a:r>
            <a:r>
              <a:rPr lang="fr-FR" sz="1800" dirty="0" err="1">
                <a:effectLst/>
                <a:latin typeface="Arial" panose="020B0604020202020204" pitchFamily="34" charset="0"/>
                <a:ea typeface="Arial" panose="020B0604020202020204" pitchFamily="34" charset="0"/>
              </a:rPr>
              <a:t>address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this</a:t>
            </a:r>
            <a:r>
              <a:rPr lang="fr-FR" sz="1800" dirty="0">
                <a:effectLst/>
                <a:latin typeface="Arial" panose="020B0604020202020204" pitchFamily="34" charset="0"/>
                <a:ea typeface="Arial" panose="020B0604020202020204" pitchFamily="34" charset="0"/>
              </a:rPr>
              <a:t> question, the </a:t>
            </a:r>
            <a:r>
              <a:rPr lang="fr-FR" sz="1800" dirty="0" err="1">
                <a:effectLst/>
                <a:latin typeface="Arial" panose="020B0604020202020204" pitchFamily="34" charset="0"/>
                <a:ea typeface="Arial" panose="020B0604020202020204" pitchFamily="34" charset="0"/>
              </a:rPr>
              <a:t>decomposition</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dementia</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risk</a:t>
            </a:r>
            <a:r>
              <a:rPr lang="fr-FR" sz="1800" dirty="0">
                <a:effectLst/>
                <a:latin typeface="Arial" panose="020B0604020202020204" pitchFamily="34" charset="0"/>
                <a:ea typeface="Arial" panose="020B0604020202020204" pitchFamily="34" charset="0"/>
              </a:rPr>
              <a:t> over the life course – </a:t>
            </a:r>
            <a:r>
              <a:rPr lang="fr-FR" sz="1800" dirty="0" err="1">
                <a:effectLst/>
                <a:latin typeface="Arial" panose="020B0604020202020204" pitchFamily="34" charset="0"/>
                <a:ea typeface="Arial" panose="020B0604020202020204" pitchFamily="34" charset="0"/>
              </a:rPr>
              <a:t>from</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early</a:t>
            </a:r>
            <a:r>
              <a:rPr lang="fr-FR" sz="1800" dirty="0">
                <a:effectLst/>
                <a:latin typeface="Arial" panose="020B0604020202020204" pitchFamily="34" charset="0"/>
                <a:ea typeface="Arial" panose="020B0604020202020204" pitchFamily="34" charset="0"/>
              </a:rPr>
              <a:t> life, to </a:t>
            </a:r>
            <a:r>
              <a:rPr lang="fr-FR" sz="1800" dirty="0" err="1">
                <a:effectLst/>
                <a:latin typeface="Arial" panose="020B0604020202020204" pitchFamily="34" charset="0"/>
                <a:ea typeface="Arial" panose="020B0604020202020204" pitchFamily="34" charset="0"/>
              </a:rPr>
              <a:t>midlife</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late</a:t>
            </a:r>
            <a:r>
              <a:rPr lang="fr-FR" sz="1800" dirty="0">
                <a:effectLst/>
                <a:latin typeface="Arial" panose="020B0604020202020204" pitchFamily="34" charset="0"/>
                <a:ea typeface="Arial" panose="020B0604020202020204" pitchFamily="34" charset="0"/>
              </a:rPr>
              <a:t> life – can </a:t>
            </a:r>
            <a:r>
              <a:rPr lang="fr-FR" sz="1800" dirty="0" err="1">
                <a:effectLst/>
                <a:latin typeface="Arial" panose="020B0604020202020204" pitchFamily="34" charset="0"/>
                <a:ea typeface="Arial" panose="020B0604020202020204" pitchFamily="34" charset="0"/>
              </a:rPr>
              <a:t>be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helpful</a:t>
            </a:r>
            <a:r>
              <a:rPr lang="fr-FR" sz="1800" dirty="0">
                <a:effectLst/>
                <a:latin typeface="Arial" panose="020B0604020202020204" pitchFamily="34" charset="0"/>
                <a:ea typeface="Arial" panose="020B0604020202020204" pitchFamily="34" charset="0"/>
              </a:rPr>
              <a:t>. In </a:t>
            </a:r>
            <a:r>
              <a:rPr lang="fr-FR" sz="1800" dirty="0" err="1">
                <a:effectLst/>
                <a:latin typeface="Arial" panose="020B0604020202020204" pitchFamily="34" charset="0"/>
                <a:ea typeface="Arial" panose="020B0604020202020204" pitchFamily="34" charset="0"/>
              </a:rPr>
              <a:t>particular</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identify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opportunities</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repurpose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existing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drugs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could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delay</a:t>
            </a:r>
            <a:r>
              <a:rPr lang="fr-FR" sz="1800" dirty="0">
                <a:effectLst/>
                <a:latin typeface="Arial" panose="020B0604020202020204" pitchFamily="34" charset="0"/>
                <a:ea typeface="Arial" panose="020B0604020202020204" pitchFamily="34" charset="0"/>
              </a:rPr>
              <a:t> or </a:t>
            </a:r>
            <a:r>
              <a:rPr lang="fr-FR" sz="1800" dirty="0" err="1">
                <a:effectLst/>
                <a:latin typeface="Arial" panose="020B0604020202020204" pitchFamily="34" charset="0"/>
                <a:ea typeface="Arial" panose="020B0604020202020204" pitchFamily="34" charset="0"/>
              </a:rPr>
              <a:t>prevent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dementia</a:t>
            </a:r>
            <a:r>
              <a:rPr lang="fr-FR" sz="1800" dirty="0">
                <a:effectLst/>
                <a:latin typeface="Arial" panose="020B0604020202020204" pitchFamily="34" charset="0"/>
                <a:ea typeface="Arial" panose="020B0604020202020204" pitchFamily="34" charset="0"/>
              </a:rPr>
              <a:t>. </a:t>
            </a:r>
          </a:p>
          <a:p>
            <a:br>
              <a:rPr lang="fr-FR" sz="1800" dirty="0">
                <a:effectLst/>
                <a:latin typeface="Arial" panose="020B0604020202020204" pitchFamily="34" charset="0"/>
                <a:ea typeface="Arial" panose="020B0604020202020204" pitchFamily="34" charset="0"/>
              </a:rPr>
            </a:br>
            <a:r>
              <a:rPr lang="fr-FR" sz="1800" dirty="0">
                <a:effectLst/>
                <a:latin typeface="Arial" panose="020B0604020202020204" pitchFamily="34" charset="0"/>
                <a:ea typeface="Arial" panose="020B0604020202020204" pitchFamily="34" charset="0"/>
              </a:rPr>
              <a:t>To date, 45% of </a:t>
            </a:r>
            <a:r>
              <a:rPr lang="fr-FR" sz="1800" dirty="0" err="1">
                <a:effectLst/>
                <a:latin typeface="Arial" panose="020B0604020202020204" pitchFamily="34" charset="0"/>
                <a:ea typeface="Arial" panose="020B0604020202020204" pitchFamily="34" charset="0"/>
              </a:rPr>
              <a:t>dementia</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risk</a:t>
            </a:r>
            <a:r>
              <a:rPr lang="fr-FR" sz="1800" dirty="0">
                <a:effectLst/>
                <a:latin typeface="Arial" panose="020B0604020202020204" pitchFamily="34" charset="0"/>
                <a:ea typeface="Arial" panose="020B0604020202020204" pitchFamily="34" charset="0"/>
              </a:rPr>
              <a:t> has been </a:t>
            </a:r>
            <a:r>
              <a:rPr lang="fr-FR" sz="1800" dirty="0" err="1">
                <a:effectLst/>
                <a:latin typeface="Arial" panose="020B0604020202020204" pitchFamily="34" charset="0"/>
                <a:ea typeface="Arial" panose="020B0604020202020204" pitchFamily="34" charset="0"/>
              </a:rPr>
              <a:t>attributed</a:t>
            </a:r>
            <a:r>
              <a:rPr lang="fr-FR" sz="1800" dirty="0">
                <a:effectLst/>
                <a:latin typeface="Arial" panose="020B0604020202020204" pitchFamily="34" charset="0"/>
                <a:ea typeface="Arial" panose="020B0604020202020204" pitchFamily="34" charset="0"/>
              </a:rPr>
              <a:t> to modifiable </a:t>
            </a:r>
            <a:r>
              <a:rPr lang="fr-FR" sz="1800" dirty="0" err="1">
                <a:effectLst/>
                <a:latin typeface="Arial" panose="020B0604020202020204" pitchFamily="34" charset="0"/>
                <a:ea typeface="Arial" panose="020B0604020202020204" pitchFamily="34" charset="0"/>
              </a:rPr>
              <a:t>risk</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factors</a:t>
            </a:r>
            <a:r>
              <a:rPr lang="fr-FR" sz="1800" dirty="0">
                <a:effectLst/>
                <a:latin typeface="Arial" panose="020B0604020202020204" pitchFamily="34" charset="0"/>
                <a:ea typeface="Arial" panose="020B0604020202020204" pitchFamily="34" charset="0"/>
              </a:rPr>
              <a:t>. 5 out of 14 </a:t>
            </a:r>
            <a:r>
              <a:rPr lang="fr-FR" sz="1800" dirty="0" err="1">
                <a:effectLst/>
                <a:latin typeface="Arial" panose="020B0604020202020204" pitchFamily="34" charset="0"/>
                <a:ea typeface="Arial" panose="020B0604020202020204" pitchFamily="34" charset="0"/>
              </a:rPr>
              <a:t>factors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map</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pharmaceutical</a:t>
            </a:r>
            <a:r>
              <a:rPr lang="fr-FR" sz="1800" dirty="0">
                <a:effectLst/>
                <a:latin typeface="Arial" panose="020B0604020202020204" pitchFamily="34" charset="0"/>
                <a:ea typeface="Arial" panose="020B0604020202020204" pitchFamily="34" charset="0"/>
              </a:rPr>
              <a:t> interventions – </a:t>
            </a:r>
            <a:r>
              <a:rPr lang="fr-FR" sz="1800" dirty="0" err="1">
                <a:effectLst/>
                <a:latin typeface="Arial" panose="020B0604020202020204" pitchFamily="34" charset="0"/>
                <a:ea typeface="Arial" panose="020B0604020202020204" pitchFamily="34" charset="0"/>
              </a:rPr>
              <a:t>including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hypercholesterolemia</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depression</a:t>
            </a:r>
            <a:r>
              <a:rPr lang="fr-FR" sz="1800" dirty="0">
                <a:effectLst/>
                <a:latin typeface="Arial" panose="020B0604020202020204" pitchFamily="34" charset="0"/>
                <a:ea typeface="Arial" panose="020B0604020202020204" pitchFamily="34" charset="0"/>
              </a:rPr>
              <a:t>, type 2 </a:t>
            </a:r>
            <a:r>
              <a:rPr lang="fr-FR" sz="1800" dirty="0" err="1">
                <a:effectLst/>
                <a:latin typeface="Arial" panose="020B0604020202020204" pitchFamily="34" charset="0"/>
                <a:ea typeface="Arial" panose="020B0604020202020204" pitchFamily="34" charset="0"/>
              </a:rPr>
              <a:t>diabetes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obesity</a:t>
            </a:r>
            <a:r>
              <a:rPr lang="fr-FR" sz="1800" dirty="0">
                <a:effectLst/>
                <a:latin typeface="Arial" panose="020B0604020202020204" pitchFamily="34" charset="0"/>
                <a:ea typeface="Arial" panose="020B0604020202020204" pitchFamily="34" charset="0"/>
              </a:rPr>
              <a:t>, and hypertension.</a:t>
            </a:r>
            <a:br>
              <a:rPr lang="en-US" sz="1800" b="0" i="0" u="none" strike="noStrike" dirty="0">
                <a:solidFill>
                  <a:srgbClr val="000000"/>
                </a:solidFill>
                <a:effectLst/>
                <a:latin typeface="Arial" panose="020B0604020202020204" pitchFamily="34" charset="0"/>
              </a:rPr>
            </a:b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Hypertension, specifically, affects 45% of US adults. It is associated with a 42% higher risk of dementia if untreated and still 13% if treated, relative to healthy controls.</a:t>
            </a: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4</a:t>
            </a:fld>
            <a:endParaRPr lang="fr-FR"/>
          </a:p>
        </p:txBody>
      </p:sp>
    </p:spTree>
    <p:extLst>
      <p:ext uri="{BB962C8B-B14F-4D97-AF65-F5344CB8AC3E}">
        <p14:creationId xmlns:p14="http://schemas.microsoft.com/office/powerpoint/2010/main" val="507942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our case, what are the counterfactual worlds?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Well, patients eligible to enter the target trial could have been prescribed an ACEi (a=1) or an ARB (a=0). </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40</a:t>
            </a:fld>
            <a:endParaRPr lang="fr-FR"/>
          </a:p>
        </p:txBody>
      </p:sp>
    </p:spTree>
    <p:extLst>
      <p:ext uri="{BB962C8B-B14F-4D97-AF65-F5344CB8AC3E}">
        <p14:creationId xmlns:p14="http://schemas.microsoft.com/office/powerpoint/2010/main" val="2564690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Upon entering the trial, a patient’s potential outcomes are defined in both worlds, although ultimately only one will be realized, depending on the assigned treatment strategy.</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41</a:t>
            </a:fld>
            <a:endParaRPr lang="fr-FR"/>
          </a:p>
        </p:txBody>
      </p:sp>
    </p:spTree>
    <p:extLst>
      <p:ext uri="{BB962C8B-B14F-4D97-AF65-F5344CB8AC3E}">
        <p14:creationId xmlns:p14="http://schemas.microsoft.com/office/powerpoint/2010/main" val="1154572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 let us now combine the multi-state model setup with the concept of counterfactual worlds to define the potential outcomes of interest!</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42</a:t>
            </a:fld>
            <a:endParaRPr lang="fr-FR"/>
          </a:p>
        </p:txBody>
      </p:sp>
    </p:spTree>
    <p:extLst>
      <p:ext uri="{BB962C8B-B14F-4D97-AF65-F5344CB8AC3E}">
        <p14:creationId xmlns:p14="http://schemas.microsoft.com/office/powerpoint/2010/main" val="2137272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 the absence of right-censoring, potential outcomes would be tuples of the form (</a:t>
            </a:r>
            <a:r>
              <a:rPr lang="en-US" dirty="0" err="1"/>
              <a:t>Ua</a:t>
            </a:r>
            <a:r>
              <a:rPr lang="en-US" dirty="0"/>
              <a:t>, Fa) where </a:t>
            </a:r>
            <a:r>
              <a:rPr lang="en-US" dirty="0" err="1"/>
              <a:t>Ua</a:t>
            </a:r>
            <a:r>
              <a:rPr lang="en-US" dirty="0"/>
              <a:t> denotes the time to the first event in counterfactual world a and Fa is the corresponding indicator.</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43</a:t>
            </a:fld>
            <a:endParaRPr lang="fr-FR"/>
          </a:p>
        </p:txBody>
      </p:sp>
    </p:spTree>
    <p:extLst>
      <p:ext uri="{BB962C8B-B14F-4D97-AF65-F5344CB8AC3E}">
        <p14:creationId xmlns:p14="http://schemas.microsoft.com/office/powerpoint/2010/main" val="3956947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With right censoring, potential outcomes become tuples of the form (Ta, </a:t>
            </a:r>
            <a:r>
              <a:rPr lang="en-US" dirty="0" err="1"/>
              <a:t>Ea</a:t>
            </a:r>
            <a:r>
              <a:rPr lang="en-US" dirty="0"/>
              <a:t>) where Ta denotes the follow-up time in counterfactual world a and </a:t>
            </a:r>
            <a:r>
              <a:rPr lang="en-US" dirty="0" err="1"/>
              <a:t>Ea</a:t>
            </a:r>
            <a:r>
              <a:rPr lang="en-US" dirty="0"/>
              <a:t> reflects whether the clock stopped because of an event (1 or 2) or because of censoring (0).</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44</a:t>
            </a:fld>
            <a:endParaRPr lang="fr-FR"/>
          </a:p>
        </p:txBody>
      </p:sp>
    </p:spTree>
    <p:extLst>
      <p:ext uri="{BB962C8B-B14F-4D97-AF65-F5344CB8AC3E}">
        <p14:creationId xmlns:p14="http://schemas.microsoft.com/office/powerpoint/2010/main" val="4246419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to compare the distribution of outcomes in the two arms, we shall define our causal contrasts, i.e., the quantities that summarize the risk of experiencing a particular type of event by a given time.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core metric of interest is the probability of experiencing an event of type k by a time t, in counterfactual world a.</a:t>
            </a:r>
            <a:endParaRPr lang="fr-FR" dirty="0"/>
          </a:p>
          <a:p>
            <a:endParaRPr lang="en-US" dirty="0"/>
          </a:p>
          <a:p>
            <a:r>
              <a:rPr lang="en-US" dirty="0"/>
              <a:t>It is given by the following cumulative incidence or risk function, denoted by R. Let me unpack this for you.</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45</a:t>
            </a:fld>
            <a:endParaRPr lang="fr-FR"/>
          </a:p>
        </p:txBody>
      </p:sp>
    </p:spTree>
    <p:extLst>
      <p:ext uri="{BB962C8B-B14F-4D97-AF65-F5344CB8AC3E}">
        <p14:creationId xmlns:p14="http://schemas.microsoft.com/office/powerpoint/2010/main" val="1741399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There is one risk function R for each type of event (k=1 or k=2).</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46</a:t>
            </a:fld>
            <a:endParaRPr lang="fr-FR"/>
          </a:p>
        </p:txBody>
      </p:sp>
    </p:spTree>
    <p:extLst>
      <p:ext uri="{BB962C8B-B14F-4D97-AF65-F5344CB8AC3E}">
        <p14:creationId xmlns:p14="http://schemas.microsoft.com/office/powerpoint/2010/main" val="1682228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Given a type of event k, there is one risk function R in each counterfactual world (a=0 or a=1).</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47</a:t>
            </a:fld>
            <a:endParaRPr lang="fr-FR"/>
          </a:p>
        </p:txBody>
      </p:sp>
    </p:spTree>
    <p:extLst>
      <p:ext uri="{BB962C8B-B14F-4D97-AF65-F5344CB8AC3E}">
        <p14:creationId xmlns:p14="http://schemas.microsoft.com/office/powerpoint/2010/main" val="1635183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 counterfactual world a, the cumulative risk of experiencing an event of type k by time t is defined as the average, in the overall population, of an integral between time 0 and time t that involves two functions.</a:t>
            </a:r>
          </a:p>
          <a:p>
            <a:r>
              <a:rPr lang="en-US" dirty="0"/>
              <a:t>First: S(a) – The survival function in counterfactual world a, which corresponds to the probability of being alive and not having dementia (i.e., still being in state 0 if you remember our multi-state model setup).</a:t>
            </a:r>
            <a:endParaRPr lang="fr-FR" dirty="0"/>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48</a:t>
            </a:fld>
            <a:endParaRPr lang="fr-FR"/>
          </a:p>
        </p:txBody>
      </p:sp>
    </p:spTree>
    <p:extLst>
      <p:ext uri="{BB962C8B-B14F-4D97-AF65-F5344CB8AC3E}">
        <p14:creationId xmlns:p14="http://schemas.microsoft.com/office/powerpoint/2010/main" val="783820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The cause- or event-specific hazard function in counterfactual world a, which corresponds to the instantaneous rate of occurrence of event k in that world.</a:t>
            </a:r>
            <a:endParaRPr lang="fr-FR" dirty="0"/>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49</a:t>
            </a:fld>
            <a:endParaRPr lang="fr-FR"/>
          </a:p>
        </p:txBody>
      </p:sp>
    </p:spTree>
    <p:extLst>
      <p:ext uri="{BB962C8B-B14F-4D97-AF65-F5344CB8AC3E}">
        <p14:creationId xmlns:p14="http://schemas.microsoft.com/office/powerpoint/2010/main" val="163940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Arial" panose="020B0604020202020204" pitchFamily="34" charset="0"/>
                <a:ea typeface="Arial" panose="020B0604020202020204" pitchFamily="34" charset="0"/>
              </a:rPr>
              <a:t>Given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this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decomposition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you</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may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wonder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whether</a:t>
            </a:r>
            <a:r>
              <a:rPr lang="fr-FR" sz="1800" dirty="0">
                <a:effectLst/>
                <a:latin typeface="Arial" panose="020B0604020202020204" pitchFamily="34" charset="0"/>
                <a:ea typeface="Arial" panose="020B0604020202020204" pitchFamily="34" charset="0"/>
              </a:rPr>
              <a:t> all antihypertensives are </a:t>
            </a:r>
            <a:r>
              <a:rPr lang="fr-FR" sz="1800" dirty="0" err="1">
                <a:effectLst/>
                <a:latin typeface="Arial" panose="020B0604020202020204" pitchFamily="34" charset="0"/>
                <a:ea typeface="Arial" panose="020B0604020202020204" pitchFamily="34" charset="0"/>
              </a:rPr>
              <a:t>equal</a:t>
            </a:r>
            <a:r>
              <a:rPr lang="fr-FR" sz="1800" dirty="0">
                <a:effectLst/>
                <a:latin typeface="Arial" panose="020B0604020202020204" pitchFamily="34" charset="0"/>
                <a:ea typeface="Arial" panose="020B0604020202020204" pitchFamily="34" charset="0"/>
              </a:rPr>
              <a:t> or </a:t>
            </a:r>
            <a:r>
              <a:rPr lang="fr-FR" sz="1800" dirty="0" err="1">
                <a:effectLst/>
                <a:latin typeface="Arial" panose="020B0604020202020204" pitchFamily="34" charset="0"/>
                <a:ea typeface="Arial" panose="020B0604020202020204" pitchFamily="34" charset="0"/>
              </a:rPr>
              <a:t>whether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some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may</a:t>
            </a:r>
            <a:r>
              <a:rPr lang="fr-FR" sz="1800" dirty="0">
                <a:effectLst/>
                <a:latin typeface="Arial" panose="020B0604020202020204" pitchFamily="34" charset="0"/>
                <a:ea typeface="Arial" panose="020B0604020202020204" pitchFamily="34" charset="0"/>
              </a:rPr>
              <a:t> have the </a:t>
            </a:r>
            <a:r>
              <a:rPr lang="fr-FR" sz="1800" dirty="0" err="1">
                <a:effectLst/>
                <a:latin typeface="Arial" panose="020B0604020202020204" pitchFamily="34" charset="0"/>
                <a:ea typeface="Arial" panose="020B0604020202020204" pitchFamily="34" charset="0"/>
              </a:rPr>
              <a:t>added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benefit</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delaying</a:t>
            </a:r>
            <a:r>
              <a:rPr lang="fr-FR" sz="1800" dirty="0">
                <a:effectLst/>
                <a:latin typeface="Arial" panose="020B0604020202020204" pitchFamily="34" charset="0"/>
                <a:ea typeface="Arial" panose="020B0604020202020204" pitchFamily="34" charset="0"/>
              </a:rPr>
              <a:t> the </a:t>
            </a:r>
            <a:r>
              <a:rPr lang="fr-FR" sz="1800" dirty="0" err="1">
                <a:effectLst/>
                <a:latin typeface="Arial" panose="020B0604020202020204" pitchFamily="34" charset="0"/>
                <a:ea typeface="Arial" panose="020B0604020202020204" pitchFamily="34" charset="0"/>
              </a:rPr>
              <a:t>onset</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dementia</a:t>
            </a:r>
            <a:r>
              <a:rPr lang="fr-FR" sz="1800" dirty="0">
                <a:effectLst/>
                <a:latin typeface="Arial" panose="020B0604020202020204" pitchFamily="34" charset="0"/>
                <a:ea typeface="Arial" panose="020B0604020202020204" pitchFamily="34" charset="0"/>
              </a:rPr>
              <a:t>?</a:t>
            </a:r>
          </a:p>
          <a:p>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5</a:t>
            </a:fld>
            <a:endParaRPr lang="fr-FR"/>
          </a:p>
        </p:txBody>
      </p:sp>
    </p:spTree>
    <p:extLst>
      <p:ext uri="{BB962C8B-B14F-4D97-AF65-F5344CB8AC3E}">
        <p14:creationId xmlns:p14="http://schemas.microsoft.com/office/powerpoint/2010/main" val="1204890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For each competing event k, we define as our causal contrast the difference between these two risk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I chose risk differences to facilitate clinical interpretability. But using the core risk metrics, it is possible to define other causal contrasts, such as risk ratios.</a:t>
            </a:r>
            <a:endParaRPr lang="fr-FR" sz="1200" dirty="0">
              <a:latin typeface="Segoe UI" panose="020B0502040204020203" pitchFamily="34" charset="0"/>
              <a:cs typeface="Segoe UI" panose="020B0502040204020203" pitchFamily="34" charset="0"/>
            </a:endParaRP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50</a:t>
            </a:fld>
            <a:endParaRPr lang="fr-FR"/>
          </a:p>
        </p:txBody>
      </p:sp>
    </p:spTree>
    <p:extLst>
      <p:ext uri="{BB962C8B-B14F-4D97-AF65-F5344CB8AC3E}">
        <p14:creationId xmlns:p14="http://schemas.microsoft.com/office/powerpoint/2010/main" val="3153887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However, in </a:t>
            </a:r>
            <a:r>
              <a:rPr lang="en-US" sz="1200" u="sng" dirty="0">
                <a:latin typeface="Segoe UI" panose="020B0502040204020203" pitchFamily="34" charset="0"/>
                <a:cs typeface="Segoe UI" panose="020B0502040204020203" pitchFamily="34" charset="0"/>
              </a:rPr>
              <a:t>observational data</a:t>
            </a:r>
            <a:r>
              <a:rPr lang="en-US" sz="1200" dirty="0">
                <a:latin typeface="Segoe UI" panose="020B0502040204020203" pitchFamily="34" charset="0"/>
                <a:cs typeface="Segoe UI" panose="020B0502040204020203" pitchFamily="34" charset="0"/>
              </a:rPr>
              <a:t>, the treatment and control arms are often </a:t>
            </a:r>
            <a:r>
              <a:rPr lang="en-US" sz="1200" u="sng" dirty="0">
                <a:latin typeface="Segoe UI" panose="020B0502040204020203" pitchFamily="34" charset="0"/>
                <a:cs typeface="Segoe UI" panose="020B0502040204020203" pitchFamily="34" charset="0"/>
              </a:rPr>
              <a:t>not</a:t>
            </a:r>
            <a:r>
              <a:rPr lang="en-US" sz="1200" dirty="0">
                <a:latin typeface="Segoe UI" panose="020B0502040204020203" pitchFamily="34" charset="0"/>
                <a:cs typeface="Segoe UI" panose="020B0502040204020203" pitchFamily="34" charset="0"/>
              </a:rPr>
              <a:t> balanced: e.g., there may be a greater share of women or a greater share of patients with type 2 diabetes in one arm than in the other. So, we can’t calculate simple averages and take the difference.</a:t>
            </a:r>
            <a:br>
              <a:rPr lang="en-US" sz="1200" dirty="0">
                <a:latin typeface="Segoe UI" panose="020B0502040204020203" pitchFamily="34" charset="0"/>
                <a:cs typeface="Segoe UI" panose="020B0502040204020203" pitchFamily="34" charset="0"/>
              </a:rPr>
            </a:br>
            <a:r>
              <a:rPr lang="en-US" sz="1200" dirty="0">
                <a:latin typeface="Segoe UI" panose="020B0502040204020203" pitchFamily="34" charset="0"/>
                <a:cs typeface="Segoe UI" panose="020B0502040204020203" pitchFamily="34" charset="0"/>
              </a:rPr>
              <a:t> </a:t>
            </a:r>
            <a:br>
              <a:rPr lang="en-US" sz="1200" dirty="0">
                <a:latin typeface="Segoe UI" panose="020B0502040204020203" pitchFamily="34" charset="0"/>
                <a:cs typeface="Segoe UI" panose="020B0502040204020203" pitchFamily="34" charset="0"/>
              </a:rPr>
            </a:br>
            <a:r>
              <a:rPr lang="en-US" sz="1200" dirty="0">
                <a:latin typeface="Segoe UI" panose="020B0502040204020203" pitchFamily="34" charset="0"/>
                <a:cs typeface="Segoe UI" panose="020B0502040204020203" pitchFamily="34" charset="0"/>
              </a:rPr>
              <a:t>So, what should we do to estimate the effects of treatment on competing risks in an unbiased way?</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51</a:t>
            </a:fld>
            <a:endParaRPr lang="fr-FR"/>
          </a:p>
        </p:txBody>
      </p:sp>
    </p:spTree>
    <p:extLst>
      <p:ext uri="{BB962C8B-B14F-4D97-AF65-F5344CB8AC3E}">
        <p14:creationId xmlns:p14="http://schemas.microsoft.com/office/powerpoint/2010/main" val="34661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9607E-6146-683B-CAAB-28EBAE520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622B9-E82A-493E-6582-B2F5085A13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EB42A28-A674-9CFC-6C54-4BF2C7024C38}"/>
              </a:ext>
            </a:extLst>
          </p:cNvPr>
          <p:cNvSpPr>
            <a:spLocks noGrp="1"/>
          </p:cNvSpPr>
          <p:nvPr>
            <p:ph type="body" idx="1"/>
          </p:nvPr>
        </p:nvSpPr>
        <p:spPr/>
        <p:txBody>
          <a:bodyPr/>
          <a:lstStyle/>
          <a:p>
            <a:r>
              <a:rPr lang="en-US" dirty="0"/>
              <a:t>To identify this risk difference using observational data, we need to make 4 assumptions. Some, like positivity, can be partially verified, but others like conditional exchangeability fundamentally cannot. </a:t>
            </a:r>
          </a:p>
        </p:txBody>
      </p:sp>
      <p:sp>
        <p:nvSpPr>
          <p:cNvPr id="4" name="Slide Number Placeholder 3">
            <a:extLst>
              <a:ext uri="{FF2B5EF4-FFF2-40B4-BE49-F238E27FC236}">
                <a16:creationId xmlns:a16="http://schemas.microsoft.com/office/drawing/2014/main" id="{B0DF5E91-ED43-DF2A-331B-F0CB76E69925}"/>
              </a:ext>
            </a:extLst>
          </p:cNvPr>
          <p:cNvSpPr>
            <a:spLocks noGrp="1"/>
          </p:cNvSpPr>
          <p:nvPr>
            <p:ph type="sldNum" sz="quarter" idx="5"/>
          </p:nvPr>
        </p:nvSpPr>
        <p:spPr/>
        <p:txBody>
          <a:bodyPr/>
          <a:lstStyle/>
          <a:p>
            <a:fld id="{BA8B52D0-AB96-445E-A6D7-56D1B63FC3BA}" type="slidenum">
              <a:rPr lang="fr-FR" smtClean="0"/>
              <a:t>52</a:t>
            </a:fld>
            <a:endParaRPr lang="fr-FR"/>
          </a:p>
        </p:txBody>
      </p:sp>
    </p:spTree>
    <p:extLst>
      <p:ext uri="{BB962C8B-B14F-4D97-AF65-F5344CB8AC3E}">
        <p14:creationId xmlns:p14="http://schemas.microsoft.com/office/powerpoint/2010/main" val="33837608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2B21-1E6B-BB12-8F38-260A48749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EE417-F379-6978-604F-04B05F2BFE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3BE57E-F373-F567-5CDA-E7754A492B21}"/>
              </a:ext>
            </a:extLst>
          </p:cNvPr>
          <p:cNvSpPr>
            <a:spLocks noGrp="1"/>
          </p:cNvSpPr>
          <p:nvPr>
            <p:ph type="body" idx="1"/>
          </p:nvPr>
        </p:nvSpPr>
        <p:spPr/>
        <p:txBody>
          <a:bodyPr/>
          <a:lstStyle/>
          <a:p>
            <a:r>
              <a:rPr lang="en-US" dirty="0"/>
              <a:t>I will briefly comment on the first two assumptions.</a:t>
            </a:r>
          </a:p>
        </p:txBody>
      </p:sp>
      <p:sp>
        <p:nvSpPr>
          <p:cNvPr id="4" name="Slide Number Placeholder 3">
            <a:extLst>
              <a:ext uri="{FF2B5EF4-FFF2-40B4-BE49-F238E27FC236}">
                <a16:creationId xmlns:a16="http://schemas.microsoft.com/office/drawing/2014/main" id="{1F14C6B3-4902-A0E5-FE12-D6703E64878E}"/>
              </a:ext>
            </a:extLst>
          </p:cNvPr>
          <p:cNvSpPr>
            <a:spLocks noGrp="1"/>
          </p:cNvSpPr>
          <p:nvPr>
            <p:ph type="sldNum" sz="quarter" idx="5"/>
          </p:nvPr>
        </p:nvSpPr>
        <p:spPr/>
        <p:txBody>
          <a:bodyPr/>
          <a:lstStyle/>
          <a:p>
            <a:fld id="{BA8B52D0-AB96-445E-A6D7-56D1B63FC3BA}" type="slidenum">
              <a:rPr lang="fr-FR" smtClean="0"/>
              <a:t>53</a:t>
            </a:fld>
            <a:endParaRPr lang="fr-FR"/>
          </a:p>
        </p:txBody>
      </p:sp>
    </p:spTree>
    <p:extLst>
      <p:ext uri="{BB962C8B-B14F-4D97-AF65-F5344CB8AC3E}">
        <p14:creationId xmlns:p14="http://schemas.microsoft.com/office/powerpoint/2010/main" val="2514591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Conditional exchangeability is two-fold:</a:t>
            </a:r>
          </a:p>
          <a:p>
            <a:pPr marL="228600" indent="-228600">
              <a:buAutoNum type="arabicPeriod"/>
            </a:pPr>
            <a:r>
              <a:rPr lang="en-US" dirty="0"/>
              <a:t>We assume that the assigned treatment A is conditionally independent of the potential time-to-event outcomes U(a), given baseline covariates X.</a:t>
            </a:r>
          </a:p>
          <a:p>
            <a:pPr marL="228600" indent="-228600">
              <a:buAutoNum type="arabicPeriod"/>
            </a:pPr>
            <a:r>
              <a:rPr lang="en-US" dirty="0"/>
              <a:t>And similarly, we assume that A is conditionally independent of the potential censoring times, given X.</a:t>
            </a:r>
          </a:p>
          <a:p>
            <a:endParaRPr lang="en-US" dirty="0"/>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54</a:t>
            </a:fld>
            <a:endParaRPr lang="fr-FR"/>
          </a:p>
        </p:txBody>
      </p:sp>
    </p:spTree>
    <p:extLst>
      <p:ext uri="{BB962C8B-B14F-4D97-AF65-F5344CB8AC3E}">
        <p14:creationId xmlns:p14="http://schemas.microsoft.com/office/powerpoint/2010/main" val="3026035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What does positivity tell us? That for any set of covariates that appears at least once in the study population, there should be a nonzero probability of being assigned to any arm.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for the sake of time, I won’t cover identification assumptions in detail today, but you can find them in the slides that will be shared later.</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55</a:t>
            </a:fld>
            <a:endParaRPr lang="fr-FR"/>
          </a:p>
        </p:txBody>
      </p:sp>
    </p:spTree>
    <p:extLst>
      <p:ext uri="{BB962C8B-B14F-4D97-AF65-F5344CB8AC3E}">
        <p14:creationId xmlns:p14="http://schemas.microsoft.com/office/powerpoint/2010/main" val="3445074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Arial" panose="020B0604020202020204" pitchFamily="34" charset="0"/>
                <a:ea typeface="Arial" panose="020B0604020202020204" pitchFamily="34" charset="0"/>
              </a:rPr>
              <a:t>Now</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that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have </a:t>
            </a:r>
            <a:r>
              <a:rPr lang="fr-FR" sz="1200" dirty="0" err="1">
                <a:effectLst/>
                <a:latin typeface="Arial" panose="020B0604020202020204" pitchFamily="34" charset="0"/>
                <a:ea typeface="Arial" panose="020B0604020202020204" pitchFamily="34" charset="0"/>
              </a:rPr>
              <a:t>listed</a:t>
            </a:r>
            <a:r>
              <a:rPr lang="fr-FR" sz="1200" dirty="0">
                <a:effectLst/>
                <a:latin typeface="Arial" panose="020B0604020202020204" pitchFamily="34" charset="0"/>
                <a:ea typeface="Arial" panose="020B0604020202020204" pitchFamily="34" charset="0"/>
              </a:rPr>
              <a:t> the 4 </a:t>
            </a:r>
            <a:r>
              <a:rPr lang="fr-FR" sz="1200" dirty="0" err="1">
                <a:effectLst/>
                <a:latin typeface="Arial" panose="020B0604020202020204" pitchFamily="34" charset="0"/>
                <a:ea typeface="Arial" panose="020B0604020202020204" pitchFamily="34" charset="0"/>
              </a:rPr>
              <a:t>assumptions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needed</a:t>
            </a:r>
            <a:r>
              <a:rPr lang="fr-FR" sz="1200" dirty="0">
                <a:effectLst/>
                <a:latin typeface="Arial" panose="020B0604020202020204" pitchFamily="34" charset="0"/>
                <a:ea typeface="Arial" panose="020B0604020202020204" pitchFamily="34" charset="0"/>
              </a:rPr>
              <a:t> to </a:t>
            </a:r>
            <a:r>
              <a:rPr lang="fr-FR" sz="1200" dirty="0" err="1">
                <a:effectLst/>
                <a:latin typeface="Arial" panose="020B0604020202020204" pitchFamily="34" charset="0"/>
                <a:ea typeface="Arial" panose="020B0604020202020204" pitchFamily="34" charset="0"/>
              </a:rPr>
              <a:t>identify</a:t>
            </a:r>
            <a:r>
              <a:rPr lang="fr-FR" sz="1200" dirty="0">
                <a:effectLst/>
                <a:latin typeface="Arial" panose="020B0604020202020204" pitchFamily="34" charset="0"/>
                <a:ea typeface="Arial" panose="020B0604020202020204" pitchFamily="34" charset="0"/>
              </a:rPr>
              <a:t> the </a:t>
            </a:r>
            <a:r>
              <a:rPr lang="fr-FR" sz="1200" dirty="0" err="1">
                <a:effectLst/>
                <a:latin typeface="Arial" panose="020B0604020202020204" pitchFamily="34" charset="0"/>
                <a:ea typeface="Arial" panose="020B0604020202020204" pitchFamily="34" charset="0"/>
              </a:rPr>
              <a:t>risk</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difference</a:t>
            </a:r>
            <a:r>
              <a:rPr lang="fr-FR" sz="1200" dirty="0">
                <a:effectLst/>
                <a:latin typeface="Arial" panose="020B0604020202020204" pitchFamily="34" charset="0"/>
                <a:ea typeface="Arial" panose="020B0604020202020204" pitchFamily="34" charset="0"/>
              </a:rPr>
              <a:t>, let us </a:t>
            </a:r>
            <a:r>
              <a:rPr lang="fr-FR" sz="1200" dirty="0" err="1">
                <a:effectLst/>
                <a:latin typeface="Arial" panose="020B0604020202020204" pitchFamily="34" charset="0"/>
                <a:ea typeface="Arial" panose="020B0604020202020204" pitchFamily="34" charset="0"/>
              </a:rPr>
              <a:t>discuss</a:t>
            </a:r>
            <a:r>
              <a:rPr lang="fr-FR" sz="1200" dirty="0">
                <a:effectLst/>
                <a:latin typeface="Arial" panose="020B0604020202020204" pitchFamily="34" charset="0"/>
                <a:ea typeface="Arial" panose="020B0604020202020204" pitchFamily="34" charset="0"/>
              </a:rPr>
              <a:t> how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manage to rebalance the </a:t>
            </a:r>
            <a:r>
              <a:rPr lang="fr-FR" sz="1200" dirty="0" err="1">
                <a:effectLst/>
                <a:latin typeface="Arial" panose="020B0604020202020204" pitchFamily="34" charset="0"/>
                <a:ea typeface="Arial" panose="020B0604020202020204" pitchFamily="34" charset="0"/>
              </a:rPr>
              <a:t>two</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arms</a:t>
            </a:r>
            <a:r>
              <a:rPr lang="fr-FR" sz="1200" dirty="0">
                <a:effectLst/>
                <a:latin typeface="Arial" panose="020B0604020202020204" pitchFamily="34" charset="0"/>
                <a:ea typeface="Arial" panose="020B0604020202020204" pitchFamily="34" charset="0"/>
              </a:rPr>
              <a:t>. </a:t>
            </a:r>
          </a:p>
        </p:txBody>
      </p:sp>
      <p:sp>
        <p:nvSpPr>
          <p:cNvPr id="4" name="Slide Number Placeholder 3"/>
          <p:cNvSpPr>
            <a:spLocks noGrp="1"/>
          </p:cNvSpPr>
          <p:nvPr>
            <p:ph type="sldNum" sz="quarter" idx="5"/>
          </p:nvPr>
        </p:nvSpPr>
        <p:spPr/>
        <p:txBody>
          <a:bodyPr/>
          <a:lstStyle/>
          <a:p>
            <a:fld id="{BA8B52D0-AB96-445E-A6D7-56D1B63FC3BA}" type="slidenum">
              <a:rPr lang="fr-FR" smtClean="0"/>
              <a:t>56</a:t>
            </a:fld>
            <a:endParaRPr lang="fr-FR"/>
          </a:p>
        </p:txBody>
      </p:sp>
    </p:spTree>
    <p:extLst>
      <p:ext uri="{BB962C8B-B14F-4D97-AF65-F5344CB8AC3E}">
        <p14:creationId xmlns:p14="http://schemas.microsoft.com/office/powerpoint/2010/main" val="584109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To </a:t>
            </a:r>
            <a:r>
              <a:rPr lang="fr-FR" sz="1200" dirty="0" err="1">
                <a:effectLst/>
                <a:latin typeface="Arial" panose="020B0604020202020204" pitchFamily="34" charset="0"/>
                <a:ea typeface="Arial" panose="020B0604020202020204" pitchFamily="34" charset="0"/>
              </a:rPr>
              <a:t>emulate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baseline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randomization</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use </a:t>
            </a:r>
            <a:r>
              <a:rPr lang="fr-FR" sz="1200" dirty="0" err="1">
                <a:effectLst/>
                <a:latin typeface="Arial" panose="020B0604020202020204" pitchFamily="34" charset="0"/>
                <a:ea typeface="Arial" panose="020B0604020202020204" pitchFamily="34" charset="0"/>
              </a:rPr>
              <a:t>overlap</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weights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which</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allow</a:t>
            </a:r>
            <a:r>
              <a:rPr lang="fr-FR" sz="1200" dirty="0">
                <a:effectLst/>
                <a:latin typeface="Arial" panose="020B0604020202020204" pitchFamily="34" charset="0"/>
                <a:ea typeface="Arial" panose="020B0604020202020204" pitchFamily="34" charset="0"/>
              </a:rPr>
              <a:t> us to </a:t>
            </a:r>
            <a:r>
              <a:rPr lang="fr-FR" sz="1200" dirty="0" err="1">
                <a:effectLst/>
                <a:latin typeface="Arial" panose="020B0604020202020204" pitchFamily="34" charset="0"/>
                <a:ea typeface="Arial" panose="020B0604020202020204" pitchFamily="34" charset="0"/>
              </a:rPr>
              <a:t>keep</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every</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eligible</a:t>
            </a:r>
            <a:r>
              <a:rPr lang="fr-FR" sz="1200" dirty="0">
                <a:effectLst/>
                <a:latin typeface="Arial" panose="020B0604020202020204" pitchFamily="34" charset="0"/>
                <a:ea typeface="Arial" panose="020B0604020202020204" pitchFamily="34" charset="0"/>
              </a:rPr>
              <a:t> patient in the </a:t>
            </a:r>
            <a:r>
              <a:rPr lang="fr-FR" sz="1200" dirty="0" err="1">
                <a:effectLst/>
                <a:latin typeface="Arial" panose="020B0604020202020204" pitchFamily="34" charset="0"/>
                <a:ea typeface="Arial" panose="020B0604020202020204" pitchFamily="34" charset="0"/>
              </a:rPr>
              <a:t>target</a:t>
            </a:r>
            <a:r>
              <a:rPr lang="fr-FR" sz="1200" dirty="0">
                <a:effectLst/>
                <a:latin typeface="Arial" panose="020B0604020202020204" pitchFamily="34" charset="0"/>
                <a:ea typeface="Arial" panose="020B0604020202020204" pitchFamily="34" charset="0"/>
              </a:rPr>
              <a:t> trial </a:t>
            </a:r>
            <a:r>
              <a:rPr lang="fr-FR" sz="1200" dirty="0" err="1">
                <a:effectLst/>
                <a:latin typeface="Arial" panose="020B0604020202020204" pitchFamily="34" charset="0"/>
                <a:ea typeface="Arial" panose="020B0604020202020204" pitchFamily="34" charset="0"/>
              </a:rPr>
              <a:t>while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approximating</a:t>
            </a:r>
            <a:r>
              <a:rPr lang="fr-FR" sz="1200" dirty="0">
                <a:effectLst/>
                <a:latin typeface="Arial" panose="020B0604020202020204" pitchFamily="34" charset="0"/>
                <a:ea typeface="Arial" panose="020B0604020202020204" pitchFamily="34" charset="0"/>
              </a:rPr>
              <a:t> the intuitive setting of </a:t>
            </a:r>
            <a:r>
              <a:rPr lang="fr-FR" sz="1200" dirty="0" err="1">
                <a:effectLst/>
                <a:latin typeface="Arial" panose="020B0604020202020204" pitchFamily="34" charset="0"/>
                <a:ea typeface="Arial" panose="020B0604020202020204" pitchFamily="34" charset="0"/>
              </a:rPr>
              <a:t>many</a:t>
            </a:r>
            <a:r>
              <a:rPr lang="fr-FR" sz="1200" dirty="0">
                <a:effectLst/>
                <a:latin typeface="Arial" panose="020B0604020202020204" pitchFamily="34" charset="0"/>
                <a:ea typeface="Arial" panose="020B0604020202020204" pitchFamily="34" charset="0"/>
              </a:rPr>
              <a:t>-to-</a:t>
            </a:r>
            <a:r>
              <a:rPr lang="fr-FR" sz="1200" dirty="0" err="1">
                <a:effectLst/>
                <a:latin typeface="Arial" panose="020B0604020202020204" pitchFamily="34" charset="0"/>
                <a:ea typeface="Arial" panose="020B0604020202020204" pitchFamily="34" charset="0"/>
              </a:rPr>
              <a:t>many</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matching</a:t>
            </a:r>
            <a:r>
              <a:rPr lang="fr-FR" sz="1200" dirty="0">
                <a:effectLst/>
                <a:latin typeface="Arial" panose="020B0604020202020204" pitchFamily="34" charset="0"/>
                <a:ea typeface="Arial" panose="020B0604020202020204" pitchFamily="34" charset="0"/>
              </a:rPr>
              <a:t>. So, how are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going</a:t>
            </a:r>
            <a:r>
              <a:rPr lang="fr-FR" sz="1200" dirty="0">
                <a:effectLst/>
                <a:latin typeface="Arial" panose="020B0604020202020204" pitchFamily="34" charset="0"/>
                <a:ea typeface="Arial" panose="020B0604020202020204" pitchFamily="34" charset="0"/>
              </a:rPr>
              <a:t> to </a:t>
            </a:r>
            <a:r>
              <a:rPr lang="fr-FR" sz="1200" dirty="0" err="1">
                <a:effectLst/>
                <a:latin typeface="Arial" panose="020B0604020202020204" pitchFamily="34" charset="0"/>
                <a:ea typeface="Arial" panose="020B0604020202020204" pitchFamily="34" charset="0"/>
              </a:rPr>
              <a:t>define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these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weights</a:t>
            </a:r>
            <a:r>
              <a:rPr lang="fr-FR" sz="1200" dirty="0">
                <a:effectLst/>
                <a:latin typeface="Arial" panose="020B0604020202020204" pitchFamily="34" charset="0"/>
                <a:ea typeface="Arial" panose="020B0604020202020204" pitchFamily="34" charset="0"/>
              </a:rPr>
              <a:t>? Let me </a:t>
            </a:r>
            <a:r>
              <a:rPr lang="fr-FR" sz="1200" dirty="0" err="1">
                <a:effectLst/>
                <a:latin typeface="Arial" panose="020B0604020202020204" pitchFamily="34" charset="0"/>
                <a:ea typeface="Arial" panose="020B0604020202020204" pitchFamily="34" charset="0"/>
              </a:rPr>
              <a:t>build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some</a:t>
            </a:r>
            <a:r>
              <a:rPr lang="fr-FR" sz="1200" dirty="0">
                <a:effectLst/>
                <a:latin typeface="Arial" panose="020B0604020202020204" pitchFamily="34" charset="0"/>
                <a:ea typeface="Arial" panose="020B0604020202020204" pitchFamily="34" charset="0"/>
              </a:rPr>
              <a:t> intuition.</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57</a:t>
            </a:fld>
            <a:endParaRPr lang="fr-FR"/>
          </a:p>
        </p:txBody>
      </p:sp>
    </p:spTree>
    <p:extLst>
      <p:ext uri="{BB962C8B-B14F-4D97-AF65-F5344CB8AC3E}">
        <p14:creationId xmlns:p14="http://schemas.microsoft.com/office/powerpoint/2010/main" val="4918650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Let us </a:t>
            </a:r>
            <a:r>
              <a:rPr lang="fr-FR" sz="1200" dirty="0" err="1">
                <a:effectLst/>
                <a:latin typeface="Arial" panose="020B0604020202020204" pitchFamily="34" charset="0"/>
                <a:ea typeface="Arial" panose="020B0604020202020204" pitchFamily="34" charset="0"/>
              </a:rPr>
              <a:t>consider</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that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have </a:t>
            </a:r>
            <a:r>
              <a:rPr lang="fr-FR" sz="1200" dirty="0" err="1">
                <a:effectLst/>
                <a:latin typeface="Arial" panose="020B0604020202020204" pitchFamily="34" charset="0"/>
                <a:ea typeface="Arial" panose="020B0604020202020204" pitchFamily="34" charset="0"/>
              </a:rPr>
              <a:t>only</a:t>
            </a:r>
            <a:r>
              <a:rPr lang="fr-FR" sz="1200" dirty="0">
                <a:effectLst/>
                <a:latin typeface="Arial" panose="020B0604020202020204" pitchFamily="34" charset="0"/>
                <a:ea typeface="Arial" panose="020B0604020202020204" pitchFamily="34" charset="0"/>
              </a:rPr>
              <a:t> one patient </a:t>
            </a:r>
            <a:r>
              <a:rPr lang="fr-FR" sz="1200" dirty="0" err="1">
                <a:effectLst/>
                <a:latin typeface="Arial" panose="020B0604020202020204" pitchFamily="34" charset="0"/>
                <a:ea typeface="Arial" panose="020B0604020202020204" pitchFamily="34" charset="0"/>
              </a:rPr>
              <a:t>characteristic</a:t>
            </a:r>
            <a:r>
              <a:rPr lang="fr-FR" sz="1200" dirty="0">
                <a:effectLst/>
                <a:latin typeface="Arial" panose="020B0604020202020204" pitchFamily="34" charset="0"/>
                <a:ea typeface="Arial" panose="020B0604020202020204" pitchFamily="34" charset="0"/>
              </a:rPr>
              <a:t>, for </a:t>
            </a:r>
            <a:r>
              <a:rPr lang="fr-FR" sz="1200" dirty="0" err="1">
                <a:effectLst/>
                <a:latin typeface="Arial" panose="020B0604020202020204" pitchFamily="34" charset="0"/>
                <a:ea typeface="Arial" panose="020B0604020202020204" pitchFamily="34" charset="0"/>
              </a:rPr>
              <a:t>example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age</a:t>
            </a:r>
            <a:r>
              <a:rPr lang="fr-FR" sz="1200" dirty="0">
                <a:effectLst/>
                <a:latin typeface="Arial" panose="020B0604020202020204" pitchFamily="34" charset="0"/>
                <a:ea typeface="Arial" panose="020B0604020202020204" pitchFamily="34" charset="0"/>
              </a:rPr>
              <a:t> at </a:t>
            </a:r>
            <a:r>
              <a:rPr lang="fr-FR" sz="1200" dirty="0" err="1">
                <a:effectLst/>
                <a:latin typeface="Arial" panose="020B0604020202020204" pitchFamily="34" charset="0"/>
                <a:ea typeface="Arial" panose="020B0604020202020204" pitchFamily="34" charset="0"/>
              </a:rPr>
              <a:t>treatment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initation</a:t>
            </a:r>
            <a:r>
              <a:rPr lang="fr-FR" sz="1200" dirty="0">
                <a:effectLst/>
                <a:latin typeface="Arial" panose="020B0604020202020204" pitchFamily="34" charset="0"/>
                <a:ea typeface="Arial" panose="020B0604020202020204" pitchFamily="34" charset="0"/>
              </a:rPr>
              <a:t>.</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58</a:t>
            </a:fld>
            <a:endParaRPr lang="fr-FR"/>
          </a:p>
        </p:txBody>
      </p:sp>
    </p:spTree>
    <p:extLst>
      <p:ext uri="{BB962C8B-B14F-4D97-AF65-F5344CB8AC3E}">
        <p14:creationId xmlns:p14="http://schemas.microsoft.com/office/powerpoint/2010/main" val="1872728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And we are going to look at the patient’s probability of being assigned to the treatment arm, as a function of their age.</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59</a:t>
            </a:fld>
            <a:endParaRPr lang="fr-FR"/>
          </a:p>
        </p:txBody>
      </p:sp>
    </p:spTree>
    <p:extLst>
      <p:ext uri="{BB962C8B-B14F-4D97-AF65-F5344CB8AC3E}">
        <p14:creationId xmlns:p14="http://schemas.microsoft.com/office/powerpoint/2010/main" val="244715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Back in 2022, a group in the UK </a:t>
            </a:r>
            <a:r>
              <a:rPr lang="fr-FR" sz="1200" dirty="0" err="1">
                <a:effectLst/>
                <a:latin typeface="Arial" panose="020B0604020202020204" pitchFamily="34" charset="0"/>
                <a:ea typeface="Arial" panose="020B0604020202020204" pitchFamily="34" charset="0"/>
              </a:rPr>
              <a:t>conducted</a:t>
            </a:r>
            <a:r>
              <a:rPr lang="fr-FR" sz="1200" dirty="0">
                <a:effectLst/>
                <a:latin typeface="Arial" panose="020B0604020202020204" pitchFamily="34" charset="0"/>
                <a:ea typeface="Arial" panose="020B0604020202020204" pitchFamily="34" charset="0"/>
              </a:rPr>
              <a:t> a </a:t>
            </a:r>
            <a:r>
              <a:rPr lang="fr-FR" sz="1200" dirty="0" err="1">
                <a:effectLst/>
                <a:latin typeface="Arial" panose="020B0604020202020204" pitchFamily="34" charset="0"/>
                <a:ea typeface="Arial" panose="020B0604020202020204" pitchFamily="34" charset="0"/>
              </a:rPr>
              <a:t>Mendelian</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randomization</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interrogating</a:t>
            </a:r>
            <a:r>
              <a:rPr lang="fr-FR" sz="1200" dirty="0">
                <a:effectLst/>
                <a:latin typeface="Arial" panose="020B0604020202020204" pitchFamily="34" charset="0"/>
                <a:ea typeface="Arial" panose="020B0604020202020204" pitchFamily="34" charset="0"/>
              </a:rPr>
              <a:t> the </a:t>
            </a:r>
            <a:r>
              <a:rPr lang="fr-FR" sz="1200" dirty="0" err="1">
                <a:effectLst/>
                <a:latin typeface="Arial" panose="020B0604020202020204" pitchFamily="34" charset="0"/>
                <a:ea typeface="Arial" panose="020B0604020202020204" pitchFamily="34" charset="0"/>
              </a:rPr>
              <a:t>role</a:t>
            </a:r>
            <a:r>
              <a:rPr lang="fr-FR" sz="1200" dirty="0">
                <a:effectLst/>
                <a:latin typeface="Arial" panose="020B0604020202020204" pitchFamily="34" charset="0"/>
                <a:ea typeface="Arial" panose="020B0604020202020204" pitchFamily="34" charset="0"/>
              </a:rPr>
              <a:t> of the ACE </a:t>
            </a:r>
            <a:r>
              <a:rPr lang="fr-FR" sz="1200" dirty="0" err="1">
                <a:effectLst/>
                <a:latin typeface="Arial" panose="020B0604020202020204" pitchFamily="34" charset="0"/>
                <a:ea typeface="Arial" panose="020B0604020202020204" pitchFamily="34" charset="0"/>
              </a:rPr>
              <a:t>gene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which</a:t>
            </a:r>
            <a:r>
              <a:rPr lang="fr-FR" sz="1200" dirty="0">
                <a:effectLst/>
                <a:latin typeface="Arial" panose="020B0604020202020204" pitchFamily="34" charset="0"/>
                <a:ea typeface="Arial" panose="020B0604020202020204" pitchFamily="34" charset="0"/>
              </a:rPr>
              <a:t> has long been </a:t>
            </a:r>
            <a:r>
              <a:rPr lang="fr-FR" sz="1200" dirty="0" err="1">
                <a:effectLst/>
                <a:latin typeface="Arial" panose="020B0604020202020204" pitchFamily="34" charset="0"/>
                <a:ea typeface="Arial" panose="020B0604020202020204" pitchFamily="34" charset="0"/>
              </a:rPr>
              <a:t>implicated</a:t>
            </a:r>
            <a:r>
              <a:rPr lang="fr-FR" sz="1200" dirty="0">
                <a:effectLst/>
                <a:latin typeface="Arial" panose="020B0604020202020204" pitchFamily="34" charset="0"/>
                <a:ea typeface="Arial" panose="020B0604020202020204" pitchFamily="34" charset="0"/>
              </a:rPr>
              <a:t> in </a:t>
            </a:r>
            <a:r>
              <a:rPr lang="fr-FR" sz="1200" dirty="0" err="1">
                <a:effectLst/>
                <a:latin typeface="Arial" panose="020B0604020202020204" pitchFamily="34" charset="0"/>
                <a:ea typeface="Arial" panose="020B0604020202020204" pitchFamily="34" charset="0"/>
              </a:rPr>
              <a:t>Alzheimer’s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disease</a:t>
            </a:r>
            <a:r>
              <a:rPr lang="fr-FR" sz="1200" dirty="0">
                <a:effectLst/>
                <a:latin typeface="Arial" panose="020B0604020202020204" pitchFamily="34" charset="0"/>
                <a:ea typeface="Arial" panose="020B0604020202020204" pitchFamily="34" charset="0"/>
              </a:rPr>
              <a:t> – a </a:t>
            </a:r>
            <a:r>
              <a:rPr lang="fr-FR" sz="1200" dirty="0" err="1">
                <a:effectLst/>
                <a:latin typeface="Arial" panose="020B0604020202020204" pitchFamily="34" charset="0"/>
                <a:ea typeface="Arial" panose="020B0604020202020204" pitchFamily="34" charset="0"/>
              </a:rPr>
              <a:t>subtype</a:t>
            </a:r>
            <a:r>
              <a:rPr lang="fr-FR" sz="1200" dirty="0">
                <a:effectLst/>
                <a:latin typeface="Arial" panose="020B0604020202020204" pitchFamily="34" charset="0"/>
                <a:ea typeface="Arial" panose="020B0604020202020204" pitchFamily="34" charset="0"/>
              </a:rPr>
              <a:t> of </a:t>
            </a:r>
            <a:r>
              <a:rPr lang="fr-FR" sz="1200" dirty="0" err="1">
                <a:effectLst/>
                <a:latin typeface="Arial" panose="020B0604020202020204" pitchFamily="34" charset="0"/>
                <a:ea typeface="Arial" panose="020B0604020202020204" pitchFamily="34" charset="0"/>
              </a:rPr>
              <a:t>dementia</a:t>
            </a:r>
            <a:r>
              <a:rPr lang="fr-FR" sz="1200" dirty="0">
                <a:effectLst/>
                <a:latin typeface="Arial" panose="020B0604020202020204" pitchFamily="34" charset="0"/>
                <a:ea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D87CB463-7E21-4BB0-BC62-9473C8C3B458}" type="slidenum">
              <a:rPr lang="en-US" smtClean="0"/>
              <a:t>6</a:t>
            </a:fld>
            <a:endParaRPr lang="en-US"/>
          </a:p>
        </p:txBody>
      </p:sp>
    </p:spTree>
    <p:extLst>
      <p:ext uri="{BB962C8B-B14F-4D97-AF65-F5344CB8AC3E}">
        <p14:creationId xmlns:p14="http://schemas.microsoft.com/office/powerpoint/2010/main" val="602986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let us imagine that the propensity score function looks like this. </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60</a:t>
            </a:fld>
            <a:endParaRPr lang="fr-FR"/>
          </a:p>
        </p:txBody>
      </p:sp>
    </p:spTree>
    <p:extLst>
      <p:ext uri="{BB962C8B-B14F-4D97-AF65-F5344CB8AC3E}">
        <p14:creationId xmlns:p14="http://schemas.microsoft.com/office/powerpoint/2010/main" val="4163787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For patients at the tails – who were either quite young or quite old when starting their treatment – it was almost certain which drug class (1 or 0) they would receive, making it hard to find a close match in the opposite arm. So, we would not get rid of these patients completely, but we would want to assign them a small weight.</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61</a:t>
            </a:fld>
            <a:endParaRPr lang="fr-FR"/>
          </a:p>
        </p:txBody>
      </p:sp>
    </p:spTree>
    <p:extLst>
      <p:ext uri="{BB962C8B-B14F-4D97-AF65-F5344CB8AC3E}">
        <p14:creationId xmlns:p14="http://schemas.microsoft.com/office/powerpoint/2010/main" val="1458469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Arial" panose="020B0604020202020204" pitchFamily="34" charset="0"/>
                <a:ea typeface="Arial" panose="020B0604020202020204" pitchFamily="34" charset="0"/>
              </a:rPr>
              <a:t>Conversely</a:t>
            </a:r>
            <a:r>
              <a:rPr lang="fr-FR" sz="1200" dirty="0">
                <a:effectLst/>
                <a:latin typeface="Arial" panose="020B0604020202020204" pitchFamily="34" charset="0"/>
                <a:ea typeface="Arial" panose="020B0604020202020204" pitchFamily="34" charset="0"/>
              </a:rPr>
              <a:t>, patients in the middle of the </a:t>
            </a:r>
            <a:r>
              <a:rPr lang="fr-FR" sz="1200" dirty="0" err="1">
                <a:effectLst/>
                <a:latin typeface="Arial" panose="020B0604020202020204" pitchFamily="34" charset="0"/>
                <a:ea typeface="Arial" panose="020B0604020202020204" pitchFamily="34" charset="0"/>
              </a:rPr>
              <a:t>age</a:t>
            </a:r>
            <a:r>
              <a:rPr lang="fr-FR" sz="1200" dirty="0">
                <a:effectLst/>
                <a:latin typeface="Arial" panose="020B0604020202020204" pitchFamily="34" charset="0"/>
                <a:ea typeface="Arial" panose="020B0604020202020204" pitchFamily="34" charset="0"/>
              </a:rPr>
              <a:t> distribution </a:t>
            </a:r>
            <a:r>
              <a:rPr lang="fr-FR" sz="1200" dirty="0" err="1">
                <a:effectLst/>
                <a:latin typeface="Arial" panose="020B0604020202020204" pitchFamily="34" charset="0"/>
                <a:ea typeface="Arial" panose="020B0604020202020204" pitchFamily="34" charset="0"/>
              </a:rPr>
              <a:t>had</a:t>
            </a:r>
            <a:r>
              <a:rPr lang="fr-FR" sz="1200" dirty="0">
                <a:effectLst/>
                <a:latin typeface="Arial" panose="020B0604020202020204" pitchFamily="34" charset="0"/>
                <a:ea typeface="Arial" panose="020B0604020202020204" pitchFamily="34" charset="0"/>
              </a:rPr>
              <a:t> a </a:t>
            </a:r>
            <a:r>
              <a:rPr lang="fr-FR" sz="1200" dirty="0" err="1">
                <a:effectLst/>
                <a:latin typeface="Arial" panose="020B0604020202020204" pitchFamily="34" charset="0"/>
                <a:ea typeface="Arial" panose="020B0604020202020204" pitchFamily="34" charset="0"/>
              </a:rPr>
              <a:t>decent</a:t>
            </a:r>
            <a:r>
              <a:rPr lang="fr-FR" sz="1200" dirty="0">
                <a:effectLst/>
                <a:latin typeface="Arial" panose="020B0604020202020204" pitchFamily="34" charset="0"/>
                <a:ea typeface="Arial" panose="020B0604020202020204" pitchFamily="34" charset="0"/>
              </a:rPr>
              <a:t> chance to </a:t>
            </a:r>
            <a:r>
              <a:rPr lang="fr-FR" sz="1200" dirty="0" err="1">
                <a:effectLst/>
                <a:latin typeface="Arial" panose="020B0604020202020204" pitchFamily="34" charset="0"/>
                <a:ea typeface="Arial" panose="020B0604020202020204" pitchFamily="34" charset="0"/>
              </a:rPr>
              <a:t>be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assigned</a:t>
            </a:r>
            <a:r>
              <a:rPr lang="fr-FR" sz="1200" dirty="0">
                <a:effectLst/>
                <a:latin typeface="Arial" panose="020B0604020202020204" pitchFamily="34" charset="0"/>
                <a:ea typeface="Arial" panose="020B0604020202020204" pitchFamily="34" charset="0"/>
              </a:rPr>
              <a:t> to </a:t>
            </a:r>
            <a:r>
              <a:rPr lang="fr-FR" sz="1200" dirty="0" err="1">
                <a:effectLst/>
                <a:latin typeface="Arial" panose="020B0604020202020204" pitchFamily="34" charset="0"/>
                <a:ea typeface="Arial" panose="020B0604020202020204" pitchFamily="34" charset="0"/>
              </a:rPr>
              <a:t>either</a:t>
            </a:r>
            <a:r>
              <a:rPr lang="fr-FR" sz="1200" dirty="0">
                <a:effectLst/>
                <a:latin typeface="Arial" panose="020B0604020202020204" pitchFamily="34" charset="0"/>
                <a:ea typeface="Arial" panose="020B0604020202020204" pitchFamily="34" charset="0"/>
              </a:rPr>
              <a:t> arm.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want</a:t>
            </a:r>
            <a:r>
              <a:rPr lang="fr-FR" sz="1200" dirty="0">
                <a:effectLst/>
                <a:latin typeface="Arial" panose="020B0604020202020204" pitchFamily="34" charset="0"/>
                <a:ea typeface="Arial" panose="020B0604020202020204" pitchFamily="34" charset="0"/>
              </a:rPr>
              <a:t> to </a:t>
            </a:r>
            <a:r>
              <a:rPr lang="fr-FR" sz="1200" dirty="0" err="1">
                <a:effectLst/>
                <a:latin typeface="Arial" panose="020B0604020202020204" pitchFamily="34" charset="0"/>
                <a:ea typeface="Arial" panose="020B0604020202020204" pitchFamily="34" charset="0"/>
              </a:rPr>
              <a:t>give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these</a:t>
            </a:r>
            <a:r>
              <a:rPr lang="fr-FR" sz="1200" dirty="0">
                <a:effectLst/>
                <a:latin typeface="Arial" panose="020B0604020202020204" pitchFamily="34" charset="0"/>
                <a:ea typeface="Arial" panose="020B0604020202020204" pitchFamily="34" charset="0"/>
              </a:rPr>
              <a:t> patients a </a:t>
            </a:r>
            <a:r>
              <a:rPr lang="fr-FR" sz="1200" dirty="0" err="1">
                <a:effectLst/>
                <a:latin typeface="Arial" panose="020B0604020202020204" pitchFamily="34" charset="0"/>
                <a:ea typeface="Arial" panose="020B0604020202020204" pitchFamily="34" charset="0"/>
              </a:rPr>
              <a:t>larger</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weight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because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they</a:t>
            </a:r>
            <a:r>
              <a:rPr lang="fr-FR" sz="1200" dirty="0">
                <a:effectLst/>
                <a:latin typeface="Arial" panose="020B0604020202020204" pitchFamily="34" charset="0"/>
                <a:ea typeface="Arial" panose="020B0604020202020204" pitchFamily="34" charset="0"/>
              </a:rPr>
              <a:t> best </a:t>
            </a:r>
            <a:r>
              <a:rPr lang="fr-FR" sz="1200" dirty="0" err="1">
                <a:effectLst/>
                <a:latin typeface="Arial" panose="020B0604020202020204" pitchFamily="34" charset="0"/>
                <a:ea typeface="Arial" panose="020B0604020202020204" pitchFamily="34" charset="0"/>
              </a:rPr>
              <a:t>represent</a:t>
            </a:r>
            <a:r>
              <a:rPr lang="fr-FR" sz="1200" dirty="0">
                <a:effectLst/>
                <a:latin typeface="Arial" panose="020B0604020202020204" pitchFamily="34" charset="0"/>
                <a:ea typeface="Arial" panose="020B0604020202020204" pitchFamily="34" charset="0"/>
              </a:rPr>
              <a:t> the case of a </a:t>
            </a:r>
            <a:r>
              <a:rPr lang="fr-FR" sz="1200" dirty="0" err="1">
                <a:effectLst/>
                <a:latin typeface="Arial" panose="020B0604020202020204" pitchFamily="34" charset="0"/>
                <a:ea typeface="Arial" panose="020B0604020202020204" pitchFamily="34" charset="0"/>
              </a:rPr>
              <a:t>randomized</a:t>
            </a:r>
            <a:r>
              <a:rPr lang="fr-FR" sz="1200" dirty="0">
                <a:effectLst/>
                <a:latin typeface="Arial" panose="020B0604020202020204" pitchFamily="34" charset="0"/>
                <a:ea typeface="Arial" panose="020B0604020202020204" pitchFamily="34" charset="0"/>
              </a:rPr>
              <a:t> trial in </a:t>
            </a:r>
            <a:r>
              <a:rPr lang="fr-FR" sz="1200" dirty="0" err="1">
                <a:effectLst/>
                <a:latin typeface="Arial" panose="020B0604020202020204" pitchFamily="34" charset="0"/>
                <a:ea typeface="Arial" panose="020B0604020202020204" pitchFamily="34" charset="0"/>
              </a:rPr>
              <a:t>which</a:t>
            </a:r>
            <a:r>
              <a:rPr lang="fr-FR" sz="1200" dirty="0">
                <a:effectLst/>
                <a:latin typeface="Arial" panose="020B0604020202020204" pitchFamily="34" charset="0"/>
                <a:ea typeface="Arial" panose="020B0604020202020204" pitchFamily="34" charset="0"/>
              </a:rPr>
              <a:t> patients have a </a:t>
            </a:r>
            <a:r>
              <a:rPr lang="fr-FR" sz="1200" dirty="0" err="1">
                <a:effectLst/>
                <a:latin typeface="Arial" panose="020B0604020202020204" pitchFamily="34" charset="0"/>
                <a:ea typeface="Arial" panose="020B0604020202020204" pitchFamily="34" charset="0"/>
              </a:rPr>
              <a:t>similar</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probability</a:t>
            </a:r>
            <a:r>
              <a:rPr lang="fr-FR" sz="1200" dirty="0">
                <a:effectLst/>
                <a:latin typeface="Arial" panose="020B0604020202020204" pitchFamily="34" charset="0"/>
                <a:ea typeface="Arial" panose="020B0604020202020204" pitchFamily="34" charset="0"/>
              </a:rPr>
              <a:t> of </a:t>
            </a:r>
            <a:r>
              <a:rPr lang="fr-FR" sz="1200" dirty="0" err="1">
                <a:effectLst/>
                <a:latin typeface="Arial" panose="020B0604020202020204" pitchFamily="34" charset="0"/>
                <a:ea typeface="Arial" panose="020B0604020202020204" pitchFamily="34" charset="0"/>
              </a:rPr>
              <a:t>being</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assigned</a:t>
            </a:r>
            <a:r>
              <a:rPr lang="fr-FR" sz="1200" dirty="0">
                <a:effectLst/>
                <a:latin typeface="Arial" panose="020B0604020202020204" pitchFamily="34" charset="0"/>
                <a:ea typeface="Arial" panose="020B0604020202020204" pitchFamily="34" charset="0"/>
              </a:rPr>
              <a:t> to </a:t>
            </a:r>
            <a:r>
              <a:rPr lang="fr-FR" sz="1200" dirty="0" err="1">
                <a:effectLst/>
                <a:latin typeface="Arial" panose="020B0604020202020204" pitchFamily="34" charset="0"/>
                <a:ea typeface="Arial" panose="020B0604020202020204" pitchFamily="34" charset="0"/>
              </a:rPr>
              <a:t>treatment</a:t>
            </a:r>
            <a:r>
              <a:rPr lang="fr-FR" sz="1200" dirty="0">
                <a:effectLst/>
                <a:latin typeface="Arial" panose="020B0604020202020204" pitchFamily="34" charset="0"/>
                <a:ea typeface="Arial" panose="020B0604020202020204" pitchFamily="34" charset="0"/>
              </a:rPr>
              <a:t> or control.</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62</a:t>
            </a:fld>
            <a:endParaRPr lang="fr-FR"/>
          </a:p>
        </p:txBody>
      </p:sp>
    </p:spTree>
    <p:extLst>
      <p:ext uri="{BB962C8B-B14F-4D97-AF65-F5344CB8AC3E}">
        <p14:creationId xmlns:p14="http://schemas.microsoft.com/office/powerpoint/2010/main" val="4243552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We can achieve this goal by giving more importance to patients in the overlap region. This approach applies in multiple dimensions as well, considering not only age, but also sex, social vulnerability etc.</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63</a:t>
            </a:fld>
            <a:endParaRPr lang="fr-FR"/>
          </a:p>
        </p:txBody>
      </p:sp>
    </p:spTree>
    <p:extLst>
      <p:ext uri="{BB962C8B-B14F-4D97-AF65-F5344CB8AC3E}">
        <p14:creationId xmlns:p14="http://schemas.microsoft.com/office/powerpoint/2010/main" val="2677354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 why would we use overlap rather than other weighting schemes?</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64</a:t>
            </a:fld>
            <a:endParaRPr lang="fr-FR"/>
          </a:p>
        </p:txBody>
      </p:sp>
    </p:spTree>
    <p:extLst>
      <p:ext uri="{BB962C8B-B14F-4D97-AF65-F5344CB8AC3E}">
        <p14:creationId xmlns:p14="http://schemas.microsoft.com/office/powerpoint/2010/main" val="2520826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On one hand, overlap weights have several statistical advantages.</a:t>
            </a:r>
            <a:endParaRPr lang="fr-FR"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First, they are bounded, which helps avoid the arbitrary removal of patients at the tails, who have extreme propensity scores.</a:t>
            </a:r>
            <a:endParaRPr lang="fr-FR" sz="1200" dirty="0">
              <a:effectLst/>
              <a:latin typeface="Arial" panose="020B0604020202020204" pitchFamily="34" charset="0"/>
              <a:ea typeface="Arial" panose="020B0604020202020204" pitchFamily="34"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Second, if propensity scores are estimated by maximum likelihood with a logistic regression, then equality of covariate means is achieved.</a:t>
            </a:r>
            <a:endParaRPr lang="fr-FR"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And third, the nonparametric estimator for the ATO has minimum variance among all WATE estimators with balancing weights, which can help in terms of precision.</a:t>
            </a:r>
            <a:endParaRPr lang="fr-FR" sz="1200" dirty="0">
              <a:effectLst/>
              <a:latin typeface="Arial" panose="020B0604020202020204" pitchFamily="34" charset="0"/>
              <a:ea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65</a:t>
            </a:fld>
            <a:endParaRPr lang="fr-FR"/>
          </a:p>
        </p:txBody>
      </p:sp>
    </p:spTree>
    <p:extLst>
      <p:ext uri="{BB962C8B-B14F-4D97-AF65-F5344CB8AC3E}">
        <p14:creationId xmlns:p14="http://schemas.microsoft.com/office/powerpoint/2010/main" val="3315052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On the other hand, beyond their statistical properties, overlap weights are also relevant clinically.</a:t>
            </a:r>
            <a:endParaRPr lang="fr-FR"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mj-lt"/>
              <a:buNone/>
            </a:pPr>
            <a:r>
              <a:rPr lang="en-US" sz="1200" dirty="0">
                <a:effectLst/>
                <a:latin typeface="Arial" panose="020B0604020202020204" pitchFamily="34" charset="0"/>
                <a:ea typeface="Arial" panose="020B0604020202020204" pitchFamily="34" charset="0"/>
              </a:rPr>
              <a:t>1. Indeed, the overlap-weighted population corresponds to patients in clinical equipoise, whose covariates could be found with high probability in any 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2. The ATO is also thought to be a more transportable quantity than others, i.e., it can be more easily generalized to other populations of interest.</a:t>
            </a:r>
            <a:endParaRPr lang="fr-FR" sz="12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BA8B52D0-AB96-445E-A6D7-56D1B63FC3BA}" type="slidenum">
              <a:rPr lang="fr-FR" smtClean="0"/>
              <a:t>66</a:t>
            </a:fld>
            <a:endParaRPr lang="fr-FR"/>
          </a:p>
        </p:txBody>
      </p:sp>
    </p:spTree>
    <p:extLst>
      <p:ext uri="{BB962C8B-B14F-4D97-AF65-F5344CB8AC3E}">
        <p14:creationId xmlns:p14="http://schemas.microsoft.com/office/powerpoint/2010/main" val="18195131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So, now that we have listed our key assumptions and made the decision to use overlap weights, let me walk you through the statistical estimation procedure, which involves </a:t>
            </a:r>
            <a:r>
              <a:rPr lang="en-US" sz="1200" b="1" dirty="0">
                <a:latin typeface="Segoe UI" panose="020B0502040204020203" pitchFamily="34" charset="0"/>
                <a:cs typeface="Segoe UI" panose="020B0502040204020203" pitchFamily="34" charset="0"/>
              </a:rPr>
              <a:t>4 steps</a:t>
            </a:r>
            <a:r>
              <a:rPr lang="en-US" sz="1200" dirty="0">
                <a:latin typeface="Segoe UI" panose="020B0502040204020203" pitchFamily="34" charset="0"/>
                <a:cs typeface="Segoe UI" panose="020B0502040204020203" pitchFamily="34" charset="0"/>
              </a:rPr>
              <a:t>. In what follows, I’ll assume proportional hazards for simplicity, but it can be relaxed. In fact, we did so in this application and implemented both versions, as you’ll see in the results shortly.</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67</a:t>
            </a:fld>
            <a:endParaRPr lang="fr-FR"/>
          </a:p>
        </p:txBody>
      </p:sp>
    </p:spTree>
    <p:extLst>
      <p:ext uri="{BB962C8B-B14F-4D97-AF65-F5344CB8AC3E}">
        <p14:creationId xmlns:p14="http://schemas.microsoft.com/office/powerpoint/2010/main" val="2682512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Assuming that the hazards in each arm are proportional to each other over time, step 1 consists in estimating a single metric – the hazard ratio – to summarize whether one average one arm is better or worse than the other. There is a hazard ratio for each event type k.</a:t>
            </a:r>
          </a:p>
        </p:txBody>
      </p:sp>
      <p:sp>
        <p:nvSpPr>
          <p:cNvPr id="4" name="Slide Number Placeholder 3"/>
          <p:cNvSpPr>
            <a:spLocks noGrp="1"/>
          </p:cNvSpPr>
          <p:nvPr>
            <p:ph type="sldNum" sz="quarter" idx="5"/>
          </p:nvPr>
        </p:nvSpPr>
        <p:spPr/>
        <p:txBody>
          <a:bodyPr/>
          <a:lstStyle/>
          <a:p>
            <a:fld id="{BA8B52D0-AB96-445E-A6D7-56D1B63FC3BA}" type="slidenum">
              <a:rPr lang="fr-FR" smtClean="0"/>
              <a:t>68</a:t>
            </a:fld>
            <a:endParaRPr lang="fr-FR"/>
          </a:p>
        </p:txBody>
      </p:sp>
    </p:spTree>
    <p:extLst>
      <p:ext uri="{BB962C8B-B14F-4D97-AF65-F5344CB8AC3E}">
        <p14:creationId xmlns:p14="http://schemas.microsoft.com/office/powerpoint/2010/main" val="2834241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FBFD4-0784-B2E1-E275-EEBFF0C76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FD8AA-FBBA-1D59-50B8-E6B664AEAB8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313EC3-6445-0828-9E28-4CADA1D187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in step 2, we use a weighted version of the Breslow-type estimator to derive the cumulative baseline hazard function.</a:t>
            </a:r>
          </a:p>
        </p:txBody>
      </p:sp>
      <p:sp>
        <p:nvSpPr>
          <p:cNvPr id="4" name="Slide Number Placeholder 3">
            <a:extLst>
              <a:ext uri="{FF2B5EF4-FFF2-40B4-BE49-F238E27FC236}">
                <a16:creationId xmlns:a16="http://schemas.microsoft.com/office/drawing/2014/main" id="{B263D176-AB63-4F97-A31F-4B1FE0754068}"/>
              </a:ext>
            </a:extLst>
          </p:cNvPr>
          <p:cNvSpPr>
            <a:spLocks noGrp="1"/>
          </p:cNvSpPr>
          <p:nvPr>
            <p:ph type="sldNum" sz="quarter" idx="5"/>
          </p:nvPr>
        </p:nvSpPr>
        <p:spPr/>
        <p:txBody>
          <a:bodyPr/>
          <a:lstStyle/>
          <a:p>
            <a:fld id="{BA8B52D0-AB96-445E-A6D7-56D1B63FC3BA}" type="slidenum">
              <a:rPr lang="fr-FR" smtClean="0"/>
              <a:t>69</a:t>
            </a:fld>
            <a:endParaRPr lang="fr-FR"/>
          </a:p>
        </p:txBody>
      </p:sp>
    </p:spTree>
    <p:extLst>
      <p:ext uri="{BB962C8B-B14F-4D97-AF65-F5344CB8AC3E}">
        <p14:creationId xmlns:p14="http://schemas.microsoft.com/office/powerpoint/2010/main" val="47075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Arial" panose="020B0604020202020204" pitchFamily="34" charset="0"/>
              </a:rPr>
              <a:t>The </a:t>
            </a:r>
            <a:r>
              <a:rPr lang="fr-FR" sz="1800" dirty="0" err="1">
                <a:effectLst/>
                <a:latin typeface="Arial" panose="020B0604020202020204" pitchFamily="34" charset="0"/>
                <a:ea typeface="Arial" panose="020B0604020202020204" pitchFamily="34" charset="0"/>
              </a:rPr>
              <a:t>authors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identified</a:t>
            </a:r>
            <a:r>
              <a:rPr lang="fr-FR" sz="1800" dirty="0">
                <a:effectLst/>
                <a:latin typeface="Arial" panose="020B0604020202020204" pitchFamily="34" charset="0"/>
                <a:ea typeface="Arial" panose="020B0604020202020204" pitchFamily="34" charset="0"/>
              </a:rPr>
              <a:t> a </a:t>
            </a:r>
            <a:r>
              <a:rPr lang="fr-FR" sz="1800" dirty="0" err="1">
                <a:effectLst/>
                <a:latin typeface="Arial" panose="020B0604020202020204" pitchFamily="34" charset="0"/>
                <a:ea typeface="Arial" panose="020B0604020202020204" pitchFamily="34" charset="0"/>
              </a:rPr>
              <a:t>gene</a:t>
            </a:r>
            <a:r>
              <a:rPr lang="fr-FR" sz="1800" dirty="0">
                <a:effectLst/>
                <a:latin typeface="Arial" panose="020B0604020202020204" pitchFamily="34" charset="0"/>
                <a:ea typeface="Arial" panose="020B0604020202020204" pitchFamily="34" charset="0"/>
              </a:rPr>
              <a:t> variant </a:t>
            </a:r>
            <a:r>
              <a:rPr lang="fr-FR" sz="1800" dirty="0" err="1">
                <a:effectLst/>
                <a:latin typeface="Arial" panose="020B0604020202020204" pitchFamily="34" charset="0"/>
                <a:ea typeface="Arial" panose="020B0604020202020204" pitchFamily="34" charset="0"/>
              </a:rPr>
              <a:t>common</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three</a:t>
            </a:r>
            <a:r>
              <a:rPr lang="fr-FR" sz="1800" dirty="0">
                <a:effectLst/>
                <a:latin typeface="Arial" panose="020B0604020202020204" pitchFamily="34" charset="0"/>
                <a:ea typeface="Arial" panose="020B0604020202020204" pitchFamily="34" charset="0"/>
              </a:rPr>
              <a:t> traits: (1) expression of ACE in the </a:t>
            </a:r>
            <a:r>
              <a:rPr lang="fr-FR" sz="1800" dirty="0" err="1">
                <a:effectLst/>
                <a:latin typeface="Arial" panose="020B0604020202020204" pitchFamily="34" charset="0"/>
                <a:ea typeface="Arial" panose="020B0604020202020204" pitchFamily="34" charset="0"/>
              </a:rPr>
              <a:t>cerebral</a:t>
            </a:r>
            <a:r>
              <a:rPr lang="fr-FR" sz="1800" dirty="0">
                <a:effectLst/>
                <a:latin typeface="Arial" panose="020B0604020202020204" pitchFamily="34" charset="0"/>
                <a:ea typeface="Arial" panose="020B0604020202020204" pitchFamily="34" charset="0"/>
              </a:rPr>
              <a:t> cortex</a:t>
            </a:r>
            <a:r>
              <a:rPr lang="en-US" sz="1800" dirty="0">
                <a:effectLst/>
                <a:latin typeface="Arial" panose="020B0604020202020204" pitchFamily="34" charset="0"/>
                <a:ea typeface="Arial" panose="020B0604020202020204" pitchFamily="34" charset="0"/>
              </a:rPr>
              <a:t>, (2) systolic blood pressure, and (3) AD</a:t>
            </a:r>
            <a:r>
              <a:rPr lang="en-US" sz="1800" dirty="0"/>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Lower ACE expression was associated with lower SBP, but it was </a:t>
            </a:r>
            <a:r>
              <a:rPr lang="en-US" sz="1800" b="0" i="1" u="none" strike="noStrike" dirty="0">
                <a:solidFill>
                  <a:srgbClr val="000000"/>
                </a:solidFill>
                <a:effectLst/>
                <a:latin typeface="Arial" panose="020B0604020202020204" pitchFamily="34" charset="0"/>
              </a:rPr>
              <a:t>also</a:t>
            </a:r>
            <a:r>
              <a:rPr lang="en-US" sz="1800" b="0" i="0" u="none" strike="noStrike" dirty="0">
                <a:solidFill>
                  <a:srgbClr val="000000"/>
                </a:solidFill>
                <a:effectLst/>
                <a:latin typeface="Arial" panose="020B0604020202020204" pitchFamily="34" charset="0"/>
              </a:rPr>
              <a:t> associated with a greater risk of AD.</a:t>
            </a:r>
            <a:endParaRPr lang="en-US" sz="1800" b="1"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Arial" panose="020B0604020202020204" pitchFamily="34" charset="0"/>
                <a:ea typeface="Arial" panose="020B0604020202020204" pitchFamily="34" charset="0"/>
              </a:rPr>
              <a:t>However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when</a:t>
            </a:r>
            <a:r>
              <a:rPr lang="fr-FR" sz="1800" dirty="0">
                <a:effectLst/>
                <a:latin typeface="Arial" panose="020B0604020202020204" pitchFamily="34" charset="0"/>
                <a:ea typeface="Arial" panose="020B0604020202020204" pitchFamily="34" charset="0"/>
              </a:rPr>
              <a:t> the </a:t>
            </a:r>
            <a:r>
              <a:rPr lang="fr-FR" sz="1800" dirty="0" err="1">
                <a:effectLst/>
                <a:latin typeface="Arial" panose="020B0604020202020204" pitchFamily="34" charset="0"/>
                <a:ea typeface="Arial" panose="020B0604020202020204" pitchFamily="34" charset="0"/>
              </a:rPr>
              <a:t>authors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used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other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gene</a:t>
            </a:r>
            <a:r>
              <a:rPr lang="fr-FR" sz="1800" dirty="0">
                <a:effectLst/>
                <a:latin typeface="Arial" panose="020B0604020202020204" pitchFamily="34" charset="0"/>
                <a:ea typeface="Arial" panose="020B0604020202020204" pitchFamily="34" charset="0"/>
              </a:rPr>
              <a:t> variants – </a:t>
            </a:r>
            <a:r>
              <a:rPr lang="fr-FR" sz="1800" dirty="0" err="1">
                <a:effectLst/>
                <a:latin typeface="Arial" panose="020B0604020202020204" pitchFamily="34" charset="0"/>
                <a:ea typeface="Arial" panose="020B0604020202020204" pitchFamily="34" charset="0"/>
              </a:rPr>
              <a:t>from</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previous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Genome</a:t>
            </a:r>
            <a:r>
              <a:rPr lang="fr-FR" sz="1800" dirty="0">
                <a:effectLst/>
                <a:latin typeface="Arial" panose="020B0604020202020204" pitchFamily="34" charset="0"/>
                <a:ea typeface="Arial" panose="020B0604020202020204" pitchFamily="34" charset="0"/>
              </a:rPr>
              <a:t>-Wide Association </a:t>
            </a:r>
            <a:r>
              <a:rPr lang="fr-FR" sz="1800" dirty="0" err="1">
                <a:effectLst/>
                <a:latin typeface="Arial" panose="020B0604020202020204" pitchFamily="34" charset="0"/>
                <a:ea typeface="Arial" panose="020B0604020202020204" pitchFamily="34" charset="0"/>
              </a:rPr>
              <a:t>Studies</a:t>
            </a:r>
            <a:r>
              <a:rPr lang="fr-FR" sz="1800" dirty="0">
                <a:effectLst/>
                <a:latin typeface="Arial" panose="020B0604020202020204" pitchFamily="34" charset="0"/>
                <a:ea typeface="Arial" panose="020B0604020202020204" pitchFamily="34" charset="0"/>
              </a:rPr>
              <a:t> – to </a:t>
            </a:r>
            <a:r>
              <a:rPr lang="fr-FR" sz="1800" dirty="0" err="1">
                <a:effectLst/>
                <a:latin typeface="Arial" panose="020B0604020202020204" pitchFamily="34" charset="0"/>
                <a:ea typeface="Arial" panose="020B0604020202020204" pitchFamily="34" charset="0"/>
              </a:rPr>
              <a:t>predict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blood</a:t>
            </a:r>
            <a:r>
              <a:rPr lang="fr-FR" sz="1800" dirty="0">
                <a:effectLst/>
                <a:latin typeface="Arial" panose="020B0604020202020204" pitchFamily="34" charset="0"/>
                <a:ea typeface="Arial" panose="020B0604020202020204" pitchFamily="34" charset="0"/>
              </a:rPr>
              <a:t> pressure, </a:t>
            </a:r>
            <a:r>
              <a:rPr lang="fr-FR" sz="1800" dirty="0" err="1">
                <a:effectLst/>
                <a:latin typeface="Arial" panose="020B0604020202020204" pitchFamily="34" charset="0"/>
                <a:ea typeface="Arial" panose="020B0604020202020204" pitchFamily="34" charset="0"/>
              </a:rPr>
              <a:t>they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did</a:t>
            </a:r>
            <a:r>
              <a:rPr lang="fr-FR" sz="1800" dirty="0">
                <a:effectLst/>
                <a:latin typeface="Arial" panose="020B0604020202020204" pitchFamily="34" charset="0"/>
                <a:ea typeface="Arial" panose="020B0604020202020204" pitchFamily="34" charset="0"/>
              </a:rPr>
              <a:t> not </a:t>
            </a:r>
            <a:r>
              <a:rPr lang="fr-FR" sz="1800" dirty="0" err="1">
                <a:effectLst/>
                <a:latin typeface="Arial" panose="020B0604020202020204" pitchFamily="34" charset="0"/>
                <a:ea typeface="Arial" panose="020B0604020202020204" pitchFamily="34" charset="0"/>
              </a:rPr>
              <a:t>find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any</a:t>
            </a:r>
            <a:r>
              <a:rPr lang="fr-FR" sz="1800" dirty="0">
                <a:effectLst/>
                <a:latin typeface="Arial" panose="020B0604020202020204" pitchFamily="34" charset="0"/>
                <a:ea typeface="Arial" panose="020B0604020202020204" pitchFamily="34" charset="0"/>
              </a:rPr>
              <a:t> association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AD </a:t>
            </a:r>
            <a:r>
              <a:rPr lang="fr-FR" sz="1800" dirty="0" err="1">
                <a:effectLst/>
                <a:latin typeface="Arial" panose="020B0604020202020204" pitchFamily="34" charset="0"/>
                <a:ea typeface="Arial" panose="020B0604020202020204" pitchFamily="34" charset="0"/>
              </a:rPr>
              <a:t>risk</a:t>
            </a:r>
            <a:r>
              <a:rPr lang="fr-FR" sz="1800" dirty="0">
                <a:effectLst/>
                <a:latin typeface="Arial" panose="020B0604020202020204" pitchFamily="34" charset="0"/>
                <a:ea typeface="Arial" panose="020B0604020202020204" pitchFamily="34" charset="0"/>
              </a:rPr>
              <a:t>.</a:t>
            </a: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7</a:t>
            </a:fld>
            <a:endParaRPr lang="fr-FR"/>
          </a:p>
        </p:txBody>
      </p:sp>
    </p:spTree>
    <p:extLst>
      <p:ext uri="{BB962C8B-B14F-4D97-AF65-F5344CB8AC3E}">
        <p14:creationId xmlns:p14="http://schemas.microsoft.com/office/powerpoint/2010/main" val="1043921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CC3AB-5C0D-8B48-2530-41B606172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679C8-B50C-14D7-14C2-E3F60B27E9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E35A71-8F56-D4A1-95EF-043F895DF4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there, in step 3, we can obtain an estimator of the cumulative risk function, for each event type k and in each counterfactual world a.</a:t>
            </a:r>
          </a:p>
        </p:txBody>
      </p:sp>
      <p:sp>
        <p:nvSpPr>
          <p:cNvPr id="4" name="Slide Number Placeholder 3">
            <a:extLst>
              <a:ext uri="{FF2B5EF4-FFF2-40B4-BE49-F238E27FC236}">
                <a16:creationId xmlns:a16="http://schemas.microsoft.com/office/drawing/2014/main" id="{81F59F1B-945F-49E6-CD31-2C4FF8F7CA15}"/>
              </a:ext>
            </a:extLst>
          </p:cNvPr>
          <p:cNvSpPr>
            <a:spLocks noGrp="1"/>
          </p:cNvSpPr>
          <p:nvPr>
            <p:ph type="sldNum" sz="quarter" idx="5"/>
          </p:nvPr>
        </p:nvSpPr>
        <p:spPr/>
        <p:txBody>
          <a:bodyPr/>
          <a:lstStyle/>
          <a:p>
            <a:fld id="{BA8B52D0-AB96-445E-A6D7-56D1B63FC3BA}" type="slidenum">
              <a:rPr lang="fr-FR" smtClean="0"/>
              <a:t>70</a:t>
            </a:fld>
            <a:endParaRPr lang="fr-FR"/>
          </a:p>
        </p:txBody>
      </p:sp>
    </p:spTree>
    <p:extLst>
      <p:ext uri="{BB962C8B-B14F-4D97-AF65-F5344CB8AC3E}">
        <p14:creationId xmlns:p14="http://schemas.microsoft.com/office/powerpoint/2010/main" val="36050794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18D6-598E-41B4-14EC-AC4DDD2FF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1086B-5553-24BA-69E2-F25389FBB2E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AF25E3-33B2-69CC-CF92-FFD2882AD7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in step 4, we can compute the difference between the two estimators to derive the relative risk of experiencing an event of type k over time.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043DDD0-8491-1577-919F-24D30335B3CF}"/>
              </a:ext>
            </a:extLst>
          </p:cNvPr>
          <p:cNvSpPr>
            <a:spLocks noGrp="1"/>
          </p:cNvSpPr>
          <p:nvPr>
            <p:ph type="sldNum" sz="quarter" idx="5"/>
          </p:nvPr>
        </p:nvSpPr>
        <p:spPr/>
        <p:txBody>
          <a:bodyPr/>
          <a:lstStyle/>
          <a:p>
            <a:fld id="{BA8B52D0-AB96-445E-A6D7-56D1B63FC3BA}" type="slidenum">
              <a:rPr lang="fr-FR" smtClean="0"/>
              <a:t>71</a:t>
            </a:fld>
            <a:endParaRPr lang="fr-FR"/>
          </a:p>
        </p:txBody>
      </p:sp>
    </p:spTree>
    <p:extLst>
      <p:ext uri="{BB962C8B-B14F-4D97-AF65-F5344CB8AC3E}">
        <p14:creationId xmlns:p14="http://schemas.microsoft.com/office/powerpoint/2010/main" val="3966501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concludes the statistical estimation procedure and the overview of the 7 components of the target trial.</a:t>
            </a:r>
          </a:p>
          <a:p>
            <a:r>
              <a:rPr lang="en-US" dirty="0"/>
              <a:t>By now, I am sure you would like to see how the target trial emulation approach plays out in practice!</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72</a:t>
            </a:fld>
            <a:endParaRPr lang="fr-FR"/>
          </a:p>
        </p:txBody>
      </p:sp>
    </p:spTree>
    <p:extLst>
      <p:ext uri="{BB962C8B-B14F-4D97-AF65-F5344CB8AC3E}">
        <p14:creationId xmlns:p14="http://schemas.microsoft.com/office/powerpoint/2010/main" val="33767638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In this study, we used data from Mass General Brigham, an academic healthcare system comprising two main hospitals in Boston and 33 clinics in Massachusetts.</a:t>
            </a: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B2C9D8D-0436-43C2-A7D5-EBC8C8E527AB}" type="slidenum">
              <a:rPr lang="fr-FR" smtClean="0"/>
              <a:t>73</a:t>
            </a:fld>
            <a:endParaRPr lang="fr-FR"/>
          </a:p>
        </p:txBody>
      </p:sp>
    </p:spTree>
    <p:extLst>
      <p:ext uri="{BB962C8B-B14F-4D97-AF65-F5344CB8AC3E}">
        <p14:creationId xmlns:p14="http://schemas.microsoft.com/office/powerpoint/2010/main" val="40088087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We considered outpatient prescriptions made between January 2010 and the end of January 2020 – before the COVID-19 pandemic, which induced shifts in both mortality and dementia diagnosis rates. A challenge that we need to address and that I would like to discuss with you during the Q&amp;A!</a:t>
            </a: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B2C9D8D-0436-43C2-A7D5-EBC8C8E527AB}" type="slidenum">
              <a:rPr lang="fr-FR" smtClean="0"/>
              <a:t>74</a:t>
            </a:fld>
            <a:endParaRPr lang="fr-FR"/>
          </a:p>
        </p:txBody>
      </p:sp>
    </p:spTree>
    <p:extLst>
      <p:ext uri="{BB962C8B-B14F-4D97-AF65-F5344CB8AC3E}">
        <p14:creationId xmlns:p14="http://schemas.microsoft.com/office/powerpoint/2010/main" val="10743913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After applying the eligibility criteria, we obtained a cohort of about 25k patients. The initial split between the two arms was not 50/50 as in a typical randomized controlled trial but the imbalance was still reasonable – with about 25% of patients in one arm and 75% in the other.</a:t>
            </a:r>
            <a:endParaRPr lang="fr-FR" sz="1800" dirty="0">
              <a:effectLst/>
              <a:latin typeface="Arial" panose="020B0604020202020204" pitchFamily="34" charset="0"/>
              <a:ea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B2C9D8D-0436-43C2-A7D5-EBC8C8E527AB}" type="slidenum">
              <a:rPr lang="fr-FR" smtClean="0"/>
              <a:t>75</a:t>
            </a:fld>
            <a:endParaRPr lang="fr-FR"/>
          </a:p>
        </p:txBody>
      </p:sp>
    </p:spTree>
    <p:extLst>
      <p:ext uri="{BB962C8B-B14F-4D97-AF65-F5344CB8AC3E}">
        <p14:creationId xmlns:p14="http://schemas.microsoft.com/office/powerpoint/2010/main" val="1371464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This imbalance between the two arms can be explained in part by the later approval, in 2010, of the generic version of losartan (the most common drug from the ARB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With ARBs becoming less costly, physicians modified their prescribing preferences and progressively adopted this drug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Given such a temporal pattern, we included interaction terms in the logistic regression model for the propensity score to achieve balance in covariate means with respect to each calendar year of prescription.</a:t>
            </a:r>
            <a:endParaRPr lang="fr-FR"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7B2C9D8D-0436-43C2-A7D5-EBC8C8E527AB}" type="slidenum">
              <a:rPr lang="fr-FR" smtClean="0"/>
              <a:t>76</a:t>
            </a:fld>
            <a:endParaRPr lang="fr-FR"/>
          </a:p>
        </p:txBody>
      </p:sp>
    </p:spTree>
    <p:extLst>
      <p:ext uri="{BB962C8B-B14F-4D97-AF65-F5344CB8AC3E}">
        <p14:creationId xmlns:p14="http://schemas.microsoft.com/office/powerpoint/2010/main" val="4088744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The </a:t>
            </a:r>
            <a:r>
              <a:rPr lang="fr-FR" sz="1200" dirty="0" err="1">
                <a:effectLst/>
                <a:latin typeface="Arial" panose="020B0604020202020204" pitchFamily="34" charset="0"/>
                <a:ea typeface="Arial" panose="020B0604020202020204" pitchFamily="34" charset="0"/>
              </a:rPr>
              <a:t>stratified</a:t>
            </a:r>
            <a:r>
              <a:rPr lang="fr-FR" sz="1200" dirty="0">
                <a:effectLst/>
                <a:latin typeface="Arial" panose="020B0604020202020204" pitchFamily="34" charset="0"/>
                <a:ea typeface="Arial" panose="020B0604020202020204" pitchFamily="34" charset="0"/>
              </a:rPr>
              <a:t> distribution of the </a:t>
            </a:r>
            <a:r>
              <a:rPr lang="fr-FR" sz="1200" dirty="0" err="1">
                <a:effectLst/>
                <a:latin typeface="Arial" panose="020B0604020202020204" pitchFamily="34" charset="0"/>
                <a:ea typeface="Arial" panose="020B0604020202020204" pitchFamily="34" charset="0"/>
              </a:rPr>
              <a:t>estimated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propensity</a:t>
            </a:r>
            <a:r>
              <a:rPr lang="fr-FR" sz="1200" dirty="0">
                <a:effectLst/>
                <a:latin typeface="Arial" panose="020B0604020202020204" pitchFamily="34" charset="0"/>
                <a:ea typeface="Arial" panose="020B0604020202020204" pitchFamily="34" charset="0"/>
              </a:rPr>
              <a:t> scores </a:t>
            </a:r>
            <a:r>
              <a:rPr lang="fr-FR" sz="1200" dirty="0" err="1">
                <a:effectLst/>
                <a:latin typeface="Arial" panose="020B0604020202020204" pitchFamily="34" charset="0"/>
                <a:ea typeface="Arial" panose="020B0604020202020204" pitchFamily="34" charset="0"/>
              </a:rPr>
              <a:t>suggests</a:t>
            </a:r>
            <a:r>
              <a:rPr lang="fr-FR" sz="1200" dirty="0">
                <a:effectLst/>
                <a:latin typeface="Arial" panose="020B0604020202020204" pitchFamily="34" charset="0"/>
                <a:ea typeface="Arial" panose="020B0604020202020204" pitchFamily="34" charset="0"/>
              </a:rPr>
              <a:t> a large </a:t>
            </a:r>
            <a:r>
              <a:rPr lang="fr-FR" sz="1200" dirty="0" err="1">
                <a:effectLst/>
                <a:latin typeface="Arial" panose="020B0604020202020204" pitchFamily="34" charset="0"/>
                <a:ea typeface="Arial" panose="020B0604020202020204" pitchFamily="34" charset="0"/>
              </a:rPr>
              <a:t>overlap</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between</a:t>
            </a:r>
            <a:r>
              <a:rPr lang="fr-FR" sz="1200" dirty="0">
                <a:effectLst/>
                <a:latin typeface="Arial" panose="020B0604020202020204" pitchFamily="34" charset="0"/>
                <a:ea typeface="Arial" panose="020B0604020202020204" pitchFamily="34" charset="0"/>
              </a:rPr>
              <a:t> the </a:t>
            </a:r>
            <a:r>
              <a:rPr lang="fr-FR" sz="1200" dirty="0" err="1">
                <a:effectLst/>
                <a:latin typeface="Arial" panose="020B0604020202020204" pitchFamily="34" charset="0"/>
                <a:ea typeface="Arial" panose="020B0604020202020204" pitchFamily="34" charset="0"/>
              </a:rPr>
              <a:t>two</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arms</a:t>
            </a:r>
            <a:r>
              <a:rPr lang="fr-FR" sz="120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giving us confidence about the </a:t>
            </a:r>
            <a:r>
              <a:rPr lang="en-US" sz="1200" i="1" dirty="0">
                <a:effectLst/>
                <a:latin typeface="Arial" panose="020B0604020202020204" pitchFamily="34" charset="0"/>
                <a:ea typeface="Arial" panose="020B0604020202020204" pitchFamily="34" charset="0"/>
              </a:rPr>
              <a:t>internal</a:t>
            </a:r>
            <a:r>
              <a:rPr lang="en-US" sz="1200" dirty="0">
                <a:effectLst/>
                <a:latin typeface="Arial" panose="020B0604020202020204" pitchFamily="34" charset="0"/>
                <a:ea typeface="Arial" panose="020B0604020202020204" pitchFamily="34" charset="0"/>
              </a:rPr>
              <a:t> validity of our target trial emulation.</a:t>
            </a:r>
            <a:endParaRPr lang="fr-FR"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fr-FR" sz="1200" dirty="0">
              <a:effectLst/>
              <a:latin typeface="Arial" panose="020B0604020202020204" pitchFamily="34" charset="0"/>
              <a:ea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77</a:t>
            </a:fld>
            <a:endParaRPr lang="fr-FR"/>
          </a:p>
        </p:txBody>
      </p:sp>
    </p:spTree>
    <p:extLst>
      <p:ext uri="{BB962C8B-B14F-4D97-AF65-F5344CB8AC3E}">
        <p14:creationId xmlns:p14="http://schemas.microsoft.com/office/powerpoint/2010/main" val="13929132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By </a:t>
            </a:r>
            <a:r>
              <a:rPr lang="fr-FR" sz="1200" dirty="0" err="1">
                <a:effectLst/>
                <a:latin typeface="Arial" panose="020B0604020202020204" pitchFamily="34" charset="0"/>
                <a:ea typeface="Arial" panose="020B0604020202020204" pitchFamily="34" charset="0"/>
              </a:rPr>
              <a:t>visualizing</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differences</a:t>
            </a:r>
            <a:r>
              <a:rPr lang="fr-FR" sz="1200" dirty="0">
                <a:effectLst/>
                <a:latin typeface="Arial" panose="020B0604020202020204" pitchFamily="34" charset="0"/>
                <a:ea typeface="Arial" panose="020B0604020202020204" pitchFamily="34" charset="0"/>
              </a:rPr>
              <a:t> in </a:t>
            </a:r>
            <a:r>
              <a:rPr lang="fr-FR" sz="1200" dirty="0" err="1">
                <a:effectLst/>
                <a:latin typeface="Arial" panose="020B0604020202020204" pitchFamily="34" charset="0"/>
                <a:ea typeface="Arial" panose="020B0604020202020204" pitchFamily="34" charset="0"/>
              </a:rPr>
              <a:t>absolute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standardized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means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along</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measured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covariates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it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appears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that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ACEi</a:t>
            </a:r>
            <a:r>
              <a:rPr lang="fr-FR" sz="1200" dirty="0">
                <a:effectLst/>
                <a:latin typeface="Arial" panose="020B0604020202020204" pitchFamily="34" charset="0"/>
                <a:ea typeface="Arial" panose="020B0604020202020204" pitchFamily="34" charset="0"/>
              </a:rPr>
              <a:t> and ARB </a:t>
            </a:r>
            <a:r>
              <a:rPr lang="fr-FR" sz="1200" dirty="0" err="1">
                <a:effectLst/>
                <a:latin typeface="Arial" panose="020B0604020202020204" pitchFamily="34" charset="0"/>
                <a:ea typeface="Arial" panose="020B0604020202020204" pitchFamily="34" charset="0"/>
              </a:rPr>
              <a:t>initiators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initially</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differed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with</a:t>
            </a:r>
            <a:r>
              <a:rPr lang="fr-FR" sz="1200" dirty="0">
                <a:effectLst/>
                <a:latin typeface="Arial" panose="020B0604020202020204" pitchFamily="34" charset="0"/>
                <a:ea typeface="Arial" panose="020B0604020202020204" pitchFamily="34" charset="0"/>
              </a:rPr>
              <a:t> respect to </a:t>
            </a:r>
            <a:r>
              <a:rPr lang="fr-FR" sz="1200" dirty="0" err="1">
                <a:effectLst/>
                <a:latin typeface="Arial" panose="020B0604020202020204" pitchFamily="34" charset="0"/>
                <a:ea typeface="Arial" panose="020B0604020202020204" pitchFamily="34" charset="0"/>
              </a:rPr>
              <a:t>age</a:t>
            </a:r>
            <a:r>
              <a:rPr lang="fr-FR" sz="1200" dirty="0">
                <a:effectLst/>
                <a:latin typeface="Arial" panose="020B0604020202020204" pitchFamily="34" charset="0"/>
                <a:ea typeface="Arial" panose="020B0604020202020204" pitchFamily="34" charset="0"/>
              </a:rPr>
              <a:t> at </a:t>
            </a:r>
            <a:r>
              <a:rPr lang="fr-FR" sz="1200" dirty="0" err="1">
                <a:effectLst/>
                <a:latin typeface="Arial" panose="020B0604020202020204" pitchFamily="34" charset="0"/>
                <a:ea typeface="Arial" panose="020B0604020202020204" pitchFamily="34" charset="0"/>
              </a:rPr>
              <a:t>treatment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iniation</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sex</a:t>
            </a:r>
            <a:r>
              <a:rPr lang="fr-FR" sz="1200" dirty="0">
                <a:effectLst/>
                <a:latin typeface="Arial" panose="020B0604020202020204" pitchFamily="34" charset="0"/>
                <a:ea typeface="Arial" panose="020B0604020202020204" pitchFamily="34" charset="0"/>
              </a:rPr>
              <a:t>, and </a:t>
            </a:r>
            <a:r>
              <a:rPr lang="fr-FR" sz="1200" dirty="0" err="1">
                <a:effectLst/>
                <a:latin typeface="Arial" panose="020B0604020202020204" pitchFamily="34" charset="0"/>
                <a:ea typeface="Arial" panose="020B0604020202020204" pitchFamily="34" charset="0"/>
              </a:rPr>
              <a:t>prior</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history</a:t>
            </a:r>
            <a:r>
              <a:rPr lang="fr-FR" sz="1200" dirty="0">
                <a:effectLst/>
                <a:latin typeface="Arial" panose="020B0604020202020204" pitchFamily="34" charset="0"/>
                <a:ea typeface="Arial" panose="020B0604020202020204" pitchFamily="34" charset="0"/>
              </a:rPr>
              <a:t> of CCB prescriptions, but </a:t>
            </a:r>
            <a:r>
              <a:rPr lang="fr-FR" sz="1200" dirty="0" err="1">
                <a:effectLst/>
                <a:latin typeface="Arial" panose="020B0604020202020204" pitchFamily="34" charset="0"/>
                <a:ea typeface="Arial" panose="020B0604020202020204" pitchFamily="34" charset="0"/>
              </a:rPr>
              <a:t>were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otherwise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quite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similar</a:t>
            </a:r>
            <a:r>
              <a:rPr lang="fr-FR" sz="1200" dirty="0">
                <a:effectLst/>
                <a:latin typeface="Arial" panose="020B0604020202020204" pitchFamily="34" charset="0"/>
                <a:ea typeface="Arial" panose="020B0604020202020204" pitchFamily="34" charset="0"/>
              </a:rPr>
              <a:t>. </a:t>
            </a:r>
          </a:p>
          <a:p>
            <a:pPr algn="l" rtl="0">
              <a:spcBef>
                <a:spcPts val="0"/>
              </a:spcBef>
              <a:spcAft>
                <a:spcPts val="0"/>
              </a:spcAft>
            </a:pPr>
            <a:br>
              <a:rPr lang="en-US" dirty="0"/>
            </a:b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78</a:t>
            </a:fld>
            <a:endParaRPr lang="fr-FR"/>
          </a:p>
        </p:txBody>
      </p:sp>
    </p:spTree>
    <p:extLst>
      <p:ext uri="{BB962C8B-B14F-4D97-AF65-F5344CB8AC3E}">
        <p14:creationId xmlns:p14="http://schemas.microsoft.com/office/powerpoint/2010/main" val="7941628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And </a:t>
            </a:r>
            <a:r>
              <a:rPr lang="fr-FR" sz="1200" dirty="0" err="1">
                <a:effectLst/>
                <a:latin typeface="Arial" panose="020B0604020202020204" pitchFamily="34" charset="0"/>
                <a:ea typeface="Arial" panose="020B0604020202020204" pitchFamily="34" charset="0"/>
              </a:rPr>
              <a:t>such</a:t>
            </a:r>
            <a:r>
              <a:rPr lang="fr-FR" sz="1200" dirty="0">
                <a:effectLst/>
                <a:latin typeface="Arial" panose="020B0604020202020204" pitchFamily="34" charset="0"/>
                <a:ea typeface="Arial" panose="020B0604020202020204" pitchFamily="34" charset="0"/>
              </a:rPr>
              <a:t> initial </a:t>
            </a:r>
            <a:r>
              <a:rPr lang="fr-FR" sz="1200" dirty="0" err="1">
                <a:effectLst/>
                <a:latin typeface="Arial" panose="020B0604020202020204" pitchFamily="34" charset="0"/>
                <a:ea typeface="Arial" panose="020B0604020202020204" pitchFamily="34" charset="0"/>
              </a:rPr>
              <a:t>differences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were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reduced</a:t>
            </a:r>
            <a:r>
              <a:rPr lang="fr-FR" sz="1200" dirty="0">
                <a:effectLst/>
                <a:latin typeface="Arial" panose="020B0604020202020204" pitchFamily="34" charset="0"/>
                <a:ea typeface="Arial" panose="020B0604020202020204" pitchFamily="34" charset="0"/>
              </a:rPr>
              <a:t> to </a:t>
            </a:r>
            <a:r>
              <a:rPr lang="fr-FR" sz="1200" dirty="0" err="1">
                <a:effectLst/>
                <a:latin typeface="Arial" panose="020B0604020202020204" pitchFamily="34" charset="0"/>
                <a:ea typeface="Arial" panose="020B0604020202020204" pitchFamily="34" charset="0"/>
              </a:rPr>
              <a:t>zero</a:t>
            </a:r>
            <a:r>
              <a:rPr lang="fr-FR" sz="1200" dirty="0">
                <a:effectLst/>
                <a:latin typeface="Arial" panose="020B0604020202020204" pitchFamily="34" charset="0"/>
                <a:ea typeface="Arial" panose="020B0604020202020204" pitchFamily="34" charset="0"/>
              </a:rPr>
              <a:t>, on </a:t>
            </a:r>
            <a:r>
              <a:rPr lang="fr-FR" sz="1200" dirty="0" err="1">
                <a:effectLst/>
                <a:latin typeface="Arial" panose="020B0604020202020204" pitchFamily="34" charset="0"/>
                <a:ea typeface="Arial" panose="020B0604020202020204" pitchFamily="34" charset="0"/>
              </a:rPr>
              <a:t>average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after</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applying</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overlap</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weights</a:t>
            </a:r>
            <a:r>
              <a:rPr lang="fr-FR" sz="1200" dirty="0">
                <a:effectLst/>
                <a:latin typeface="Arial" panose="020B0604020202020204" pitchFamily="34" charset="0"/>
                <a:ea typeface="Arial" panose="020B0604020202020204" pitchFamily="34" charset="0"/>
              </a:rPr>
              <a:t>. </a:t>
            </a:r>
          </a:p>
        </p:txBody>
      </p:sp>
      <p:sp>
        <p:nvSpPr>
          <p:cNvPr id="4" name="Slide Number Placeholder 3"/>
          <p:cNvSpPr>
            <a:spLocks noGrp="1"/>
          </p:cNvSpPr>
          <p:nvPr>
            <p:ph type="sldNum" sz="quarter" idx="5"/>
          </p:nvPr>
        </p:nvSpPr>
        <p:spPr/>
        <p:txBody>
          <a:bodyPr/>
          <a:lstStyle/>
          <a:p>
            <a:fld id="{7B2C9D8D-0436-43C2-A7D5-EBC8C8E527AB}" type="slidenum">
              <a:rPr lang="fr-FR" smtClean="0"/>
              <a:t>79</a:t>
            </a:fld>
            <a:endParaRPr lang="fr-FR"/>
          </a:p>
        </p:txBody>
      </p:sp>
    </p:spTree>
    <p:extLst>
      <p:ext uri="{BB962C8B-B14F-4D97-AF65-F5344CB8AC3E}">
        <p14:creationId xmlns:p14="http://schemas.microsoft.com/office/powerpoint/2010/main" val="385710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Arial" panose="020B0604020202020204" pitchFamily="34" charset="0"/>
              </a:rPr>
              <a:t>This </a:t>
            </a:r>
            <a:r>
              <a:rPr lang="fr-FR" sz="1800" dirty="0" err="1">
                <a:effectLst/>
                <a:latin typeface="Arial" panose="020B0604020202020204" pitchFamily="34" charset="0"/>
                <a:ea typeface="Arial" panose="020B0604020202020204" pitchFamily="34" charset="0"/>
              </a:rPr>
              <a:t>result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suggests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there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might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be</a:t>
            </a:r>
            <a:r>
              <a:rPr lang="fr-FR" sz="1800" dirty="0">
                <a:effectLst/>
                <a:latin typeface="Arial" panose="020B0604020202020204" pitchFamily="34" charset="0"/>
                <a:ea typeface="Arial" panose="020B0604020202020204" pitchFamily="34" charset="0"/>
              </a:rPr>
              <a:t> a </a:t>
            </a:r>
            <a:r>
              <a:rPr lang="fr-FR" sz="1800" u="sng" dirty="0">
                <a:effectLst/>
                <a:latin typeface="Arial" panose="020B0604020202020204" pitchFamily="34" charset="0"/>
                <a:ea typeface="Arial" panose="020B0604020202020204" pitchFamily="34" charset="0"/>
              </a:rPr>
              <a:t>direct</a:t>
            </a:r>
            <a:r>
              <a:rPr lang="fr-FR" sz="1800" dirty="0">
                <a:effectLst/>
                <a:latin typeface="Arial" panose="020B0604020202020204" pitchFamily="34" charset="0"/>
                <a:ea typeface="Arial" panose="020B0604020202020204" pitchFamily="34" charset="0"/>
              </a:rPr>
              <a:t> relation </a:t>
            </a:r>
            <a:r>
              <a:rPr lang="fr-FR" sz="1800" dirty="0" err="1">
                <a:effectLst/>
                <a:latin typeface="Arial" panose="020B0604020202020204" pitchFamily="34" charset="0"/>
                <a:ea typeface="Arial" panose="020B0604020202020204" pitchFamily="34" charset="0"/>
              </a:rPr>
              <a:t>between</a:t>
            </a:r>
            <a:r>
              <a:rPr lang="fr-FR" sz="1800" dirty="0">
                <a:effectLst/>
                <a:latin typeface="Arial" panose="020B0604020202020204" pitchFamily="34" charset="0"/>
                <a:ea typeface="Arial" panose="020B0604020202020204" pitchFamily="34" charset="0"/>
              </a:rPr>
              <a:t> cortical ACE expression and AD </a:t>
            </a:r>
            <a:r>
              <a:rPr lang="fr-FR" sz="1800" dirty="0" err="1">
                <a:effectLst/>
                <a:latin typeface="Arial" panose="020B0604020202020204" pitchFamily="34" charset="0"/>
                <a:ea typeface="Arial" panose="020B0604020202020204" pitchFamily="34" charset="0"/>
              </a:rPr>
              <a:t>risk</a:t>
            </a:r>
            <a:r>
              <a:rPr lang="fr-FR" sz="1800" dirty="0">
                <a:effectLst/>
                <a:latin typeface="Arial" panose="020B0604020202020204" pitchFamily="34" charset="0"/>
                <a:ea typeface="Arial" panose="020B0604020202020204" pitchFamily="34" charset="0"/>
              </a:rPr>
              <a:t>, one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is</a:t>
            </a:r>
            <a:r>
              <a:rPr lang="fr-FR" sz="1800" dirty="0">
                <a:effectLst/>
                <a:latin typeface="Arial" panose="020B0604020202020204" pitchFamily="34" charset="0"/>
                <a:ea typeface="Arial" panose="020B0604020202020204" pitchFamily="34" charset="0"/>
              </a:rPr>
              <a:t> </a:t>
            </a:r>
            <a:r>
              <a:rPr lang="fr-FR" sz="1800" u="sng" dirty="0">
                <a:effectLst/>
                <a:latin typeface="Arial" panose="020B0604020202020204" pitchFamily="34" charset="0"/>
                <a:ea typeface="Arial" panose="020B0604020202020204" pitchFamily="34" charset="0"/>
              </a:rPr>
              <a:t>not </a:t>
            </a:r>
            <a:r>
              <a:rPr lang="fr-FR" sz="1800" u="sng" dirty="0" err="1">
                <a:effectLst/>
                <a:latin typeface="Arial" panose="020B0604020202020204" pitchFamily="34" charset="0"/>
                <a:ea typeface="Arial" panose="020B0604020202020204" pitchFamily="34" charset="0"/>
              </a:rPr>
              <a:t>mediated</a:t>
            </a:r>
            <a:r>
              <a:rPr lang="fr-FR" sz="1800" dirty="0">
                <a:effectLst/>
                <a:latin typeface="Arial" panose="020B0604020202020204" pitchFamily="34" charset="0"/>
                <a:ea typeface="Arial" panose="020B0604020202020204" pitchFamily="34" charset="0"/>
              </a:rPr>
              <a:t> by the control of </a:t>
            </a:r>
            <a:r>
              <a:rPr lang="fr-FR" sz="1800" dirty="0" err="1">
                <a:effectLst/>
                <a:latin typeface="Arial" panose="020B0604020202020204" pitchFamily="34" charset="0"/>
                <a:ea typeface="Arial" panose="020B0604020202020204" pitchFamily="34" charset="0"/>
              </a:rPr>
              <a:t>blood</a:t>
            </a:r>
            <a:r>
              <a:rPr lang="fr-FR" sz="1800" dirty="0">
                <a:effectLst/>
                <a:latin typeface="Arial" panose="020B0604020202020204" pitchFamily="34" charset="0"/>
                <a:ea typeface="Arial" panose="020B0604020202020204" pitchFamily="34" charset="0"/>
              </a:rPr>
              <a:t> pressure.</a:t>
            </a: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a:t>
            </a:fld>
            <a:endParaRPr lang="fr-FR"/>
          </a:p>
        </p:txBody>
      </p:sp>
    </p:spTree>
    <p:extLst>
      <p:ext uri="{BB962C8B-B14F-4D97-AF65-F5344CB8AC3E}">
        <p14:creationId xmlns:p14="http://schemas.microsoft.com/office/powerpoint/2010/main" val="8823394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From there, how do the two arms compare after balancing and accounting for competing death?</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80</a:t>
            </a:fld>
            <a:endParaRPr lang="fr-FR"/>
          </a:p>
        </p:txBody>
      </p:sp>
    </p:spTree>
    <p:extLst>
      <p:ext uri="{BB962C8B-B14F-4D97-AF65-F5344CB8AC3E}">
        <p14:creationId xmlns:p14="http://schemas.microsoft.com/office/powerpoint/2010/main" val="25090244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We considered two metrics. First, we estimated cause-specific hazard ratios, one for each event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Here, a HR above 1 would indicate that ACEi initiation may be more detrimental than ARB initiation, on average across all time points.</a:t>
            </a:r>
          </a:p>
          <a:p>
            <a:pPr algn="l" rtl="0">
              <a:spcBef>
                <a:spcPts val="0"/>
              </a:spcBef>
              <a:spcAft>
                <a:spcPts val="0"/>
              </a:spcAft>
            </a:pP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81</a:t>
            </a:fld>
            <a:endParaRPr lang="fr-FR"/>
          </a:p>
        </p:txBody>
      </p:sp>
    </p:spTree>
    <p:extLst>
      <p:ext uri="{BB962C8B-B14F-4D97-AF65-F5344CB8AC3E}">
        <p14:creationId xmlns:p14="http://schemas.microsoft.com/office/powerpoint/2010/main" val="19034588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fr-FR" sz="1800" dirty="0">
                <a:effectLst/>
                <a:latin typeface="Arial" panose="020B0604020202020204" pitchFamily="34" charset="0"/>
                <a:ea typeface="Arial" panose="020B0604020202020204" pitchFamily="34" charset="0"/>
              </a:rPr>
              <a:t>Our </a:t>
            </a:r>
            <a:r>
              <a:rPr lang="fr-FR" sz="1800" dirty="0" err="1">
                <a:effectLst/>
                <a:latin typeface="Arial" panose="020B0604020202020204" pitchFamily="34" charset="0"/>
                <a:ea typeface="Arial" panose="020B0604020202020204" pitchFamily="34" charset="0"/>
              </a:rPr>
              <a:t>target</a:t>
            </a:r>
            <a:r>
              <a:rPr lang="fr-FR" sz="1800" dirty="0">
                <a:effectLst/>
                <a:latin typeface="Arial" panose="020B0604020202020204" pitchFamily="34" charset="0"/>
                <a:ea typeface="Arial" panose="020B0604020202020204" pitchFamily="34" charset="0"/>
              </a:rPr>
              <a:t> trial </a:t>
            </a:r>
            <a:r>
              <a:rPr lang="fr-FR" sz="1800" dirty="0" err="1">
                <a:effectLst/>
                <a:latin typeface="Arial" panose="020B0604020202020204" pitchFamily="34" charset="0"/>
                <a:ea typeface="Arial" panose="020B0604020202020204" pitchFamily="34" charset="0"/>
              </a:rPr>
              <a:t>emulation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suggests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ACE </a:t>
            </a:r>
            <a:r>
              <a:rPr lang="fr-FR" sz="1800" dirty="0" err="1">
                <a:effectLst/>
                <a:latin typeface="Arial" panose="020B0604020202020204" pitchFamily="34" charset="0"/>
                <a:ea typeface="Arial" panose="020B0604020202020204" pitchFamily="34" charset="0"/>
              </a:rPr>
              <a:t>inhibitor</a:t>
            </a:r>
            <a:r>
              <a:rPr lang="fr-FR" sz="1800" dirty="0">
                <a:effectLst/>
                <a:latin typeface="Arial" panose="020B0604020202020204" pitchFamily="34" charset="0"/>
                <a:ea typeface="Arial" panose="020B0604020202020204" pitchFamily="34" charset="0"/>
              </a:rPr>
              <a:t> initiation </a:t>
            </a:r>
            <a:r>
              <a:rPr lang="fr-FR" sz="1800" dirty="0" err="1">
                <a:effectLst/>
                <a:latin typeface="Arial" panose="020B0604020202020204" pitchFamily="34" charset="0"/>
                <a:ea typeface="Arial" panose="020B0604020202020204" pitchFamily="34" charset="0"/>
              </a:rPr>
              <a:t>may</a:t>
            </a:r>
            <a:r>
              <a:rPr lang="fr-FR" sz="1800" dirty="0">
                <a:effectLst/>
                <a:latin typeface="Arial" panose="020B0604020202020204" pitchFamily="34" charset="0"/>
                <a:ea typeface="Arial" panose="020B0604020202020204" pitchFamily="34" charset="0"/>
              </a:rPr>
              <a:t> not </a:t>
            </a:r>
            <a:r>
              <a:rPr lang="fr-FR" sz="1800" dirty="0" err="1">
                <a:effectLst/>
                <a:latin typeface="Arial" panose="020B0604020202020204" pitchFamily="34" charset="0"/>
                <a:ea typeface="Arial" panose="020B0604020202020204" pitchFamily="34" charset="0"/>
              </a:rPr>
              <a:t>be</a:t>
            </a:r>
            <a:r>
              <a:rPr lang="fr-FR" sz="1800" dirty="0">
                <a:effectLst/>
                <a:latin typeface="Arial" panose="020B0604020202020204" pitchFamily="34" charset="0"/>
                <a:ea typeface="Arial" panose="020B0604020202020204" pitchFamily="34" charset="0"/>
              </a:rPr>
              <a:t> as good as ARB initiation,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a HR of about 1.10.</a:t>
            </a:r>
            <a:br>
              <a:rPr lang="fr-FR" sz="1800" dirty="0">
                <a:effectLst/>
                <a:latin typeface="Arial" panose="020B0604020202020204" pitchFamily="34" charset="0"/>
                <a:ea typeface="Arial" panose="020B0604020202020204" pitchFamily="34" charset="0"/>
              </a:rPr>
            </a:br>
            <a:br>
              <a:rPr lang="en-US" dirty="0"/>
            </a:b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82</a:t>
            </a:fld>
            <a:endParaRPr lang="fr-FR"/>
          </a:p>
        </p:txBody>
      </p:sp>
    </p:spTree>
    <p:extLst>
      <p:ext uri="{BB962C8B-B14F-4D97-AF65-F5344CB8AC3E}">
        <p14:creationId xmlns:p14="http://schemas.microsoft.com/office/powerpoint/2010/main" val="32717693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But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did</a:t>
            </a:r>
            <a:r>
              <a:rPr lang="fr-FR" sz="1200" dirty="0">
                <a:effectLst/>
                <a:latin typeface="Arial" panose="020B0604020202020204" pitchFamily="34" charset="0"/>
                <a:ea typeface="Arial" panose="020B0604020202020204" pitchFamily="34" charset="0"/>
              </a:rPr>
              <a:t> not </a:t>
            </a:r>
            <a:r>
              <a:rPr lang="fr-FR" sz="1200" dirty="0" err="1">
                <a:effectLst/>
                <a:latin typeface="Arial" panose="020B0604020202020204" pitchFamily="34" charset="0"/>
                <a:ea typeface="Arial" panose="020B0604020202020204" pitchFamily="34" charset="0"/>
              </a:rPr>
              <a:t>find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evidence</a:t>
            </a:r>
            <a:r>
              <a:rPr lang="fr-FR" sz="1200" dirty="0">
                <a:effectLst/>
                <a:latin typeface="Arial" panose="020B0604020202020204" pitchFamily="34" charset="0"/>
                <a:ea typeface="Arial" panose="020B0604020202020204" pitchFamily="34" charset="0"/>
              </a:rPr>
              <a:t> of a </a:t>
            </a:r>
            <a:r>
              <a:rPr lang="fr-FR" sz="1200" dirty="0" err="1">
                <a:effectLst/>
                <a:latin typeface="Arial" panose="020B0604020202020204" pitchFamily="34" charset="0"/>
                <a:ea typeface="Arial" panose="020B0604020202020204" pitchFamily="34" charset="0"/>
              </a:rPr>
              <a:t>difference</a:t>
            </a:r>
            <a:r>
              <a:rPr lang="fr-FR" sz="1200" dirty="0">
                <a:effectLst/>
                <a:latin typeface="Arial" panose="020B0604020202020204" pitchFamily="34" charset="0"/>
                <a:ea typeface="Arial" panose="020B0604020202020204" pitchFamily="34" charset="0"/>
              </a:rPr>
              <a:t> for the </a:t>
            </a:r>
            <a:r>
              <a:rPr lang="fr-FR" sz="1200" dirty="0" err="1">
                <a:effectLst/>
                <a:latin typeface="Arial" panose="020B0604020202020204" pitchFamily="34" charset="0"/>
                <a:ea typeface="Arial" panose="020B0604020202020204" pitchFamily="34" charset="0"/>
              </a:rPr>
              <a:t>competing</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risk</a:t>
            </a:r>
            <a:r>
              <a:rPr lang="fr-FR" sz="1200" dirty="0">
                <a:effectLst/>
                <a:latin typeface="Arial" panose="020B0604020202020204" pitchFamily="34" charset="0"/>
                <a:ea typeface="Arial" panose="020B0604020202020204" pitchFamily="34" charset="0"/>
              </a:rPr>
              <a:t> of </a:t>
            </a:r>
            <a:r>
              <a:rPr lang="fr-FR" sz="1200" dirty="0" err="1">
                <a:effectLst/>
                <a:latin typeface="Arial" panose="020B0604020202020204" pitchFamily="34" charset="0"/>
                <a:ea typeface="Arial" panose="020B0604020202020204" pitchFamily="34" charset="0"/>
              </a:rPr>
              <a:t>death</a:t>
            </a:r>
            <a:r>
              <a:rPr lang="fr-FR" sz="1200" dirty="0">
                <a:effectLst/>
                <a:latin typeface="Arial" panose="020B0604020202020204" pitchFamily="34" charset="0"/>
                <a:ea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Arial" panose="020B0604020202020204" pitchFamily="34" charset="0"/>
                <a:ea typeface="Arial" panose="020B0604020202020204" pitchFamily="34" charset="0"/>
              </a:rPr>
              <a:t>Now</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while</a:t>
            </a:r>
            <a:r>
              <a:rPr lang="fr-FR" sz="1200" dirty="0">
                <a:effectLst/>
                <a:latin typeface="Arial" panose="020B0604020202020204" pitchFamily="34" charset="0"/>
                <a:ea typeface="Arial" panose="020B0604020202020204" pitchFamily="34" charset="0"/>
              </a:rPr>
              <a:t> the HR </a:t>
            </a:r>
            <a:r>
              <a:rPr lang="fr-FR" sz="1200" dirty="0" err="1">
                <a:effectLst/>
                <a:latin typeface="Arial" panose="020B0604020202020204" pitchFamily="34" charset="0"/>
                <a:ea typeface="Arial" panose="020B0604020202020204" pitchFamily="34" charset="0"/>
              </a:rPr>
              <a:t>is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often</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used</a:t>
            </a:r>
            <a:r>
              <a:rPr lang="fr-FR" sz="1200" dirty="0">
                <a:effectLst/>
                <a:latin typeface="Arial" panose="020B0604020202020204" pitchFamily="34" charset="0"/>
                <a:ea typeface="Arial" panose="020B0604020202020204" pitchFamily="34" charset="0"/>
              </a:rPr>
              <a:t> in comparative </a:t>
            </a:r>
            <a:r>
              <a:rPr lang="fr-FR" sz="1200" dirty="0" err="1">
                <a:effectLst/>
                <a:latin typeface="Arial" panose="020B0604020202020204" pitchFamily="34" charset="0"/>
                <a:ea typeface="Arial" panose="020B0604020202020204" pitchFamily="34" charset="0"/>
              </a:rPr>
              <a:t>effectiveness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research</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it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may</a:t>
            </a:r>
            <a:r>
              <a:rPr lang="fr-FR" sz="1200" dirty="0">
                <a:effectLst/>
                <a:latin typeface="Arial" panose="020B0604020202020204" pitchFamily="34" charset="0"/>
                <a:ea typeface="Arial" panose="020B0604020202020204" pitchFamily="34" charset="0"/>
              </a:rPr>
              <a:t> not </a:t>
            </a:r>
            <a:r>
              <a:rPr lang="fr-FR" sz="1200" dirty="0" err="1">
                <a:effectLst/>
                <a:latin typeface="Arial" panose="020B0604020202020204" pitchFamily="34" charset="0"/>
                <a:ea typeface="Arial" panose="020B0604020202020204" pitchFamily="34" charset="0"/>
              </a:rPr>
              <a:t>be</a:t>
            </a:r>
            <a:r>
              <a:rPr lang="fr-FR" sz="1200" dirty="0">
                <a:effectLst/>
                <a:latin typeface="Arial" panose="020B0604020202020204" pitchFamily="34" charset="0"/>
                <a:ea typeface="Arial" panose="020B0604020202020204" pitchFamily="34" charset="0"/>
              </a:rPr>
              <a:t> as </a:t>
            </a:r>
            <a:r>
              <a:rPr lang="fr-FR" sz="1200" dirty="0" err="1">
                <a:effectLst/>
                <a:latin typeface="Arial" panose="020B0604020202020204" pitchFamily="34" charset="0"/>
                <a:ea typeface="Arial" panose="020B0604020202020204" pitchFamily="34" charset="0"/>
              </a:rPr>
              <a:t>useful</a:t>
            </a:r>
            <a:r>
              <a:rPr lang="fr-FR" sz="1200" dirty="0">
                <a:effectLst/>
                <a:latin typeface="Arial" panose="020B0604020202020204" pitchFamily="34" charset="0"/>
                <a:ea typeface="Arial" panose="020B0604020202020204" pitchFamily="34" charset="0"/>
              </a:rPr>
              <a:t> as a </a:t>
            </a:r>
            <a:r>
              <a:rPr lang="fr-FR" sz="1200" dirty="0" err="1">
                <a:effectLst/>
                <a:latin typeface="Arial" panose="020B0604020202020204" pitchFamily="34" charset="0"/>
                <a:ea typeface="Arial" panose="020B0604020202020204" pitchFamily="34" charset="0"/>
              </a:rPr>
              <a:t>risk</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measure</a:t>
            </a:r>
            <a:r>
              <a:rPr lang="fr-FR" sz="1200" dirty="0">
                <a:effectLst/>
                <a:latin typeface="Arial" panose="020B0604020202020204" pitchFamily="34" charset="0"/>
                <a:ea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Arial" panose="020B0604020202020204" pitchFamily="34" charset="0"/>
              <a:ea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83</a:t>
            </a:fld>
            <a:endParaRPr lang="fr-FR"/>
          </a:p>
        </p:txBody>
      </p:sp>
    </p:spTree>
    <p:extLst>
      <p:ext uri="{BB962C8B-B14F-4D97-AF65-F5344CB8AC3E}">
        <p14:creationId xmlns:p14="http://schemas.microsoft.com/office/powerpoint/2010/main" val="3648177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Arial" panose="020B0604020202020204" pitchFamily="34" charset="0"/>
                <a:ea typeface="Arial" panose="020B0604020202020204" pitchFamily="34" charset="0"/>
              </a:rPr>
              <a:t>Which</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constitutes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our</a:t>
            </a:r>
            <a:r>
              <a:rPr lang="fr-FR" sz="1800" dirty="0">
                <a:effectLst/>
                <a:latin typeface="Arial" panose="020B0604020202020204" pitchFamily="34" charset="0"/>
                <a:ea typeface="Arial" panose="020B0604020202020204" pitchFamily="34" charset="0"/>
              </a:rPr>
              <a:t> main </a:t>
            </a:r>
            <a:r>
              <a:rPr lang="fr-FR" sz="1800" dirty="0" err="1">
                <a:effectLst/>
                <a:latin typeface="Arial" panose="020B0604020202020204" pitchFamily="34" charset="0"/>
                <a:ea typeface="Arial" panose="020B0604020202020204" pitchFamily="34" charset="0"/>
              </a:rPr>
              <a:t>metric</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interest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because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is</a:t>
            </a:r>
            <a:r>
              <a:rPr lang="fr-FR" sz="1800" dirty="0">
                <a:effectLst/>
                <a:latin typeface="Arial" panose="020B0604020202020204" pitchFamily="34" charset="0"/>
                <a:ea typeface="Arial" panose="020B0604020202020204" pitchFamily="34" charset="0"/>
              </a:rPr>
              <a:t> more relevant in </a:t>
            </a:r>
            <a:r>
              <a:rPr lang="fr-FR" sz="1800" dirty="0" err="1">
                <a:effectLst/>
                <a:latin typeface="Arial" panose="020B0604020202020204" pitchFamily="34" charset="0"/>
                <a:ea typeface="Arial" panose="020B0604020202020204" pitchFamily="34" charset="0"/>
              </a:rPr>
              <a:t>clinical</a:t>
            </a:r>
            <a:r>
              <a:rPr lang="fr-FR" sz="1800" dirty="0">
                <a:effectLst/>
                <a:latin typeface="Arial" panose="020B0604020202020204" pitchFamily="34" charset="0"/>
                <a:ea typeface="Arial" panose="020B0604020202020204" pitchFamily="34" charset="0"/>
              </a:rPr>
              <a:t>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Arial" panose="020B0604020202020204" pitchFamily="34" charset="0"/>
              </a:rPr>
              <a:t>For </a:t>
            </a:r>
            <a:r>
              <a:rPr lang="fr-FR" sz="1800" dirty="0" err="1">
                <a:effectLst/>
                <a:latin typeface="Arial" panose="020B0604020202020204" pitchFamily="34" charset="0"/>
                <a:ea typeface="Arial" panose="020B0604020202020204" pitchFamily="34" charset="0"/>
              </a:rPr>
              <a:t>example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physicians</a:t>
            </a:r>
            <a:r>
              <a:rPr lang="fr-FR" sz="1800" dirty="0">
                <a:effectLst/>
                <a:latin typeface="Arial" panose="020B0604020202020204" pitchFamily="34" charset="0"/>
                <a:ea typeface="Arial" panose="020B0604020202020204" pitchFamily="34" charset="0"/>
              </a:rPr>
              <a:t> and patients </a:t>
            </a:r>
            <a:r>
              <a:rPr lang="fr-FR" sz="1800" dirty="0" err="1">
                <a:effectLst/>
                <a:latin typeface="Arial" panose="020B0604020202020204" pitchFamily="34" charset="0"/>
                <a:ea typeface="Arial" panose="020B0604020202020204" pitchFamily="34" charset="0"/>
              </a:rPr>
              <a:t>may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want</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ask</a:t>
            </a:r>
            <a:r>
              <a:rPr lang="fr-FR" sz="1800" dirty="0">
                <a:effectLst/>
                <a:latin typeface="Arial" panose="020B0604020202020204" pitchFamily="34" charset="0"/>
                <a:ea typeface="Arial" panose="020B0604020202020204" pitchFamily="34" charset="0"/>
                <a:sym typeface="Wingdings" panose="05000000000000000000" pitchFamily="2" charset="2"/>
              </a:rPr>
              <a:t>: </a:t>
            </a:r>
            <a:r>
              <a:rPr lang="fr-FR" sz="1800" dirty="0" err="1">
                <a:effectLst/>
                <a:latin typeface="Arial" panose="020B0604020202020204" pitchFamily="34" charset="0"/>
                <a:ea typeface="Arial" panose="020B0604020202020204" pitchFamily="34" charset="0"/>
                <a:sym typeface="Wingdings" panose="05000000000000000000" pitchFamily="2" charset="2"/>
              </a:rPr>
              <a:t>what</a:t>
            </a:r>
            <a:r>
              <a:rPr lang="fr-FR" sz="1800" dirty="0">
                <a:effectLst/>
                <a:latin typeface="Arial" panose="020B0604020202020204" pitchFamily="34" charset="0"/>
                <a:ea typeface="Arial" panose="020B0604020202020204" pitchFamily="34" charset="0"/>
                <a:sym typeface="Wingdings" panose="05000000000000000000" pitchFamily="2" charset="2"/>
              </a:rPr>
              <a:t> </a:t>
            </a:r>
            <a:r>
              <a:rPr lang="fr-FR" sz="1800" dirty="0" err="1">
                <a:effectLst/>
                <a:latin typeface="Arial" panose="020B0604020202020204" pitchFamily="34" charset="0"/>
                <a:ea typeface="Arial" panose="020B0604020202020204" pitchFamily="34" charset="0"/>
                <a:sym typeface="Wingdings" panose="05000000000000000000" pitchFamily="2" charset="2"/>
              </a:rPr>
              <a:t>is</a:t>
            </a:r>
            <a:r>
              <a:rPr lang="fr-FR" sz="1800" dirty="0">
                <a:effectLst/>
                <a:latin typeface="Arial" panose="020B0604020202020204" pitchFamily="34" charset="0"/>
                <a:ea typeface="Arial" panose="020B0604020202020204" pitchFamily="34" charset="0"/>
                <a:sym typeface="Wingdings" panose="05000000000000000000" pitchFamily="2" charset="2"/>
              </a:rPr>
              <a:t> the </a:t>
            </a:r>
            <a:r>
              <a:rPr lang="fr-FR" sz="1800" dirty="0" err="1">
                <a:effectLst/>
                <a:latin typeface="Arial" panose="020B0604020202020204" pitchFamily="34" charset="0"/>
                <a:ea typeface="Arial" panose="020B0604020202020204" pitchFamily="34" charset="0"/>
                <a:sym typeface="Wingdings" panose="05000000000000000000" pitchFamily="2" charset="2"/>
              </a:rPr>
              <a:t>probability</a:t>
            </a:r>
            <a:r>
              <a:rPr lang="fr-FR" sz="1800" dirty="0">
                <a:effectLst/>
                <a:latin typeface="Arial" panose="020B0604020202020204" pitchFamily="34" charset="0"/>
                <a:ea typeface="Arial" panose="020B0604020202020204" pitchFamily="34" charset="0"/>
                <a:sym typeface="Wingdings" panose="05000000000000000000" pitchFamily="2" charset="2"/>
              </a:rPr>
              <a:t> of </a:t>
            </a:r>
            <a:r>
              <a:rPr lang="fr-FR" sz="1800" dirty="0" err="1">
                <a:effectLst/>
                <a:latin typeface="Arial" panose="020B0604020202020204" pitchFamily="34" charset="0"/>
                <a:ea typeface="Arial" panose="020B0604020202020204" pitchFamily="34" charset="0"/>
                <a:sym typeface="Wingdings" panose="05000000000000000000" pitchFamily="2" charset="2"/>
              </a:rPr>
              <a:t>experiencing</a:t>
            </a:r>
            <a:r>
              <a:rPr lang="fr-FR" sz="1800" dirty="0">
                <a:effectLst/>
                <a:latin typeface="Arial" panose="020B0604020202020204" pitchFamily="34" charset="0"/>
                <a:ea typeface="Arial" panose="020B0604020202020204" pitchFamily="34" charset="0"/>
                <a:sym typeface="Wingdings" panose="05000000000000000000" pitchFamily="2" charset="2"/>
              </a:rPr>
              <a:t> </a:t>
            </a:r>
            <a:r>
              <a:rPr lang="fr-FR" sz="1800" dirty="0" err="1">
                <a:effectLst/>
                <a:latin typeface="Arial" panose="020B0604020202020204" pitchFamily="34" charset="0"/>
                <a:ea typeface="Arial" panose="020B0604020202020204" pitchFamily="34" charset="0"/>
                <a:sym typeface="Wingdings" panose="05000000000000000000" pitchFamily="2" charset="2"/>
              </a:rPr>
              <a:t>dementia</a:t>
            </a:r>
            <a:r>
              <a:rPr lang="fr-FR" sz="1800" dirty="0">
                <a:effectLst/>
                <a:latin typeface="Arial" panose="020B0604020202020204" pitchFamily="34" charset="0"/>
                <a:ea typeface="Arial" panose="020B0604020202020204" pitchFamily="34" charset="0"/>
                <a:sym typeface="Wingdings" panose="05000000000000000000" pitchFamily="2" charset="2"/>
              </a:rPr>
              <a:t> </a:t>
            </a:r>
            <a:r>
              <a:rPr lang="fr-FR" sz="1800" dirty="0" err="1">
                <a:effectLst/>
                <a:latin typeface="Arial" panose="020B0604020202020204" pitchFamily="34" charset="0"/>
                <a:ea typeface="Arial" panose="020B0604020202020204" pitchFamily="34" charset="0"/>
                <a:sym typeface="Wingdings" panose="05000000000000000000" pitchFamily="2" charset="2"/>
              </a:rPr>
              <a:t>onset</a:t>
            </a:r>
            <a:r>
              <a:rPr lang="fr-FR" sz="1800" dirty="0">
                <a:effectLst/>
                <a:latin typeface="Arial" panose="020B0604020202020204" pitchFamily="34" charset="0"/>
                <a:ea typeface="Arial" panose="020B0604020202020204" pitchFamily="34" charset="0"/>
                <a:sym typeface="Wingdings" panose="05000000000000000000" pitchFamily="2" charset="2"/>
              </a:rPr>
              <a:t> five </a:t>
            </a:r>
            <a:r>
              <a:rPr lang="fr-FR" sz="1800" dirty="0" err="1">
                <a:effectLst/>
                <a:latin typeface="Arial" panose="020B0604020202020204" pitchFamily="34" charset="0"/>
                <a:ea typeface="Arial" panose="020B0604020202020204" pitchFamily="34" charset="0"/>
                <a:sym typeface="Wingdings" panose="05000000000000000000" pitchFamily="2" charset="2"/>
              </a:rPr>
              <a:t>years</a:t>
            </a:r>
            <a:r>
              <a:rPr lang="fr-FR" sz="1800" dirty="0">
                <a:effectLst/>
                <a:latin typeface="Arial" panose="020B0604020202020204" pitchFamily="34" charset="0"/>
                <a:ea typeface="Arial" panose="020B0604020202020204" pitchFamily="34" charset="0"/>
                <a:sym typeface="Wingdings" panose="05000000000000000000" pitchFamily="2" charset="2"/>
              </a:rPr>
              <a:t> </a:t>
            </a:r>
            <a:r>
              <a:rPr lang="fr-FR" sz="1800" dirty="0" err="1">
                <a:effectLst/>
                <a:latin typeface="Arial" panose="020B0604020202020204" pitchFamily="34" charset="0"/>
                <a:ea typeface="Arial" panose="020B0604020202020204" pitchFamily="34" charset="0"/>
                <a:sym typeface="Wingdings" panose="05000000000000000000" pitchFamily="2" charset="2"/>
              </a:rPr>
              <a:t>after</a:t>
            </a:r>
            <a:r>
              <a:rPr lang="fr-FR" sz="1800" dirty="0">
                <a:effectLst/>
                <a:latin typeface="Arial" panose="020B0604020202020204" pitchFamily="34" charset="0"/>
                <a:ea typeface="Arial" panose="020B0604020202020204" pitchFamily="34" charset="0"/>
                <a:sym typeface="Wingdings" panose="05000000000000000000" pitchFamily="2" charset="2"/>
              </a:rPr>
              <a:t> </a:t>
            </a:r>
            <a:r>
              <a:rPr lang="fr-FR" sz="1800" dirty="0" err="1">
                <a:effectLst/>
                <a:latin typeface="Arial" panose="020B0604020202020204" pitchFamily="34" charset="0"/>
                <a:ea typeface="Arial" panose="020B0604020202020204" pitchFamily="34" charset="0"/>
                <a:sym typeface="Wingdings" panose="05000000000000000000" pitchFamily="2" charset="2"/>
              </a:rPr>
              <a:t>treatment</a:t>
            </a:r>
            <a:r>
              <a:rPr lang="fr-FR" sz="1800" dirty="0">
                <a:effectLst/>
                <a:latin typeface="Arial" panose="020B0604020202020204" pitchFamily="34" charset="0"/>
                <a:ea typeface="Arial" panose="020B0604020202020204" pitchFamily="34" charset="0"/>
                <a:sym typeface="Wingdings" panose="05000000000000000000" pitchFamily="2" charset="2"/>
              </a:rPr>
              <a:t> initiation?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sym typeface="Wingdings" panose="05000000000000000000" pitchFamily="2" charset="2"/>
              </a:rPr>
              <a:t>So, let us </a:t>
            </a:r>
            <a:r>
              <a:rPr lang="fr-FR" sz="1800" dirty="0" err="1">
                <a:effectLst/>
                <a:latin typeface="Arial" panose="020B0604020202020204" pitchFamily="34" charset="0"/>
                <a:sym typeface="Wingdings" panose="05000000000000000000" pitchFamily="2" charset="2"/>
              </a:rPr>
              <a:t>now</a:t>
            </a:r>
            <a:r>
              <a:rPr lang="fr-FR" sz="1800" dirty="0">
                <a:effectLst/>
                <a:latin typeface="Arial" panose="020B0604020202020204" pitchFamily="34" charset="0"/>
                <a:sym typeface="Wingdings" panose="05000000000000000000" pitchFamily="2" charset="2"/>
              </a:rPr>
              <a:t> have a look at the </a:t>
            </a:r>
            <a:r>
              <a:rPr lang="fr-FR" sz="1800" dirty="0" err="1">
                <a:effectLst/>
                <a:latin typeface="Arial" panose="020B0604020202020204" pitchFamily="34" charset="0"/>
                <a:sym typeface="Wingdings" panose="05000000000000000000" pitchFamily="2" charset="2"/>
              </a:rPr>
              <a:t>results</a:t>
            </a:r>
            <a:r>
              <a:rPr lang="fr-FR" sz="1800" dirty="0">
                <a:effectLst/>
                <a:latin typeface="Arial" panose="020B0604020202020204" pitchFamily="34" charset="0"/>
                <a:sym typeface="Wingdings" panose="05000000000000000000" pitchFamily="2" charset="2"/>
              </a:rPr>
              <a:t> </a:t>
            </a:r>
            <a:r>
              <a:rPr lang="fr-FR" sz="1800" dirty="0" err="1">
                <a:effectLst/>
                <a:latin typeface="Arial" panose="020B0604020202020204" pitchFamily="34" charset="0"/>
                <a:sym typeface="Wingdings" panose="05000000000000000000" pitchFamily="2" charset="2"/>
              </a:rPr>
              <a:t>together</a:t>
            </a:r>
            <a:r>
              <a:rPr lang="fr-FR" sz="1800" dirty="0">
                <a:effectLst/>
                <a:latin typeface="Arial" panose="020B0604020202020204" pitchFamily="34" charset="0"/>
                <a:sym typeface="Wingdings" panose="05000000000000000000" pitchFamily="2" charset="2"/>
              </a:rPr>
              <a:t>! </a:t>
            </a:r>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84</a:t>
            </a:fld>
            <a:endParaRPr lang="fr-FR"/>
          </a:p>
        </p:txBody>
      </p:sp>
    </p:spTree>
    <p:extLst>
      <p:ext uri="{BB962C8B-B14F-4D97-AF65-F5344CB8AC3E}">
        <p14:creationId xmlns:p14="http://schemas.microsoft.com/office/powerpoint/2010/main" val="34661825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200" dirty="0">
                <a:effectLst/>
                <a:latin typeface="Arial" panose="020B0604020202020204" pitchFamily="34" charset="0"/>
                <a:ea typeface="Arial" panose="020B0604020202020204" pitchFamily="34" charset="0"/>
              </a:rPr>
              <a:t>This figure </a:t>
            </a:r>
            <a:r>
              <a:rPr lang="fr-FR" sz="1200" dirty="0" err="1">
                <a:effectLst/>
                <a:latin typeface="Arial" panose="020B0604020202020204" pitchFamily="34" charset="0"/>
                <a:ea typeface="Arial" panose="020B0604020202020204" pitchFamily="34" charset="0"/>
              </a:rPr>
              <a:t>represents</a:t>
            </a:r>
            <a:r>
              <a:rPr lang="fr-FR" sz="1200" dirty="0">
                <a:effectLst/>
                <a:latin typeface="Arial" panose="020B0604020202020204" pitchFamily="34" charset="0"/>
                <a:ea typeface="Arial" panose="020B0604020202020204" pitchFamily="34" charset="0"/>
              </a:rPr>
              <a:t> the </a:t>
            </a:r>
            <a:r>
              <a:rPr lang="fr-FR" sz="1200" dirty="0" err="1">
                <a:effectLst/>
                <a:latin typeface="Arial" panose="020B0604020202020204" pitchFamily="34" charset="0"/>
                <a:ea typeface="Arial" panose="020B0604020202020204" pitchFamily="34" charset="0"/>
              </a:rPr>
              <a:t>estimated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risk</a:t>
            </a:r>
            <a:r>
              <a:rPr lang="fr-FR" sz="1200" dirty="0">
                <a:effectLst/>
                <a:latin typeface="Arial" panose="020B0604020202020204" pitchFamily="34" charset="0"/>
                <a:ea typeface="Arial" panose="020B0604020202020204" pitchFamily="34" charset="0"/>
              </a:rPr>
              <a:t> of </a:t>
            </a:r>
            <a:r>
              <a:rPr lang="fr-FR" sz="1200" dirty="0" err="1">
                <a:effectLst/>
                <a:latin typeface="Arial" panose="020B0604020202020204" pitchFamily="34" charset="0"/>
                <a:ea typeface="Arial" panose="020B0604020202020204" pitchFamily="34" charset="0"/>
              </a:rPr>
              <a:t>dementia</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during</a:t>
            </a:r>
            <a:r>
              <a:rPr lang="fr-FR" sz="1200" dirty="0">
                <a:effectLst/>
                <a:latin typeface="Arial" panose="020B0604020202020204" pitchFamily="34" charset="0"/>
                <a:ea typeface="Arial" panose="020B0604020202020204" pitchFamily="34" charset="0"/>
              </a:rPr>
              <a:t> follow-up, </a:t>
            </a:r>
            <a:r>
              <a:rPr lang="fr-FR" sz="1200" dirty="0" err="1">
                <a:effectLst/>
                <a:latin typeface="Arial" panose="020B0604020202020204" pitchFamily="34" charset="0"/>
                <a:ea typeface="Arial" panose="020B0604020202020204" pitchFamily="34" charset="0"/>
              </a:rPr>
              <a:t>from</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baseline</a:t>
            </a:r>
            <a:r>
              <a:rPr lang="fr-FR" sz="1200" dirty="0">
                <a:effectLst/>
                <a:latin typeface="Arial" panose="020B0604020202020204" pitchFamily="34" charset="0"/>
                <a:ea typeface="Arial" panose="020B0604020202020204" pitchFamily="34" charset="0"/>
              </a:rPr>
              <a:t> up to a maximum of 10 </a:t>
            </a:r>
            <a:r>
              <a:rPr lang="fr-FR" sz="1200" dirty="0" err="1">
                <a:effectLst/>
                <a:latin typeface="Arial" panose="020B0604020202020204" pitchFamily="34" charset="0"/>
                <a:ea typeface="Arial" panose="020B0604020202020204" pitchFamily="34" charset="0"/>
              </a:rPr>
              <a:t>years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had</a:t>
            </a:r>
            <a:r>
              <a:rPr lang="fr-FR" sz="1200" dirty="0">
                <a:effectLst/>
                <a:latin typeface="Arial" panose="020B0604020202020204" pitchFamily="34" charset="0"/>
                <a:ea typeface="Arial" panose="020B0604020202020204" pitchFamily="34" charset="0"/>
              </a:rPr>
              <a:t> all patients </a:t>
            </a:r>
            <a:r>
              <a:rPr lang="fr-FR" sz="1200" dirty="0" err="1">
                <a:effectLst/>
                <a:latin typeface="Arial" panose="020B0604020202020204" pitchFamily="34" charset="0"/>
                <a:ea typeface="Arial" panose="020B0604020202020204" pitchFamily="34" charset="0"/>
              </a:rPr>
              <a:t>received</a:t>
            </a:r>
            <a:r>
              <a:rPr lang="fr-FR" sz="1200" dirty="0">
                <a:effectLst/>
                <a:latin typeface="Arial" panose="020B0604020202020204" pitchFamily="34" charset="0"/>
                <a:ea typeface="Arial" panose="020B0604020202020204" pitchFamily="34" charset="0"/>
              </a:rPr>
              <a:t> one </a:t>
            </a:r>
            <a:r>
              <a:rPr lang="fr-FR" sz="1200" dirty="0" err="1">
                <a:effectLst/>
                <a:latin typeface="Arial" panose="020B0604020202020204" pitchFamily="34" charset="0"/>
                <a:ea typeface="Arial" panose="020B0604020202020204" pitchFamily="34" charset="0"/>
              </a:rPr>
              <a:t>drug</a:t>
            </a:r>
            <a:r>
              <a:rPr lang="fr-FR" sz="1200" dirty="0">
                <a:effectLst/>
                <a:latin typeface="Arial" panose="020B0604020202020204" pitchFamily="34" charset="0"/>
                <a:ea typeface="Arial" panose="020B0604020202020204" pitchFamily="34" charset="0"/>
              </a:rPr>
              <a:t> class (</a:t>
            </a:r>
            <a:r>
              <a:rPr lang="fr-FR" sz="1200" dirty="0" err="1">
                <a:effectLst/>
                <a:latin typeface="Arial" panose="020B0604020202020204" pitchFamily="34" charset="0"/>
                <a:ea typeface="Arial" panose="020B0604020202020204" pitchFamily="34" charset="0"/>
              </a:rPr>
              <a:t>ACEi</a:t>
            </a:r>
            <a:r>
              <a:rPr lang="fr-FR" sz="1200" dirty="0">
                <a:effectLst/>
                <a:latin typeface="Arial" panose="020B0604020202020204" pitchFamily="34" charset="0"/>
                <a:ea typeface="Arial" panose="020B0604020202020204" pitchFamily="34" charset="0"/>
              </a:rPr>
              <a:t>, in </a:t>
            </a:r>
            <a:r>
              <a:rPr lang="fr-FR" sz="1200" dirty="0" err="1">
                <a:effectLst/>
                <a:latin typeface="Arial" panose="020B0604020202020204" pitchFamily="34" charset="0"/>
                <a:ea typeface="Arial" panose="020B0604020202020204" pitchFamily="34" charset="0"/>
              </a:rPr>
              <a:t>blue</a:t>
            </a:r>
            <a:r>
              <a:rPr lang="fr-FR" sz="1200" dirty="0">
                <a:effectLst/>
                <a:latin typeface="Arial" panose="020B0604020202020204" pitchFamily="34" charset="0"/>
                <a:ea typeface="Arial" panose="020B0604020202020204" pitchFamily="34" charset="0"/>
              </a:rPr>
              <a:t>) or the </a:t>
            </a:r>
            <a:r>
              <a:rPr lang="fr-FR" sz="1200" dirty="0" err="1">
                <a:effectLst/>
                <a:latin typeface="Arial" panose="020B0604020202020204" pitchFamily="34" charset="0"/>
                <a:ea typeface="Arial" panose="020B0604020202020204" pitchFamily="34" charset="0"/>
              </a:rPr>
              <a:t>other</a:t>
            </a:r>
            <a:r>
              <a:rPr lang="fr-FR" sz="1200" dirty="0">
                <a:effectLst/>
                <a:latin typeface="Arial" panose="020B0604020202020204" pitchFamily="34" charset="0"/>
                <a:ea typeface="Arial" panose="020B0604020202020204" pitchFamily="34" charset="0"/>
              </a:rPr>
              <a:t> (ARB, in </a:t>
            </a:r>
            <a:r>
              <a:rPr lang="fr-FR" sz="1200" dirty="0" err="1">
                <a:effectLst/>
                <a:latin typeface="Arial" panose="020B0604020202020204" pitchFamily="34" charset="0"/>
                <a:ea typeface="Arial" panose="020B0604020202020204" pitchFamily="34" charset="0"/>
              </a:rPr>
              <a:t>pink</a:t>
            </a:r>
            <a:r>
              <a:rPr lang="fr-FR" sz="1200" dirty="0">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15000"/>
              </a:lnSpc>
              <a:spcBef>
                <a:spcPts val="0"/>
              </a:spcBef>
              <a:spcAft>
                <a:spcPts val="0"/>
              </a:spcAft>
              <a:buClrTx/>
              <a:buSzTx/>
              <a:buFontTx/>
              <a:buNone/>
              <a:tabLst/>
              <a:defRPr/>
            </a:pPr>
            <a:r>
              <a:rPr lang="fr-FR" sz="1200" dirty="0" err="1">
                <a:effectLst/>
                <a:latin typeface="Arial" panose="020B0604020202020204" pitchFamily="34" charset="0"/>
                <a:ea typeface="Arial" panose="020B0604020202020204" pitchFamily="34" charset="0"/>
              </a:rPr>
              <a:t>While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accounting</a:t>
            </a:r>
            <a:r>
              <a:rPr lang="fr-FR" sz="1200" dirty="0">
                <a:effectLst/>
                <a:latin typeface="Arial" panose="020B0604020202020204" pitchFamily="34" charset="0"/>
                <a:ea typeface="Arial" panose="020B0604020202020204" pitchFamily="34" charset="0"/>
              </a:rPr>
              <a:t> for the </a:t>
            </a:r>
            <a:r>
              <a:rPr lang="fr-FR" sz="1200" dirty="0" err="1">
                <a:effectLst/>
                <a:latin typeface="Arial" panose="020B0604020202020204" pitchFamily="34" charset="0"/>
                <a:ea typeface="Arial" panose="020B0604020202020204" pitchFamily="34" charset="0"/>
              </a:rPr>
              <a:t>competing</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risk</a:t>
            </a:r>
            <a:r>
              <a:rPr lang="fr-FR" sz="1200" dirty="0">
                <a:effectLst/>
                <a:latin typeface="Arial" panose="020B0604020202020204" pitchFamily="34" charset="0"/>
                <a:ea typeface="Arial" panose="020B0604020202020204" pitchFamily="34" charset="0"/>
              </a:rPr>
              <a:t> of </a:t>
            </a:r>
            <a:r>
              <a:rPr lang="fr-FR" sz="1200" dirty="0" err="1">
                <a:effectLst/>
                <a:latin typeface="Arial" panose="020B0604020202020204" pitchFamily="34" charset="0"/>
                <a:ea typeface="Arial" panose="020B0604020202020204" pitchFamily="34" charset="0"/>
              </a:rPr>
              <a:t>death</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found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that</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treatment</a:t>
            </a:r>
            <a:r>
              <a:rPr lang="fr-FR" sz="1200" dirty="0">
                <a:effectLst/>
                <a:latin typeface="Arial" panose="020B0604020202020204" pitchFamily="34" charset="0"/>
                <a:ea typeface="Arial" panose="020B0604020202020204" pitchFamily="34" charset="0"/>
              </a:rPr>
              <a:t> initiation </a:t>
            </a:r>
            <a:r>
              <a:rPr lang="fr-FR" sz="1200" dirty="0" err="1">
                <a:effectLst/>
                <a:latin typeface="Arial" panose="020B0604020202020204" pitchFamily="34" charset="0"/>
                <a:ea typeface="Arial" panose="020B0604020202020204" pitchFamily="34" charset="0"/>
              </a:rPr>
              <a:t>with</a:t>
            </a:r>
            <a:r>
              <a:rPr lang="fr-FR" sz="1200" dirty="0">
                <a:effectLst/>
                <a:latin typeface="Arial" panose="020B0604020202020204" pitchFamily="34" charset="0"/>
                <a:ea typeface="Arial" panose="020B0604020202020204" pitchFamily="34" charset="0"/>
              </a:rPr>
              <a:t> an </a:t>
            </a:r>
            <a:r>
              <a:rPr lang="fr-FR" sz="1200" dirty="0" err="1">
                <a:effectLst/>
                <a:latin typeface="Arial" panose="020B0604020202020204" pitchFamily="34" charset="0"/>
                <a:ea typeface="Arial" panose="020B0604020202020204" pitchFamily="34" charset="0"/>
              </a:rPr>
              <a:t>ACEi</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was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associated</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with</a:t>
            </a:r>
            <a:r>
              <a:rPr lang="fr-FR" sz="1200" dirty="0">
                <a:effectLst/>
                <a:latin typeface="Arial" panose="020B0604020202020204" pitchFamily="34" charset="0"/>
                <a:ea typeface="Arial" panose="020B0604020202020204" pitchFamily="34" charset="0"/>
              </a:rPr>
              <a:t> a </a:t>
            </a:r>
            <a:r>
              <a:rPr lang="fr-FR" sz="1200" dirty="0" err="1">
                <a:effectLst/>
                <a:latin typeface="Arial" panose="020B0604020202020204" pitchFamily="34" charset="0"/>
                <a:ea typeface="Arial" panose="020B0604020202020204" pitchFamily="34" charset="0"/>
              </a:rPr>
              <a:t>greater</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risk</a:t>
            </a:r>
            <a:r>
              <a:rPr lang="fr-FR" sz="1200" dirty="0">
                <a:effectLst/>
                <a:latin typeface="Arial" panose="020B0604020202020204" pitchFamily="34" charset="0"/>
                <a:ea typeface="Arial" panose="020B0604020202020204" pitchFamily="34" charset="0"/>
              </a:rPr>
              <a:t> of </a:t>
            </a:r>
            <a:r>
              <a:rPr lang="fr-FR" sz="1200" dirty="0" err="1">
                <a:effectLst/>
                <a:latin typeface="Arial" panose="020B0604020202020204" pitchFamily="34" charset="0"/>
                <a:ea typeface="Arial" panose="020B0604020202020204" pitchFamily="34" charset="0"/>
              </a:rPr>
              <a:t>dementia</a:t>
            </a:r>
            <a:r>
              <a:rPr lang="fr-FR" sz="1200" dirty="0">
                <a:effectLst/>
                <a:latin typeface="Arial" panose="020B0604020202020204" pitchFamily="34" charset="0"/>
                <a:ea typeface="Arial" panose="020B0604020202020204" pitchFamily="34" charset="0"/>
              </a:rPr>
              <a:t>, but </a:t>
            </a:r>
            <a:r>
              <a:rPr lang="fr-FR" sz="1200" dirty="0" err="1">
                <a:effectLst/>
                <a:latin typeface="Arial" panose="020B0604020202020204" pitchFamily="34" charset="0"/>
                <a:ea typeface="Arial" panose="020B0604020202020204" pitchFamily="34" charset="0"/>
              </a:rPr>
              <a:t>that</a:t>
            </a:r>
            <a:r>
              <a:rPr lang="fr-FR" sz="1200" dirty="0">
                <a:effectLst/>
                <a:latin typeface="Arial" panose="020B0604020202020204" pitchFamily="34" charset="0"/>
                <a:ea typeface="Arial" panose="020B0604020202020204" pitchFamily="34" charset="0"/>
              </a:rPr>
              <a:t> the </a:t>
            </a:r>
            <a:r>
              <a:rPr lang="fr-FR" sz="1200" dirty="0" err="1">
                <a:effectLst/>
                <a:latin typeface="Arial" panose="020B0604020202020204" pitchFamily="34" charset="0"/>
                <a:ea typeface="Arial" panose="020B0604020202020204" pitchFamily="34" charset="0"/>
              </a:rPr>
              <a:t>risk</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difference</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with</a:t>
            </a:r>
            <a:r>
              <a:rPr lang="fr-FR" sz="1200" dirty="0">
                <a:effectLst/>
                <a:latin typeface="Arial" panose="020B0604020202020204" pitchFamily="34" charset="0"/>
                <a:ea typeface="Arial" panose="020B0604020202020204" pitchFamily="34" charset="0"/>
              </a:rPr>
              <a:t> ARB initiation </a:t>
            </a:r>
            <a:r>
              <a:rPr lang="fr-FR" sz="1200" dirty="0" err="1">
                <a:effectLst/>
                <a:latin typeface="Arial" panose="020B0604020202020204" pitchFamily="34" charset="0"/>
                <a:ea typeface="Arial" panose="020B0604020202020204" pitchFamily="34" charset="0"/>
              </a:rPr>
              <a:t>was</a:t>
            </a:r>
            <a:r>
              <a:rPr lang="fr-FR" sz="1200" dirty="0">
                <a:effectLst/>
                <a:latin typeface="Arial" panose="020B0604020202020204" pitchFamily="34" charset="0"/>
                <a:ea typeface="Arial" panose="020B0604020202020204" pitchFamily="34" charset="0"/>
              </a:rPr>
              <a:t> </a:t>
            </a:r>
            <a:r>
              <a:rPr lang="fr-FR" sz="1200" dirty="0" err="1">
                <a:effectLst/>
                <a:latin typeface="Arial" panose="020B0604020202020204" pitchFamily="34" charset="0"/>
                <a:ea typeface="Arial" panose="020B0604020202020204" pitchFamily="34" charset="0"/>
              </a:rPr>
              <a:t>small</a:t>
            </a:r>
            <a:r>
              <a:rPr lang="fr-FR" sz="1200" dirty="0">
                <a:effectLst/>
                <a:latin typeface="Arial" panose="020B0604020202020204" pitchFamily="34" charset="0"/>
                <a:ea typeface="Arial" panose="020B0604020202020204" pitchFamily="34" charset="0"/>
              </a:rPr>
              <a:t>, at </a:t>
            </a:r>
            <a:r>
              <a:rPr lang="en-US" sz="1200" dirty="0">
                <a:effectLst/>
                <a:latin typeface="Arial" panose="020B0604020202020204" pitchFamily="34" charset="0"/>
                <a:ea typeface="Arial" panose="020B0604020202020204" pitchFamily="34" charset="0"/>
              </a:rPr>
              <a:t>about 1pp five years after baseline.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By year 10, confidence intervals were wider. Thus, larger study cohorts are needed to quantify the extent of </a:t>
            </a:r>
            <a:r>
              <a:rPr lang="en-US" sz="1200" dirty="0">
                <a:solidFill>
                  <a:srgbClr val="C00000"/>
                </a:solidFill>
                <a:effectLst/>
                <a:latin typeface="Arial" panose="020B0604020202020204" pitchFamily="34" charset="0"/>
                <a:ea typeface="Arial" panose="020B0604020202020204" pitchFamily="34" charset="0"/>
              </a:rPr>
              <a:t>differences in dementia risk between the two groups with greater precision.</a:t>
            </a:r>
            <a:br>
              <a:rPr lang="en-US" dirty="0"/>
            </a:br>
            <a:endParaRPr lang="fr-FR" dirty="0"/>
          </a:p>
          <a:p>
            <a:pPr algn="just" rtl="0">
              <a:spcBef>
                <a:spcPts val="0"/>
              </a:spcBef>
              <a:spcAft>
                <a:spcPts val="0"/>
              </a:spcAft>
            </a:pP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85</a:t>
            </a:fld>
            <a:endParaRPr lang="fr-FR"/>
          </a:p>
        </p:txBody>
      </p:sp>
    </p:spTree>
    <p:extLst>
      <p:ext uri="{BB962C8B-B14F-4D97-AF65-F5344CB8AC3E}">
        <p14:creationId xmlns:p14="http://schemas.microsoft.com/office/powerpoint/2010/main" val="27752570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You may ask yourself: what is the clinical impact of such a risk difference?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p>
          <a:p>
            <a:pPr algn="just" rtl="0">
              <a:spcBef>
                <a:spcPts val="0"/>
              </a:spcBef>
              <a:spcAft>
                <a:spcPts val="0"/>
              </a:spcAft>
            </a:pPr>
            <a:r>
              <a:rPr lang="en-US" dirty="0"/>
              <a:t>To answer this question, we can quantify how much dementia-free time on average was lost when initiating an ACEi rather than an ARB. </a:t>
            </a:r>
            <a:r>
              <a:rPr lang="en-US" b="0" i="0" dirty="0">
                <a:solidFill>
                  <a:srgbClr val="000000"/>
                </a:solidFill>
                <a:effectLst/>
                <a:latin typeface="Open Sans" panose="020B0606030504020204" pitchFamily="34" charset="0"/>
              </a:rPr>
              <a:t>In the overlap-weighted population, we found that ACEi initiators lost up to 2 months on average, over a 10-year period. And this difference was more pronounced among men, at about 4 months on average.</a:t>
            </a: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86</a:t>
            </a:fld>
            <a:endParaRPr lang="fr-FR"/>
          </a:p>
        </p:txBody>
      </p:sp>
    </p:spTree>
    <p:extLst>
      <p:ext uri="{BB962C8B-B14F-4D97-AF65-F5344CB8AC3E}">
        <p14:creationId xmlns:p14="http://schemas.microsoft.com/office/powerpoint/2010/main" val="32369747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To conclude, I would argue that, while the estimated effect of ACEi initiation may not be clinically significant at the individual level, the population-level implications may be important, given that 55 million US adults are currently taking these medications on a daily basis to reduce their blood pressure.</a:t>
            </a:r>
          </a:p>
          <a:p>
            <a:pPr marL="0" marR="0">
              <a:lnSpc>
                <a:spcPct val="115000"/>
              </a:lnSpc>
              <a:spcBef>
                <a:spcPts val="0"/>
              </a:spcBef>
              <a:spcAft>
                <a:spcPts val="0"/>
              </a:spcAft>
            </a:pPr>
            <a:endParaRPr lang="en-US" dirty="0"/>
          </a:p>
          <a:p>
            <a:pPr marL="0" marR="0">
              <a:lnSpc>
                <a:spcPct val="115000"/>
              </a:lnSpc>
              <a:spcBef>
                <a:spcPts val="0"/>
              </a:spcBef>
              <a:spcAft>
                <a:spcPts val="0"/>
              </a:spcAft>
            </a:pPr>
            <a:r>
              <a:rPr lang="en-US" dirty="0"/>
              <a:t>Therefore, more work is needed to replicate this study in larger healthcare systems, identify subgroups with a larger time loss, and conduct mechanistic studies to gain a better understanding of these drugs’ actions on brain cells.</a:t>
            </a:r>
          </a:p>
          <a:p>
            <a:pPr marL="0" marR="0">
              <a:lnSpc>
                <a:spcPct val="115000"/>
              </a:lnSpc>
              <a:spcBef>
                <a:spcPts val="0"/>
              </a:spcBef>
              <a:spcAft>
                <a:spcPts val="0"/>
              </a:spcAft>
            </a:pPr>
            <a:endParaRPr lang="en-US" dirty="0"/>
          </a:p>
          <a:p>
            <a:pPr marL="0" marR="0">
              <a:lnSpc>
                <a:spcPct val="115000"/>
              </a:lnSpc>
              <a:spcBef>
                <a:spcPts val="0"/>
              </a:spcBef>
              <a:spcAft>
                <a:spcPts val="0"/>
              </a:spcAft>
            </a:pPr>
            <a:br>
              <a:rPr lang="en-US" dirty="0"/>
            </a:br>
            <a:endParaRPr lang="fr-FR" dirty="0"/>
          </a:p>
          <a:p>
            <a:pPr algn="just" rtl="0">
              <a:spcBef>
                <a:spcPts val="0"/>
              </a:spcBef>
              <a:spcAft>
                <a:spcPts val="0"/>
              </a:spcAft>
            </a:pP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87</a:t>
            </a:fld>
            <a:endParaRPr lang="fr-FR"/>
          </a:p>
        </p:txBody>
      </p:sp>
    </p:spTree>
    <p:extLst>
      <p:ext uri="{BB962C8B-B14F-4D97-AF65-F5344CB8AC3E}">
        <p14:creationId xmlns:p14="http://schemas.microsoft.com/office/powerpoint/2010/main" val="17386512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fr-FR" sz="1800" dirty="0">
                <a:effectLst/>
                <a:latin typeface="Arial" panose="020B0604020202020204" pitchFamily="34" charset="0"/>
                <a:ea typeface="Arial" panose="020B0604020202020204" pitchFamily="34" charset="0"/>
              </a:rPr>
              <a:t>As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any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observational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study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our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research</a:t>
            </a:r>
            <a:r>
              <a:rPr lang="fr-FR" sz="1800" dirty="0">
                <a:effectLst/>
                <a:latin typeface="Arial" panose="020B0604020202020204" pitchFamily="34" charset="0"/>
                <a:ea typeface="Arial" panose="020B0604020202020204" pitchFamily="34" charset="0"/>
              </a:rPr>
              <a:t> has </a:t>
            </a:r>
            <a:r>
              <a:rPr lang="fr-FR" sz="1800" dirty="0" err="1">
                <a:effectLst/>
                <a:latin typeface="Arial" panose="020B0604020202020204" pitchFamily="34" charset="0"/>
                <a:ea typeface="Arial" panose="020B0604020202020204" pitchFamily="34" charset="0"/>
              </a:rPr>
              <a:t>several</a:t>
            </a:r>
            <a:r>
              <a:rPr lang="fr-FR" sz="1800" dirty="0">
                <a:effectLst/>
                <a:latin typeface="Arial" panose="020B0604020202020204" pitchFamily="34" charset="0"/>
                <a:ea typeface="Arial" panose="020B0604020202020204" pitchFamily="34" charset="0"/>
              </a:rPr>
              <a:t> limitations, </a:t>
            </a:r>
            <a:r>
              <a:rPr lang="fr-FR" sz="1800" dirty="0" err="1">
                <a:effectLst/>
                <a:latin typeface="Arial" panose="020B0604020202020204" pitchFamily="34" charset="0"/>
                <a:ea typeface="Arial" panose="020B0604020202020204" pitchFamily="34" charset="0"/>
              </a:rPr>
              <a:t>which</a:t>
            </a:r>
            <a:r>
              <a:rPr lang="fr-FR" sz="1800" dirty="0">
                <a:effectLst/>
                <a:latin typeface="Arial" panose="020B0604020202020204" pitchFamily="34" charset="0"/>
                <a:ea typeface="Arial" panose="020B0604020202020204" pitchFamily="34" charset="0"/>
              </a:rPr>
              <a:t> I can go over in more </a:t>
            </a:r>
            <a:r>
              <a:rPr lang="fr-FR" sz="1800" dirty="0" err="1">
                <a:effectLst/>
                <a:latin typeface="Arial" panose="020B0604020202020204" pitchFamily="34" charset="0"/>
                <a:ea typeface="Arial" panose="020B0604020202020204" pitchFamily="34" charset="0"/>
              </a:rPr>
              <a:t>detail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during</a:t>
            </a:r>
            <a:r>
              <a:rPr lang="fr-FR" sz="1800" dirty="0">
                <a:effectLst/>
                <a:latin typeface="Arial" panose="020B0604020202020204" pitchFamily="34" charset="0"/>
                <a:ea typeface="Arial" panose="020B0604020202020204" pitchFamily="34" charset="0"/>
              </a:rPr>
              <a:t> the Q&amp;A. </a:t>
            </a:r>
            <a:r>
              <a:rPr lang="fr-FR" sz="1800" dirty="0" err="1">
                <a:effectLst/>
                <a:latin typeface="Arial" panose="020B0604020202020204" pitchFamily="34" charset="0"/>
                <a:ea typeface="Arial" panose="020B0604020202020204" pitchFamily="34" charset="0"/>
              </a:rPr>
              <a:t>Briefly</a:t>
            </a:r>
            <a:r>
              <a:rPr lang="fr-FR" sz="1800" dirty="0">
                <a:effectLst/>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mj-lt"/>
              <a:buAutoNum type="arabicPeriod"/>
            </a:pPr>
            <a:r>
              <a:rPr lang="fr-FR" sz="1800" dirty="0" err="1">
                <a:effectLst/>
                <a:latin typeface="Arial" panose="020B0604020202020204" pitchFamily="34" charset="0"/>
                <a:ea typeface="Arial" panose="020B0604020202020204" pitchFamily="34" charset="0"/>
              </a:rPr>
              <a:t>Despite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using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overlap</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weights</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maximize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clinical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equipoise</a:t>
            </a:r>
            <a:r>
              <a:rPr lang="fr-FR" sz="1800" dirty="0">
                <a:effectLst/>
                <a:latin typeface="Arial" panose="020B0604020202020204" pitchFamily="34" charset="0"/>
                <a:ea typeface="Arial" panose="020B0604020202020204" pitchFamily="34" charset="0"/>
              </a:rPr>
              <a:t>, balance </a:t>
            </a:r>
            <a:r>
              <a:rPr lang="fr-FR" sz="1800" dirty="0" err="1">
                <a:effectLst/>
                <a:latin typeface="Arial" panose="020B0604020202020204" pitchFamily="34" charset="0"/>
                <a:ea typeface="Arial" panose="020B0604020202020204" pitchFamily="34" charset="0"/>
              </a:rPr>
              <a:t>could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be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obtained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only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respect to </a:t>
            </a:r>
            <a:r>
              <a:rPr lang="fr-FR" sz="1800" dirty="0" err="1">
                <a:effectLst/>
                <a:latin typeface="Arial" panose="020B0604020202020204" pitchFamily="34" charset="0"/>
                <a:ea typeface="Arial" panose="020B0604020202020204" pitchFamily="34" charset="0"/>
              </a:rPr>
              <a:t>measured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confounders</a:t>
            </a:r>
            <a:r>
              <a:rPr lang="fr-FR" sz="1800" dirty="0">
                <a:effectLst/>
                <a:latin typeface="Arial" panose="020B0604020202020204" pitchFamily="34" charset="0"/>
                <a:ea typeface="Arial" panose="020B0604020202020204" pitchFamily="34" charset="0"/>
              </a:rPr>
              <a:t> but </a:t>
            </a:r>
            <a:r>
              <a:rPr lang="fr-FR" sz="1800" dirty="0" err="1">
                <a:effectLst/>
                <a:latin typeface="Arial" panose="020B0604020202020204" pitchFamily="34" charset="0"/>
                <a:ea typeface="Arial" panose="020B0604020202020204" pitchFamily="34" charset="0"/>
              </a:rPr>
              <a:t>other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potential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confounders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such</a:t>
            </a:r>
            <a:r>
              <a:rPr lang="fr-FR" sz="1800" dirty="0">
                <a:effectLst/>
                <a:latin typeface="Arial" panose="020B0604020202020204" pitchFamily="34" charset="0"/>
                <a:ea typeface="Arial" panose="020B0604020202020204" pitchFamily="34" charset="0"/>
              </a:rPr>
              <a:t> as lifestyle </a:t>
            </a:r>
            <a:r>
              <a:rPr lang="fr-FR" sz="1800" dirty="0" err="1">
                <a:effectLst/>
                <a:latin typeface="Arial" panose="020B0604020202020204" pitchFamily="34" charset="0"/>
                <a:ea typeface="Arial" panose="020B0604020202020204" pitchFamily="34" charset="0"/>
              </a:rPr>
              <a:t>factors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remain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unmeasured</a:t>
            </a:r>
            <a:r>
              <a:rPr lang="fr-FR" sz="1800" dirty="0">
                <a:effectLst/>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mj-lt"/>
              <a:buAutoNum type="arabicPeriod"/>
            </a:pPr>
            <a:r>
              <a:rPr lang="fr-FR" sz="1800" dirty="0" err="1">
                <a:effectLst/>
                <a:latin typeface="Arial" panose="020B0604020202020204" pitchFamily="34" charset="0"/>
                <a:ea typeface="Arial" panose="020B0604020202020204" pitchFamily="34" charset="0"/>
              </a:rPr>
              <a:t>We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did</a:t>
            </a:r>
            <a:r>
              <a:rPr lang="fr-FR" sz="1800" dirty="0">
                <a:effectLst/>
                <a:latin typeface="Arial" panose="020B0604020202020204" pitchFamily="34" charset="0"/>
                <a:ea typeface="Arial" panose="020B0604020202020204" pitchFamily="34" charset="0"/>
              </a:rPr>
              <a:t> not have </a:t>
            </a:r>
            <a:r>
              <a:rPr lang="fr-FR" sz="1800" dirty="0" err="1">
                <a:effectLst/>
                <a:latin typeface="Arial" panose="020B0604020202020204" pitchFamily="34" charset="0"/>
                <a:ea typeface="Arial" panose="020B0604020202020204" pitchFamily="34" charset="0"/>
              </a:rPr>
              <a:t>access</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linked</a:t>
            </a:r>
            <a:r>
              <a:rPr lang="fr-FR" sz="1800" dirty="0">
                <a:effectLst/>
                <a:latin typeface="Arial" panose="020B0604020202020204" pitchFamily="34" charset="0"/>
                <a:ea typeface="Arial" panose="020B0604020202020204" pitchFamily="34" charset="0"/>
              </a:rPr>
              <a:t> claims data to </a:t>
            </a:r>
            <a:r>
              <a:rPr lang="fr-FR" sz="1800" dirty="0" err="1">
                <a:effectLst/>
                <a:latin typeface="Arial" panose="020B0604020202020204" pitchFamily="34" charset="0"/>
                <a:ea typeface="Arial" panose="020B0604020202020204" pitchFamily="34" charset="0"/>
              </a:rPr>
              <a:t>assess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medication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dispensing</a:t>
            </a:r>
            <a:r>
              <a:rPr lang="fr-FR" sz="1800" dirty="0">
                <a:effectLst/>
                <a:latin typeface="Arial" panose="020B0604020202020204" pitchFamily="34" charset="0"/>
                <a:ea typeface="Arial" panose="020B0604020202020204" pitchFamily="34" charset="0"/>
              </a:rPr>
              <a:t> and </a:t>
            </a:r>
            <a:r>
              <a:rPr lang="fr-FR" sz="1800" dirty="0" err="1">
                <a:effectLst/>
                <a:latin typeface="Arial" panose="020B0604020202020204" pitchFamily="34" charset="0"/>
                <a:ea typeface="Arial" panose="020B0604020202020204" pitchFamily="34" charset="0"/>
              </a:rPr>
              <a:t>adherence</a:t>
            </a:r>
            <a:r>
              <a:rPr lang="fr-FR" sz="1800" dirty="0">
                <a:effectLst/>
                <a:latin typeface="Arial" panose="020B0604020202020204" pitchFamily="34" charset="0"/>
                <a:ea typeface="Arial" panose="020B0604020202020204" pitchFamily="34" charset="0"/>
              </a:rPr>
              <a:t>. </a:t>
            </a:r>
          </a:p>
          <a:p>
            <a:pPr marL="342900" marR="0" lvl="0" indent="-342900">
              <a:lnSpc>
                <a:spcPct val="115000"/>
              </a:lnSpc>
              <a:spcBef>
                <a:spcPts val="0"/>
              </a:spcBef>
              <a:spcAft>
                <a:spcPts val="0"/>
              </a:spcAft>
              <a:buFont typeface="+mj-lt"/>
              <a:buAutoNum type="arabicPeriod"/>
            </a:pPr>
            <a:r>
              <a:rPr lang="fr-FR" sz="1800" dirty="0" err="1">
                <a:effectLst/>
                <a:latin typeface="Arial" panose="020B0604020202020204" pitchFamily="34" charset="0"/>
                <a:ea typeface="Arial" panose="020B0604020202020204" pitchFamily="34" charset="0"/>
              </a:rPr>
              <a:t>Measurement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errors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certainly</a:t>
            </a:r>
            <a:r>
              <a:rPr lang="fr-FR" sz="1800" dirty="0">
                <a:effectLst/>
                <a:latin typeface="Arial" panose="020B0604020202020204" pitchFamily="34" charset="0"/>
                <a:ea typeface="Arial" panose="020B0604020202020204" pitchFamily="34" charset="0"/>
              </a:rPr>
              <a:t> affect the </a:t>
            </a:r>
            <a:r>
              <a:rPr lang="fr-FR" sz="1800" dirty="0" err="1">
                <a:effectLst/>
                <a:latin typeface="Arial" panose="020B0604020202020204" pitchFamily="34" charset="0"/>
                <a:ea typeface="Arial" panose="020B0604020202020204" pitchFamily="34" charset="0"/>
              </a:rPr>
              <a:t>definition</a:t>
            </a:r>
            <a:r>
              <a:rPr lang="fr-FR" sz="1800" dirty="0">
                <a:effectLst/>
                <a:latin typeface="Arial" panose="020B0604020202020204" pitchFamily="34" charset="0"/>
                <a:ea typeface="Arial" panose="020B0604020202020204" pitchFamily="34" charset="0"/>
              </a:rPr>
              <a:t> and timing of </a:t>
            </a:r>
            <a:r>
              <a:rPr lang="fr-FR" sz="1800" dirty="0" err="1">
                <a:effectLst/>
                <a:latin typeface="Arial" panose="020B0604020202020204" pitchFamily="34" charset="0"/>
                <a:ea typeface="Arial" panose="020B0604020202020204" pitchFamily="34" charset="0"/>
              </a:rPr>
              <a:t>dementia-related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outcomes</a:t>
            </a:r>
            <a:r>
              <a:rPr lang="fr-FR" sz="1800" dirty="0">
                <a:effectLst/>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mj-lt"/>
              <a:buAutoNum type="arabicPeriod"/>
            </a:pPr>
            <a:r>
              <a:rPr lang="fr-FR" sz="1800" dirty="0">
                <a:effectLst/>
                <a:latin typeface="Arial" panose="020B0604020202020204" pitchFamily="34" charset="0"/>
                <a:ea typeface="Arial" panose="020B0604020202020204" pitchFamily="34" charset="0"/>
              </a:rPr>
              <a:t>The </a:t>
            </a:r>
            <a:r>
              <a:rPr lang="fr-FR" sz="1800" dirty="0" err="1">
                <a:effectLst/>
                <a:latin typeface="Arial" panose="020B0604020202020204" pitchFamily="34" charset="0"/>
                <a:ea typeface="Arial" panose="020B0604020202020204" pitchFamily="34" charset="0"/>
              </a:rPr>
              <a:t>considered</a:t>
            </a:r>
            <a:r>
              <a:rPr lang="fr-FR" sz="1800" dirty="0">
                <a:effectLst/>
                <a:latin typeface="Arial" panose="020B0604020202020204" pitchFamily="34" charset="0"/>
                <a:ea typeface="Arial" panose="020B0604020202020204" pitchFamily="34" charset="0"/>
              </a:rPr>
              <a:t> patient population </a:t>
            </a:r>
            <a:r>
              <a:rPr lang="fr-FR" sz="1800" dirty="0" err="1">
                <a:effectLst/>
                <a:latin typeface="Arial" panose="020B0604020202020204" pitchFamily="34" charset="0"/>
                <a:ea typeface="Arial" panose="020B0604020202020204" pitchFamily="34" charset="0"/>
              </a:rPr>
              <a:t>is</a:t>
            </a:r>
            <a:r>
              <a:rPr lang="fr-FR" sz="1800">
                <a:effectLst/>
                <a:latin typeface="Arial" panose="020B0604020202020204" pitchFamily="34" charset="0"/>
                <a:ea typeface="Arial" panose="020B0604020202020204" pitchFamily="34" charset="0"/>
              </a:rPr>
              <a:t> not </a:t>
            </a:r>
            <a:r>
              <a:rPr lang="fr-FR" sz="1800" dirty="0" err="1">
                <a:effectLst/>
                <a:latin typeface="Arial" panose="020B0604020202020204" pitchFamily="34" charset="0"/>
                <a:ea typeface="Arial" panose="020B0604020202020204" pitchFamily="34" charset="0"/>
              </a:rPr>
              <a:t>fully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representative</a:t>
            </a:r>
            <a:r>
              <a:rPr lang="fr-FR" sz="1800" dirty="0">
                <a:effectLst/>
                <a:latin typeface="Arial" panose="020B0604020202020204" pitchFamily="34" charset="0"/>
                <a:ea typeface="Arial" panose="020B0604020202020204" pitchFamily="34" charset="0"/>
              </a:rPr>
              <a:t> of US </a:t>
            </a:r>
            <a:r>
              <a:rPr lang="fr-FR" sz="1800" dirty="0" err="1">
                <a:effectLst/>
                <a:latin typeface="Arial" panose="020B0604020202020204" pitchFamily="34" charset="0"/>
                <a:ea typeface="Arial" panose="020B0604020202020204" pitchFamily="34" charset="0"/>
              </a:rPr>
              <a:t>adults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suffering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from</a:t>
            </a:r>
            <a:r>
              <a:rPr lang="fr-FR" sz="1800" dirty="0">
                <a:effectLst/>
                <a:latin typeface="Arial" panose="020B0604020202020204" pitchFamily="34" charset="0"/>
                <a:ea typeface="Arial" panose="020B0604020202020204" pitchFamily="34" charset="0"/>
              </a:rPr>
              <a:t> hypertension, </a:t>
            </a:r>
            <a:r>
              <a:rPr lang="fr-FR" sz="1800" dirty="0" err="1">
                <a:effectLst/>
                <a:latin typeface="Arial" panose="020B0604020202020204" pitchFamily="34" charset="0"/>
                <a:ea typeface="Arial" panose="020B0604020202020204" pitchFamily="34" charset="0"/>
              </a:rPr>
              <a:t>which</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hinders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our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ability</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generalize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results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outside</a:t>
            </a:r>
            <a:r>
              <a:rPr lang="fr-FR" sz="1800" dirty="0">
                <a:effectLst/>
                <a:latin typeface="Arial" panose="020B0604020202020204" pitchFamily="34" charset="0"/>
                <a:ea typeface="Arial" panose="020B0604020202020204" pitchFamily="34" charset="0"/>
              </a:rPr>
              <a:t> the MGB </a:t>
            </a:r>
            <a:r>
              <a:rPr lang="fr-FR" sz="1800" dirty="0" err="1">
                <a:effectLst/>
                <a:latin typeface="Arial" panose="020B0604020202020204" pitchFamily="34" charset="0"/>
                <a:ea typeface="Arial" panose="020B0604020202020204" pitchFamily="34" charset="0"/>
              </a:rPr>
              <a:t>healthcare</a:t>
            </a:r>
            <a:r>
              <a:rPr lang="fr-FR" sz="1800" dirty="0">
                <a:effectLst/>
                <a:latin typeface="Arial" panose="020B0604020202020204" pitchFamily="34" charset="0"/>
                <a:ea typeface="Arial" panose="020B0604020202020204" pitchFamily="34" charset="0"/>
              </a:rPr>
              <a:t> system.</a:t>
            </a:r>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88</a:t>
            </a:fld>
            <a:endParaRPr lang="fr-FR"/>
          </a:p>
        </p:txBody>
      </p:sp>
    </p:spTree>
    <p:extLst>
      <p:ext uri="{BB962C8B-B14F-4D97-AF65-F5344CB8AC3E}">
        <p14:creationId xmlns:p14="http://schemas.microsoft.com/office/powerpoint/2010/main" val="13523347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fr-FR" sz="1800" dirty="0">
                <a:effectLst/>
                <a:latin typeface="Arial" panose="020B0604020202020204" pitchFamily="34" charset="0"/>
                <a:ea typeface="Arial" panose="020B0604020202020204" pitchFamily="34" charset="0"/>
              </a:rPr>
              <a:t>This </a:t>
            </a:r>
            <a:r>
              <a:rPr lang="fr-FR" sz="1800" dirty="0" err="1">
                <a:effectLst/>
                <a:latin typeface="Arial" panose="020B0604020202020204" pitchFamily="34" charset="0"/>
                <a:ea typeface="Arial" panose="020B0604020202020204" pitchFamily="34" charset="0"/>
              </a:rPr>
              <a:t>work</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prompted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several</a:t>
            </a:r>
            <a:r>
              <a:rPr lang="fr-FR" sz="1800" dirty="0">
                <a:effectLst/>
                <a:latin typeface="Arial" panose="020B0604020202020204" pitchFamily="34" charset="0"/>
                <a:ea typeface="Arial" panose="020B0604020202020204" pitchFamily="34" charset="0"/>
              </a:rPr>
              <a:t> follow-up questions to </a:t>
            </a:r>
            <a:r>
              <a:rPr lang="fr-FR" sz="1800" dirty="0" err="1">
                <a:effectLst/>
                <a:latin typeface="Arial" panose="020B0604020202020204" pitchFamily="34" charset="0"/>
                <a:ea typeface="Arial" panose="020B0604020202020204" pitchFamily="34" charset="0"/>
              </a:rPr>
              <a:t>investigate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next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which</a:t>
            </a:r>
            <a:r>
              <a:rPr lang="fr-FR" sz="1800" dirty="0">
                <a:effectLst/>
                <a:latin typeface="Arial" panose="020B0604020202020204" pitchFamily="34" charset="0"/>
                <a:ea typeface="Arial" panose="020B0604020202020204" pitchFamily="34" charset="0"/>
              </a:rPr>
              <a:t> I </a:t>
            </a:r>
            <a:r>
              <a:rPr lang="fr-FR" sz="1800" dirty="0" err="1">
                <a:effectLst/>
                <a:latin typeface="Arial" panose="020B0604020202020204" pitchFamily="34" charset="0"/>
                <a:ea typeface="Arial" panose="020B0604020202020204" pitchFamily="34" charset="0"/>
              </a:rPr>
              <a:t>would</a:t>
            </a:r>
            <a:r>
              <a:rPr lang="fr-FR" sz="1800" dirty="0">
                <a:effectLst/>
                <a:latin typeface="Arial" panose="020B0604020202020204" pitchFamily="34" charset="0"/>
                <a:ea typeface="Arial" panose="020B0604020202020204" pitchFamily="34" charset="0"/>
              </a:rPr>
              <a:t> like to </a:t>
            </a:r>
            <a:r>
              <a:rPr lang="fr-FR" sz="1800" dirty="0" err="1">
                <a:effectLst/>
                <a:latin typeface="Arial" panose="020B0604020202020204" pitchFamily="34" charset="0"/>
                <a:ea typeface="Arial" panose="020B0604020202020204" pitchFamily="34" charset="0"/>
              </a:rPr>
              <a:t>discuss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you</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during</a:t>
            </a:r>
            <a:r>
              <a:rPr lang="fr-FR" sz="1800" dirty="0">
                <a:effectLst/>
                <a:latin typeface="Arial" panose="020B0604020202020204" pitchFamily="34" charset="0"/>
                <a:ea typeface="Arial" panose="020B0604020202020204" pitchFamily="34" charset="0"/>
              </a:rPr>
              <a:t> the Q&amp;A!</a:t>
            </a:r>
          </a:p>
          <a:p>
            <a:pPr marL="0" marR="0" lvl="0" indent="0" algn="l" defTabSz="914400" rtl="0" eaLnBrk="1" fontAlgn="auto" latinLnBrk="0" hangingPunct="1">
              <a:lnSpc>
                <a:spcPct val="115000"/>
              </a:lnSpc>
              <a:spcBef>
                <a:spcPts val="0"/>
              </a:spcBef>
              <a:spcAft>
                <a:spcPts val="0"/>
              </a:spcAft>
              <a:buClrTx/>
              <a:buSzTx/>
              <a:buFontTx/>
              <a:buNone/>
              <a:tabLst/>
              <a:defRPr/>
            </a:pPr>
            <a:r>
              <a:rPr lang="fr-FR" sz="1800" dirty="0">
                <a:effectLst/>
                <a:latin typeface="Arial" panose="020B0604020202020204" pitchFamily="34" charset="0"/>
                <a:ea typeface="Arial" panose="020B0604020202020204" pitchFamily="34" charset="0"/>
              </a:rPr>
              <a:t>-------------------------------------------------------------------------------------------------------------------------------------------------</a:t>
            </a:r>
          </a:p>
          <a:p>
            <a:pPr marL="0" marR="0">
              <a:lnSpc>
                <a:spcPct val="115000"/>
              </a:lnSpc>
              <a:spcBef>
                <a:spcPts val="0"/>
              </a:spcBef>
              <a:spcAft>
                <a:spcPts val="0"/>
              </a:spcAft>
            </a:pPr>
            <a:r>
              <a:rPr lang="fr-FR" sz="1800" dirty="0" err="1">
                <a:effectLst/>
                <a:latin typeface="Arial" panose="020B0604020202020204" pitchFamily="34" charset="0"/>
                <a:ea typeface="Arial" panose="020B0604020202020204" pitchFamily="34" charset="0"/>
              </a:rPr>
              <a:t>These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include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estimating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heterogeneous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treatment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effects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exploring</a:t>
            </a:r>
            <a:r>
              <a:rPr lang="fr-FR" sz="1800" dirty="0">
                <a:effectLst/>
                <a:latin typeface="Arial" panose="020B0604020202020204" pitchFamily="34" charset="0"/>
                <a:ea typeface="Arial" panose="020B0604020202020204" pitchFamily="34" charset="0"/>
              </a:rPr>
              <a:t> the </a:t>
            </a:r>
            <a:r>
              <a:rPr lang="fr-FR" sz="1800" dirty="0" err="1">
                <a:effectLst/>
                <a:latin typeface="Arial" panose="020B0604020202020204" pitchFamily="34" charset="0"/>
                <a:ea typeface="Arial" panose="020B0604020202020204" pitchFamily="34" charset="0"/>
              </a:rPr>
              <a:t>potential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role</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blood</a:t>
            </a:r>
            <a:r>
              <a:rPr lang="fr-FR" sz="1800" dirty="0">
                <a:effectLst/>
                <a:latin typeface="Arial" panose="020B0604020202020204" pitchFamily="34" charset="0"/>
                <a:ea typeface="Arial" panose="020B0604020202020204" pitchFamily="34" charset="0"/>
              </a:rPr>
              <a:t> pressure as a </a:t>
            </a:r>
            <a:r>
              <a:rPr lang="fr-FR" sz="1800" dirty="0" err="1">
                <a:effectLst/>
                <a:latin typeface="Arial" panose="020B0604020202020204" pitchFamily="34" charset="0"/>
                <a:ea typeface="Arial" panose="020B0604020202020204" pitchFamily="34" charset="0"/>
              </a:rPr>
              <a:t>mediator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implementing</a:t>
            </a:r>
            <a:r>
              <a:rPr lang="fr-FR" sz="1800" dirty="0">
                <a:effectLst/>
                <a:latin typeface="Arial" panose="020B0604020202020204" pitchFamily="34" charset="0"/>
                <a:ea typeface="Arial" panose="020B0604020202020204" pitchFamily="34" charset="0"/>
              </a:rPr>
              <a:t> alternative </a:t>
            </a:r>
            <a:r>
              <a:rPr lang="fr-FR" sz="1800" dirty="0" err="1">
                <a:effectLst/>
                <a:latin typeface="Arial" panose="020B0604020202020204" pitchFamily="34" charset="0"/>
                <a:ea typeface="Arial" panose="020B0604020202020204" pitchFamily="34" charset="0"/>
              </a:rPr>
              <a:t>strategies</a:t>
            </a:r>
            <a:r>
              <a:rPr lang="fr-FR" sz="1800" dirty="0">
                <a:effectLst/>
                <a:latin typeface="Arial" panose="020B0604020202020204" pitchFamily="34" charset="0"/>
                <a:ea typeface="Arial" panose="020B0604020202020204" pitchFamily="34" charset="0"/>
              </a:rPr>
              <a:t> for </a:t>
            </a:r>
            <a:r>
              <a:rPr lang="fr-FR" sz="1800" dirty="0" err="1">
                <a:effectLst/>
                <a:latin typeface="Arial" panose="020B0604020202020204" pitchFamily="34" charset="0"/>
                <a:ea typeface="Arial" panose="020B0604020202020204" pitchFamily="34" charset="0"/>
              </a:rPr>
              <a:t>inference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such</a:t>
            </a:r>
            <a:r>
              <a:rPr lang="fr-FR" sz="1800" dirty="0">
                <a:effectLst/>
                <a:latin typeface="Arial" panose="020B0604020202020204" pitchFamily="34" charset="0"/>
                <a:ea typeface="Arial" panose="020B0604020202020204" pitchFamily="34" charset="0"/>
              </a:rPr>
              <a:t> as the use of </a:t>
            </a:r>
            <a:r>
              <a:rPr lang="fr-FR" sz="1800" dirty="0" err="1">
                <a:effectLst/>
                <a:latin typeface="Arial" panose="020B0604020202020204" pitchFamily="34" charset="0"/>
                <a:ea typeface="Arial" panose="020B0604020202020204" pitchFamily="34" charset="0"/>
              </a:rPr>
              <a:t>physician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preferences</a:t>
            </a:r>
            <a:r>
              <a:rPr lang="fr-FR" sz="1800" dirty="0">
                <a:effectLst/>
                <a:latin typeface="Arial" panose="020B0604020202020204" pitchFamily="34" charset="0"/>
                <a:ea typeface="Arial" panose="020B0604020202020204" pitchFamily="34" charset="0"/>
              </a:rPr>
              <a:t> as instrumental variables, and </a:t>
            </a:r>
            <a:r>
              <a:rPr lang="fr-FR" sz="1800" dirty="0" err="1">
                <a:effectLst/>
                <a:latin typeface="Arial" panose="020B0604020202020204" pitchFamily="34" charset="0"/>
                <a:ea typeface="Arial" panose="020B0604020202020204" pitchFamily="34" charset="0"/>
              </a:rPr>
              <a:t>federating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target</a:t>
            </a:r>
            <a:r>
              <a:rPr lang="fr-FR" sz="1800" dirty="0">
                <a:effectLst/>
                <a:latin typeface="Arial" panose="020B0604020202020204" pitchFamily="34" charset="0"/>
                <a:ea typeface="Arial" panose="020B0604020202020204" pitchFamily="34" charset="0"/>
              </a:rPr>
              <a:t> trial </a:t>
            </a:r>
            <a:r>
              <a:rPr lang="fr-FR" sz="1800" dirty="0" err="1">
                <a:effectLst/>
                <a:latin typeface="Arial" panose="020B0604020202020204" pitchFamily="34" charset="0"/>
                <a:ea typeface="Arial" panose="020B0604020202020204" pitchFamily="34" charset="0"/>
              </a:rPr>
              <a:t>emulations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across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healthcare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systems</a:t>
            </a:r>
            <a:r>
              <a:rPr lang="fr-FR" sz="1800" dirty="0">
                <a:effectLst/>
                <a:latin typeface="Arial" panose="020B0604020202020204" pitchFamily="34" charset="0"/>
                <a:ea typeface="Arial" panose="020B0604020202020204" pitchFamily="34" charset="0"/>
              </a:rPr>
              <a:t> and countries to </a:t>
            </a:r>
            <a:r>
              <a:rPr lang="fr-FR" sz="1800" dirty="0" err="1">
                <a:effectLst/>
                <a:latin typeface="Arial" panose="020B0604020202020204" pitchFamily="34" charset="0"/>
                <a:ea typeface="Arial" panose="020B0604020202020204" pitchFamily="34" charset="0"/>
              </a:rPr>
              <a:t>extend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this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research</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other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drug</a:t>
            </a:r>
            <a:r>
              <a:rPr lang="fr-FR" sz="1800" dirty="0">
                <a:effectLst/>
                <a:latin typeface="Arial" panose="020B0604020202020204" pitchFamily="34" charset="0"/>
                <a:ea typeface="Arial" panose="020B0604020202020204" pitchFamily="34" charset="0"/>
              </a:rPr>
              <a:t> classes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are </a:t>
            </a:r>
            <a:r>
              <a:rPr lang="fr-FR" sz="1800" dirty="0" err="1">
                <a:effectLst/>
                <a:latin typeface="Arial" panose="020B0604020202020204" pitchFamily="34" charset="0"/>
                <a:ea typeface="Arial" panose="020B0604020202020204" pitchFamily="34" charset="0"/>
              </a:rPr>
              <a:t>commonly</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prescribed</a:t>
            </a:r>
            <a:r>
              <a:rPr lang="fr-FR" sz="1800" dirty="0">
                <a:effectLst/>
                <a:latin typeface="Arial" panose="020B0604020202020204" pitchFamily="34" charset="0"/>
                <a:ea typeface="Arial" panose="020B0604020202020204" pitchFamily="34" charset="0"/>
              </a:rPr>
              <a:t>.</a:t>
            </a:r>
          </a:p>
          <a:p>
            <a:endParaRPr lang="fr-FR" dirty="0"/>
          </a:p>
        </p:txBody>
      </p:sp>
      <p:sp>
        <p:nvSpPr>
          <p:cNvPr id="4" name="Slide Number Placeholder 3"/>
          <p:cNvSpPr>
            <a:spLocks noGrp="1"/>
          </p:cNvSpPr>
          <p:nvPr>
            <p:ph type="sldNum" sz="quarter" idx="5"/>
          </p:nvPr>
        </p:nvSpPr>
        <p:spPr/>
        <p:txBody>
          <a:bodyPr/>
          <a:lstStyle/>
          <a:p>
            <a:fld id="{7B2C9D8D-0436-43C2-A7D5-EBC8C8E527AB}" type="slidenum">
              <a:rPr lang="fr-FR" smtClean="0"/>
              <a:t>89</a:t>
            </a:fld>
            <a:endParaRPr lang="fr-FR"/>
          </a:p>
        </p:txBody>
      </p:sp>
    </p:spTree>
    <p:extLst>
      <p:ext uri="{BB962C8B-B14F-4D97-AF65-F5344CB8AC3E}">
        <p14:creationId xmlns:p14="http://schemas.microsoft.com/office/powerpoint/2010/main" val="258062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to go from genetics to pharmacoepidemiology, the next logical step was to find a drug class that would mimic the effect of this gene variant – namely, ACE inhibitors. </a:t>
            </a:r>
          </a:p>
        </p:txBody>
      </p:sp>
      <p:sp>
        <p:nvSpPr>
          <p:cNvPr id="4" name="Slide Number Placeholder 3"/>
          <p:cNvSpPr>
            <a:spLocks noGrp="1"/>
          </p:cNvSpPr>
          <p:nvPr>
            <p:ph type="sldNum" sz="quarter" idx="5"/>
          </p:nvPr>
        </p:nvSpPr>
        <p:spPr/>
        <p:txBody>
          <a:bodyPr/>
          <a:lstStyle/>
          <a:p>
            <a:fld id="{D87CB463-7E21-4BB0-BC62-9473C8C3B458}" type="slidenum">
              <a:rPr lang="en-US" smtClean="0"/>
              <a:t>9</a:t>
            </a:fld>
            <a:endParaRPr lang="en-US"/>
          </a:p>
        </p:txBody>
      </p:sp>
    </p:spTree>
    <p:extLst>
      <p:ext uri="{BB962C8B-B14F-4D97-AF65-F5344CB8AC3E}">
        <p14:creationId xmlns:p14="http://schemas.microsoft.com/office/powerpoint/2010/main" val="2669542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fr-FR" sz="1800" dirty="0" err="1">
                <a:effectLst/>
                <a:latin typeface="Arial" panose="020B0604020202020204" pitchFamily="34" charset="0"/>
                <a:ea typeface="Arial" panose="020B0604020202020204" pitchFamily="34" charset="0"/>
              </a:rPr>
              <a:t>With</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that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I’d</a:t>
            </a:r>
            <a:r>
              <a:rPr lang="fr-FR" sz="1800" dirty="0">
                <a:effectLst/>
                <a:latin typeface="Arial" panose="020B0604020202020204" pitchFamily="34" charset="0"/>
                <a:ea typeface="Arial" panose="020B0604020202020204" pitchFamily="34" charset="0"/>
              </a:rPr>
              <a:t> like to </a:t>
            </a:r>
            <a:r>
              <a:rPr lang="fr-FR" sz="1800" dirty="0" err="1">
                <a:effectLst/>
                <a:latin typeface="Arial" panose="020B0604020202020204" pitchFamily="34" charset="0"/>
                <a:ea typeface="Arial" panose="020B0604020202020204" pitchFamily="34" charset="0"/>
              </a:rPr>
              <a:t>thank</a:t>
            </a:r>
            <a:r>
              <a:rPr lang="fr-FR" sz="1800" dirty="0">
                <a:effectLst/>
                <a:latin typeface="Arial" panose="020B0604020202020204" pitchFamily="34" charset="0"/>
                <a:ea typeface="Arial" panose="020B0604020202020204" pitchFamily="34" charset="0"/>
              </a:rPr>
              <a:t> and </a:t>
            </a:r>
            <a:r>
              <a:rPr lang="fr-FR" sz="1800" dirty="0" err="1">
                <a:effectLst/>
                <a:latin typeface="Arial" panose="020B0604020202020204" pitchFamily="34" charset="0"/>
                <a:ea typeface="Arial" panose="020B0604020202020204" pitchFamily="34" charset="0"/>
              </a:rPr>
              <a:t>acknowledge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my</a:t>
            </a:r>
            <a:r>
              <a:rPr lang="fr-FR" sz="1800" dirty="0">
                <a:effectLst/>
                <a:latin typeface="Arial" panose="020B0604020202020204" pitchFamily="34" charset="0"/>
                <a:ea typeface="Arial" panose="020B0604020202020204" pitchFamily="34" charset="0"/>
              </a:rPr>
              <a:t> mentors and </a:t>
            </a:r>
            <a:r>
              <a:rPr lang="fr-FR" sz="1800" dirty="0" err="1">
                <a:effectLst/>
                <a:latin typeface="Arial" panose="020B0604020202020204" pitchFamily="34" charset="0"/>
                <a:ea typeface="Arial" panose="020B0604020202020204" pitchFamily="34" charset="0"/>
              </a:rPr>
              <a:t>collaborators</a:t>
            </a:r>
            <a:r>
              <a:rPr lang="fr-FR" sz="1800" dirty="0">
                <a:effectLst/>
                <a:latin typeface="Arial" panose="020B0604020202020204" pitchFamily="34" charset="0"/>
                <a:ea typeface="Arial" panose="020B0604020202020204" pitchFamily="34" charset="0"/>
              </a:rPr>
              <a:t>. </a:t>
            </a:r>
            <a:br>
              <a:rPr lang="fr-FR" sz="1800" dirty="0">
                <a:effectLst/>
                <a:latin typeface="Arial" panose="020B0604020202020204" pitchFamily="34" charset="0"/>
                <a:ea typeface="Arial" panose="020B0604020202020204" pitchFamily="34" charset="0"/>
              </a:rPr>
            </a:br>
            <a:endParaRPr lang="fr-FR"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7B2C9D8D-0436-43C2-A7D5-EBC8C8E527AB}" type="slidenum">
              <a:rPr lang="fr-FR" smtClean="0"/>
              <a:t>90</a:t>
            </a:fld>
            <a:endParaRPr lang="fr-FR"/>
          </a:p>
        </p:txBody>
      </p:sp>
    </p:spTree>
    <p:extLst>
      <p:ext uri="{BB962C8B-B14F-4D97-AF65-F5344CB8AC3E}">
        <p14:creationId xmlns:p14="http://schemas.microsoft.com/office/powerpoint/2010/main" val="28667960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BF0D1-1951-4C21-6AE8-DCADE32BC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AB07E-7899-4F31-7412-1D88F7B9DD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341D49-5E77-E9F9-46FF-C825236F5CFD}"/>
              </a:ext>
            </a:extLst>
          </p:cNvPr>
          <p:cNvSpPr>
            <a:spLocks noGrp="1"/>
          </p:cNvSpPr>
          <p:nvPr>
            <p:ph type="body" idx="1"/>
          </p:nvPr>
        </p:nvSpPr>
        <p:spPr/>
        <p:txBody>
          <a:bodyPr/>
          <a:lstStyle/>
          <a:p>
            <a:r>
              <a:rPr lang="fr-FR" dirty="0" err="1"/>
              <a:t>Thanks</a:t>
            </a:r>
            <a:r>
              <a:rPr lang="fr-FR" dirty="0"/>
              <a:t> </a:t>
            </a:r>
            <a:r>
              <a:rPr lang="fr-FR" dirty="0" err="1"/>
              <a:t>very</a:t>
            </a:r>
            <a:r>
              <a:rPr lang="fr-FR" dirty="0"/>
              <a:t> </a:t>
            </a:r>
            <a:r>
              <a:rPr lang="fr-FR" dirty="0" err="1"/>
              <a:t>much</a:t>
            </a:r>
            <a:r>
              <a:rPr lang="fr-FR" dirty="0"/>
              <a:t> for </a:t>
            </a:r>
            <a:r>
              <a:rPr lang="fr-FR" dirty="0" err="1"/>
              <a:t>your</a:t>
            </a:r>
            <a:r>
              <a:rPr lang="fr-FR" dirty="0"/>
              <a:t> attention! And if </a:t>
            </a:r>
            <a:r>
              <a:rPr lang="fr-FR" dirty="0" err="1"/>
              <a:t>you</a:t>
            </a:r>
            <a:r>
              <a:rPr lang="fr-FR" dirty="0"/>
              <a:t> are </a:t>
            </a:r>
            <a:r>
              <a:rPr lang="fr-FR" dirty="0" err="1"/>
              <a:t>interested</a:t>
            </a:r>
            <a:r>
              <a:rPr lang="fr-FR" dirty="0"/>
              <a:t> or have suggestions for </a:t>
            </a:r>
            <a:r>
              <a:rPr lang="fr-FR" dirty="0" err="1"/>
              <a:t>improvement</a:t>
            </a:r>
            <a:r>
              <a:rPr lang="fr-FR" dirty="0"/>
              <a:t>, </a:t>
            </a:r>
            <a:r>
              <a:rPr lang="fr-FR" dirty="0" err="1"/>
              <a:t>feel</a:t>
            </a:r>
            <a:r>
              <a:rPr lang="fr-FR" dirty="0"/>
              <a:t> free to </a:t>
            </a:r>
            <a:r>
              <a:rPr lang="fr-FR" dirty="0" err="1"/>
              <a:t>reach</a:t>
            </a:r>
            <a:r>
              <a:rPr lang="fr-FR" dirty="0"/>
              <a:t> out!</a:t>
            </a:r>
          </a:p>
          <a:p>
            <a:r>
              <a:rPr lang="fr-FR" dirty="0" err="1"/>
              <a:t>I’d</a:t>
            </a:r>
            <a:r>
              <a:rPr lang="fr-FR" dirty="0"/>
              <a:t> </a:t>
            </a:r>
            <a:r>
              <a:rPr lang="fr-FR" dirty="0" err="1"/>
              <a:t>be</a:t>
            </a:r>
            <a:r>
              <a:rPr lang="fr-FR" dirty="0"/>
              <a:t> happy to </a:t>
            </a:r>
            <a:r>
              <a:rPr lang="fr-FR" dirty="0" err="1"/>
              <a:t>answer</a:t>
            </a:r>
            <a:r>
              <a:rPr lang="fr-FR" dirty="0"/>
              <a:t> </a:t>
            </a:r>
            <a:r>
              <a:rPr lang="fr-FR" dirty="0" err="1"/>
              <a:t>any</a:t>
            </a:r>
            <a:r>
              <a:rPr lang="fr-FR" dirty="0"/>
              <a:t> questions </a:t>
            </a:r>
            <a:r>
              <a:rPr lang="fr-FR" dirty="0" err="1"/>
              <a:t>you</a:t>
            </a:r>
            <a:r>
              <a:rPr lang="fr-FR" dirty="0"/>
              <a:t> </a:t>
            </a:r>
            <a:r>
              <a:rPr lang="fr-FR" dirty="0" err="1"/>
              <a:t>may</a:t>
            </a:r>
            <a:r>
              <a:rPr lang="fr-FR" dirty="0"/>
              <a:t> have.</a:t>
            </a:r>
          </a:p>
        </p:txBody>
      </p:sp>
      <p:sp>
        <p:nvSpPr>
          <p:cNvPr id="4" name="Slide Number Placeholder 3">
            <a:extLst>
              <a:ext uri="{FF2B5EF4-FFF2-40B4-BE49-F238E27FC236}">
                <a16:creationId xmlns:a16="http://schemas.microsoft.com/office/drawing/2014/main" id="{F9783DA2-0F80-6F8B-B882-919C6622B203}"/>
              </a:ext>
            </a:extLst>
          </p:cNvPr>
          <p:cNvSpPr>
            <a:spLocks noGrp="1"/>
          </p:cNvSpPr>
          <p:nvPr>
            <p:ph type="sldNum" sz="quarter" idx="5"/>
          </p:nvPr>
        </p:nvSpPr>
        <p:spPr/>
        <p:txBody>
          <a:bodyPr/>
          <a:lstStyle/>
          <a:p>
            <a:fld id="{FFD48D07-1518-48E8-9F5B-3B3BA6A453A8}" type="slidenum">
              <a:rPr lang="fr-FR" smtClean="0"/>
              <a:t>91</a:t>
            </a:fld>
            <a:endParaRPr lang="fr-FR"/>
          </a:p>
        </p:txBody>
      </p:sp>
    </p:spTree>
    <p:extLst>
      <p:ext uri="{BB962C8B-B14F-4D97-AF65-F5344CB8AC3E}">
        <p14:creationId xmlns:p14="http://schemas.microsoft.com/office/powerpoint/2010/main" val="39528830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EA6A-62DA-1235-DA20-2C81BE220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75312-7DAE-880D-6C5A-43EC0A7563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424161-8CC0-F238-2B8B-70728BFF02D5}"/>
              </a:ext>
            </a:extLst>
          </p:cNvPr>
          <p:cNvSpPr>
            <a:spLocks noGrp="1"/>
          </p:cNvSpPr>
          <p:nvPr>
            <p:ph type="body" idx="1"/>
          </p:nvPr>
        </p:nvSpPr>
        <p:spPr/>
        <p:txBody>
          <a:bodyPr/>
          <a:lstStyle/>
          <a:p>
            <a:pPr marL="0" marR="0">
              <a:lnSpc>
                <a:spcPct val="115000"/>
              </a:lnSpc>
              <a:spcBef>
                <a:spcPts val="0"/>
              </a:spcBef>
              <a:spcAft>
                <a:spcPts val="0"/>
              </a:spcAft>
            </a:pPr>
            <a:r>
              <a:rPr lang="fr-FR" sz="1800" dirty="0">
                <a:effectLst/>
                <a:latin typeface="Arial" panose="020B0604020202020204" pitchFamily="34" charset="0"/>
                <a:ea typeface="Arial" panose="020B0604020202020204" pitchFamily="34" charset="0"/>
              </a:rPr>
              <a:t>This </a:t>
            </a:r>
            <a:r>
              <a:rPr lang="fr-FR" sz="1800" dirty="0" err="1">
                <a:effectLst/>
                <a:latin typeface="Arial" panose="020B0604020202020204" pitchFamily="34" charset="0"/>
                <a:ea typeface="Arial" panose="020B0604020202020204" pitchFamily="34" charset="0"/>
              </a:rPr>
              <a:t>work</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prompted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several</a:t>
            </a:r>
            <a:r>
              <a:rPr lang="fr-FR" sz="1800" dirty="0">
                <a:effectLst/>
                <a:latin typeface="Arial" panose="020B0604020202020204" pitchFamily="34" charset="0"/>
                <a:ea typeface="Arial" panose="020B0604020202020204" pitchFamily="34" charset="0"/>
              </a:rPr>
              <a:t> follow-up questions to </a:t>
            </a:r>
            <a:r>
              <a:rPr lang="fr-FR" sz="1800" dirty="0" err="1">
                <a:effectLst/>
                <a:latin typeface="Arial" panose="020B0604020202020204" pitchFamily="34" charset="0"/>
                <a:ea typeface="Arial" panose="020B0604020202020204" pitchFamily="34" charset="0"/>
              </a:rPr>
              <a:t>investigate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next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which</a:t>
            </a:r>
            <a:r>
              <a:rPr lang="fr-FR" sz="1800" dirty="0">
                <a:effectLst/>
                <a:latin typeface="Arial" panose="020B0604020202020204" pitchFamily="34" charset="0"/>
                <a:ea typeface="Arial" panose="020B0604020202020204" pitchFamily="34" charset="0"/>
              </a:rPr>
              <a:t> I </a:t>
            </a:r>
            <a:r>
              <a:rPr lang="fr-FR" sz="1800" dirty="0" err="1">
                <a:effectLst/>
                <a:latin typeface="Arial" panose="020B0604020202020204" pitchFamily="34" charset="0"/>
                <a:ea typeface="Arial" panose="020B0604020202020204" pitchFamily="34" charset="0"/>
              </a:rPr>
              <a:t>will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leave</a:t>
            </a:r>
            <a:r>
              <a:rPr lang="fr-FR" sz="1800" dirty="0">
                <a:effectLst/>
                <a:latin typeface="Arial" panose="020B0604020202020204" pitchFamily="34" charset="0"/>
                <a:ea typeface="Arial" panose="020B0604020202020204" pitchFamily="34" charset="0"/>
              </a:rPr>
              <a:t> up </a:t>
            </a:r>
            <a:r>
              <a:rPr lang="fr-FR" sz="1800" dirty="0" err="1">
                <a:effectLst/>
                <a:latin typeface="Arial" panose="020B0604020202020204" pitchFamily="34" charset="0"/>
                <a:ea typeface="Arial" panose="020B0604020202020204" pitchFamily="34" charset="0"/>
              </a:rPr>
              <a:t>here</a:t>
            </a:r>
            <a:r>
              <a:rPr lang="fr-FR" sz="1800" dirty="0">
                <a:effectLst/>
                <a:latin typeface="Arial" panose="020B0604020202020204" pitchFamily="34" charset="0"/>
                <a:ea typeface="Arial" panose="020B0604020202020204" pitchFamily="34" charset="0"/>
              </a:rPr>
              <a:t> for </a:t>
            </a:r>
            <a:r>
              <a:rPr lang="fr-FR" sz="1800" dirty="0" err="1">
                <a:effectLst/>
                <a:latin typeface="Arial" panose="020B0604020202020204" pitchFamily="34" charset="0"/>
                <a:ea typeface="Arial" panose="020B0604020202020204" pitchFamily="34" charset="0"/>
              </a:rPr>
              <a:t>you</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read</a:t>
            </a:r>
            <a:r>
              <a:rPr lang="fr-FR" sz="1800" dirty="0">
                <a:effectLst/>
                <a:latin typeface="Arial" panose="020B0604020202020204" pitchFamily="34" charset="0"/>
                <a:ea typeface="Arial" panose="020B0604020202020204" pitchFamily="34" charset="0"/>
              </a:rPr>
              <a:t> and </a:t>
            </a:r>
            <a:r>
              <a:rPr lang="fr-FR" sz="1800" dirty="0" err="1">
                <a:effectLst/>
                <a:latin typeface="Arial" panose="020B0604020202020204" pitchFamily="34" charset="0"/>
                <a:ea typeface="Arial" panose="020B0604020202020204" pitchFamily="34" charset="0"/>
              </a:rPr>
              <a:t>would</a:t>
            </a:r>
            <a:r>
              <a:rPr lang="fr-FR" sz="1800" dirty="0">
                <a:effectLst/>
                <a:latin typeface="Arial" panose="020B0604020202020204" pitchFamily="34" charset="0"/>
                <a:ea typeface="Arial" panose="020B0604020202020204" pitchFamily="34" charset="0"/>
              </a:rPr>
              <a:t> love to </a:t>
            </a:r>
            <a:r>
              <a:rPr lang="fr-FR" sz="1800" dirty="0" err="1">
                <a:effectLst/>
                <a:latin typeface="Arial" panose="020B0604020202020204" pitchFamily="34" charset="0"/>
                <a:ea typeface="Arial" panose="020B0604020202020204" pitchFamily="34" charset="0"/>
              </a:rPr>
              <a:t>discuss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during</a:t>
            </a:r>
            <a:r>
              <a:rPr lang="fr-FR" sz="1800" dirty="0">
                <a:effectLst/>
                <a:latin typeface="Arial" panose="020B0604020202020204" pitchFamily="34" charset="0"/>
                <a:ea typeface="Arial" panose="020B0604020202020204" pitchFamily="34" charset="0"/>
              </a:rPr>
              <a:t> the Q&amp;A!</a:t>
            </a:r>
          </a:p>
          <a:p>
            <a:pPr marL="0" marR="0">
              <a:lnSpc>
                <a:spcPct val="115000"/>
              </a:lnSpc>
              <a:spcBef>
                <a:spcPts val="0"/>
              </a:spcBef>
              <a:spcAft>
                <a:spcPts val="0"/>
              </a:spcAft>
            </a:pPr>
            <a:endParaRPr lang="fr-FR"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fr-FR" sz="1800" dirty="0" err="1">
                <a:effectLst/>
                <a:latin typeface="Arial" panose="020B0604020202020204" pitchFamily="34" charset="0"/>
                <a:ea typeface="Arial" panose="020B0604020202020204" pitchFamily="34" charset="0"/>
              </a:rPr>
              <a:t>These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include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estimating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heterogeneous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treatment</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effects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exploring</a:t>
            </a:r>
            <a:r>
              <a:rPr lang="fr-FR" sz="1800" dirty="0">
                <a:effectLst/>
                <a:latin typeface="Arial" panose="020B0604020202020204" pitchFamily="34" charset="0"/>
                <a:ea typeface="Arial" panose="020B0604020202020204" pitchFamily="34" charset="0"/>
              </a:rPr>
              <a:t> the </a:t>
            </a:r>
            <a:r>
              <a:rPr lang="fr-FR" sz="1800" dirty="0" err="1">
                <a:effectLst/>
                <a:latin typeface="Arial" panose="020B0604020202020204" pitchFamily="34" charset="0"/>
                <a:ea typeface="Arial" panose="020B0604020202020204" pitchFamily="34" charset="0"/>
              </a:rPr>
              <a:t>potential</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role</a:t>
            </a:r>
            <a:r>
              <a:rPr lang="fr-FR" sz="1800" dirty="0">
                <a:effectLst/>
                <a:latin typeface="Arial" panose="020B0604020202020204" pitchFamily="34" charset="0"/>
                <a:ea typeface="Arial" panose="020B0604020202020204" pitchFamily="34" charset="0"/>
              </a:rPr>
              <a:t> of </a:t>
            </a:r>
            <a:r>
              <a:rPr lang="fr-FR" sz="1800" dirty="0" err="1">
                <a:effectLst/>
                <a:latin typeface="Arial" panose="020B0604020202020204" pitchFamily="34" charset="0"/>
                <a:ea typeface="Arial" panose="020B0604020202020204" pitchFamily="34" charset="0"/>
              </a:rPr>
              <a:t>blood</a:t>
            </a:r>
            <a:r>
              <a:rPr lang="fr-FR" sz="1800" dirty="0">
                <a:effectLst/>
                <a:latin typeface="Arial" panose="020B0604020202020204" pitchFamily="34" charset="0"/>
                <a:ea typeface="Arial" panose="020B0604020202020204" pitchFamily="34" charset="0"/>
              </a:rPr>
              <a:t> pressure as a </a:t>
            </a:r>
            <a:r>
              <a:rPr lang="fr-FR" sz="1800" dirty="0" err="1">
                <a:effectLst/>
                <a:latin typeface="Arial" panose="020B0604020202020204" pitchFamily="34" charset="0"/>
                <a:ea typeface="Arial" panose="020B0604020202020204" pitchFamily="34" charset="0"/>
              </a:rPr>
              <a:t>mediator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implementing</a:t>
            </a:r>
            <a:r>
              <a:rPr lang="fr-FR" sz="1800" dirty="0">
                <a:effectLst/>
                <a:latin typeface="Arial" panose="020B0604020202020204" pitchFamily="34" charset="0"/>
                <a:ea typeface="Arial" panose="020B0604020202020204" pitchFamily="34" charset="0"/>
              </a:rPr>
              <a:t> alternative </a:t>
            </a:r>
            <a:r>
              <a:rPr lang="fr-FR" sz="1800" dirty="0" err="1">
                <a:effectLst/>
                <a:latin typeface="Arial" panose="020B0604020202020204" pitchFamily="34" charset="0"/>
                <a:ea typeface="Arial" panose="020B0604020202020204" pitchFamily="34" charset="0"/>
              </a:rPr>
              <a:t>strategies</a:t>
            </a:r>
            <a:r>
              <a:rPr lang="fr-FR" sz="1800" dirty="0">
                <a:effectLst/>
                <a:latin typeface="Arial" panose="020B0604020202020204" pitchFamily="34" charset="0"/>
                <a:ea typeface="Arial" panose="020B0604020202020204" pitchFamily="34" charset="0"/>
              </a:rPr>
              <a:t> for </a:t>
            </a:r>
            <a:r>
              <a:rPr lang="fr-FR" sz="1800" dirty="0" err="1">
                <a:effectLst/>
                <a:latin typeface="Arial" panose="020B0604020202020204" pitchFamily="34" charset="0"/>
                <a:ea typeface="Arial" panose="020B0604020202020204" pitchFamily="34" charset="0"/>
              </a:rPr>
              <a:t>inference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such</a:t>
            </a:r>
            <a:r>
              <a:rPr lang="fr-FR" sz="1800" dirty="0">
                <a:effectLst/>
                <a:latin typeface="Arial" panose="020B0604020202020204" pitchFamily="34" charset="0"/>
                <a:ea typeface="Arial" panose="020B0604020202020204" pitchFamily="34" charset="0"/>
              </a:rPr>
              <a:t> as the use of </a:t>
            </a:r>
            <a:r>
              <a:rPr lang="fr-FR" sz="1800" dirty="0" err="1">
                <a:effectLst/>
                <a:latin typeface="Arial" panose="020B0604020202020204" pitchFamily="34" charset="0"/>
                <a:ea typeface="Arial" panose="020B0604020202020204" pitchFamily="34" charset="0"/>
              </a:rPr>
              <a:t>physician</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preferences</a:t>
            </a:r>
            <a:r>
              <a:rPr lang="fr-FR" sz="1800" dirty="0">
                <a:effectLst/>
                <a:latin typeface="Arial" panose="020B0604020202020204" pitchFamily="34" charset="0"/>
                <a:ea typeface="Arial" panose="020B0604020202020204" pitchFamily="34" charset="0"/>
              </a:rPr>
              <a:t> as instrumental variables, and </a:t>
            </a:r>
            <a:r>
              <a:rPr lang="fr-FR" sz="1800" dirty="0" err="1">
                <a:effectLst/>
                <a:latin typeface="Arial" panose="020B0604020202020204" pitchFamily="34" charset="0"/>
                <a:ea typeface="Arial" panose="020B0604020202020204" pitchFamily="34" charset="0"/>
              </a:rPr>
              <a:t>federating</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target</a:t>
            </a:r>
            <a:r>
              <a:rPr lang="fr-FR" sz="1800" dirty="0">
                <a:effectLst/>
                <a:latin typeface="Arial" panose="020B0604020202020204" pitchFamily="34" charset="0"/>
                <a:ea typeface="Arial" panose="020B0604020202020204" pitchFamily="34" charset="0"/>
              </a:rPr>
              <a:t> trial </a:t>
            </a:r>
            <a:r>
              <a:rPr lang="fr-FR" sz="1800" dirty="0" err="1">
                <a:effectLst/>
                <a:latin typeface="Arial" panose="020B0604020202020204" pitchFamily="34" charset="0"/>
                <a:ea typeface="Arial" panose="020B0604020202020204" pitchFamily="34" charset="0"/>
              </a:rPr>
              <a:t>emulations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across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healthcare</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systems</a:t>
            </a:r>
            <a:r>
              <a:rPr lang="fr-FR" sz="1800" dirty="0">
                <a:effectLst/>
                <a:latin typeface="Arial" panose="020B0604020202020204" pitchFamily="34" charset="0"/>
                <a:ea typeface="Arial" panose="020B0604020202020204" pitchFamily="34" charset="0"/>
              </a:rPr>
              <a:t> and countries to </a:t>
            </a:r>
            <a:r>
              <a:rPr lang="fr-FR" sz="1800" dirty="0" err="1">
                <a:effectLst/>
                <a:latin typeface="Arial" panose="020B0604020202020204" pitchFamily="34" charset="0"/>
                <a:ea typeface="Arial" panose="020B0604020202020204" pitchFamily="34" charset="0"/>
              </a:rPr>
              <a:t>extend</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this</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research</a:t>
            </a:r>
            <a:r>
              <a:rPr lang="fr-FR" sz="1800" dirty="0">
                <a:effectLst/>
                <a:latin typeface="Arial" panose="020B0604020202020204" pitchFamily="34" charset="0"/>
                <a:ea typeface="Arial" panose="020B0604020202020204" pitchFamily="34" charset="0"/>
              </a:rPr>
              <a:t> to </a:t>
            </a:r>
            <a:r>
              <a:rPr lang="fr-FR" sz="1800" dirty="0" err="1">
                <a:effectLst/>
                <a:latin typeface="Arial" panose="020B0604020202020204" pitchFamily="34" charset="0"/>
                <a:ea typeface="Arial" panose="020B0604020202020204" pitchFamily="34" charset="0"/>
              </a:rPr>
              <a:t>other</a:t>
            </a:r>
            <a:r>
              <a:rPr lang="fr-FR" sz="1800" dirty="0">
                <a:effectLst/>
                <a:latin typeface="Arial" panose="020B0604020202020204" pitchFamily="34" charset="0"/>
                <a:ea typeface="Arial" panose="020B0604020202020204" pitchFamily="34" charset="0"/>
              </a:rPr>
              <a:t> </a:t>
            </a:r>
            <a:r>
              <a:rPr lang="fr-FR" sz="1800" dirty="0" err="1">
                <a:effectLst/>
                <a:latin typeface="Arial" panose="020B0604020202020204" pitchFamily="34" charset="0"/>
                <a:ea typeface="Arial" panose="020B0604020202020204" pitchFamily="34" charset="0"/>
              </a:rPr>
              <a:t>drug</a:t>
            </a:r>
            <a:r>
              <a:rPr lang="fr-FR" sz="1800" dirty="0">
                <a:effectLst/>
                <a:latin typeface="Arial" panose="020B0604020202020204" pitchFamily="34" charset="0"/>
                <a:ea typeface="Arial" panose="020B0604020202020204" pitchFamily="34" charset="0"/>
              </a:rPr>
              <a:t> classes.</a:t>
            </a:r>
          </a:p>
          <a:p>
            <a:endParaRPr lang="fr-FR" dirty="0"/>
          </a:p>
        </p:txBody>
      </p:sp>
      <p:sp>
        <p:nvSpPr>
          <p:cNvPr id="4" name="Slide Number Placeholder 3">
            <a:extLst>
              <a:ext uri="{FF2B5EF4-FFF2-40B4-BE49-F238E27FC236}">
                <a16:creationId xmlns:a16="http://schemas.microsoft.com/office/drawing/2014/main" id="{3CBD0F70-CA02-75C4-93D4-C4D3706299C7}"/>
              </a:ext>
            </a:extLst>
          </p:cNvPr>
          <p:cNvSpPr>
            <a:spLocks noGrp="1"/>
          </p:cNvSpPr>
          <p:nvPr>
            <p:ph type="sldNum" sz="quarter" idx="5"/>
          </p:nvPr>
        </p:nvSpPr>
        <p:spPr/>
        <p:txBody>
          <a:bodyPr/>
          <a:lstStyle/>
          <a:p>
            <a:fld id="{7B2C9D8D-0436-43C2-A7D5-EBC8C8E527AB}" type="slidenum">
              <a:rPr lang="fr-FR" smtClean="0"/>
              <a:t>92</a:t>
            </a:fld>
            <a:endParaRPr lang="fr-FR"/>
          </a:p>
        </p:txBody>
      </p:sp>
    </p:spTree>
    <p:extLst>
      <p:ext uri="{BB962C8B-B14F-4D97-AF65-F5344CB8AC3E}">
        <p14:creationId xmlns:p14="http://schemas.microsoft.com/office/powerpoint/2010/main" val="23425322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to compare the distribution of outcomes in the two arms, we shall define our causal contrasts, i.e., the quantities that summarize the risk of experiencing a particular type of event by a given time. </a:t>
            </a:r>
          </a:p>
          <a:p>
            <a:endParaRPr lang="en-US" dirty="0"/>
          </a:p>
        </p:txBody>
      </p:sp>
      <p:sp>
        <p:nvSpPr>
          <p:cNvPr id="4" name="Slide Number Placeholder 3"/>
          <p:cNvSpPr>
            <a:spLocks noGrp="1"/>
          </p:cNvSpPr>
          <p:nvPr>
            <p:ph type="sldNum" sz="quarter" idx="5"/>
          </p:nvPr>
        </p:nvSpPr>
        <p:spPr/>
        <p:txBody>
          <a:bodyPr/>
          <a:lstStyle/>
          <a:p>
            <a:fld id="{BA8B52D0-AB96-445E-A6D7-56D1B63FC3BA}" type="slidenum">
              <a:rPr lang="fr-FR" smtClean="0"/>
              <a:t>93</a:t>
            </a:fld>
            <a:endParaRPr lang="fr-FR"/>
          </a:p>
        </p:txBody>
      </p:sp>
    </p:spTree>
    <p:extLst>
      <p:ext uri="{BB962C8B-B14F-4D97-AF65-F5344CB8AC3E}">
        <p14:creationId xmlns:p14="http://schemas.microsoft.com/office/powerpoint/2010/main" val="20159682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Our core metric of interest is the probability of experiencing an event of a particular type k by a certain point in time t, in counterfactual world a.</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94</a:t>
            </a:fld>
            <a:endParaRPr lang="fr-FR"/>
          </a:p>
        </p:txBody>
      </p:sp>
    </p:spTree>
    <p:extLst>
      <p:ext uri="{BB962C8B-B14F-4D97-AF65-F5344CB8AC3E}">
        <p14:creationId xmlns:p14="http://schemas.microsoft.com/office/powerpoint/2010/main" val="21137506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Similar to the first assumption, the third cannot be verified. </a:t>
            </a:r>
          </a:p>
          <a:p>
            <a:r>
              <a:rPr lang="en-US" dirty="0"/>
              <a:t>It states that the potential censoring times C(a) are conditionally independent of the potential outcome pairs, given baseline covariates X. </a:t>
            </a:r>
          </a:p>
          <a:p>
            <a:r>
              <a:rPr lang="en-US" dirty="0"/>
              <a:t>In our case, we reasoned that making this assumption was reasonable since we included the patient’s prior healthcare utilization as part of the covariate set X.</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95</a:t>
            </a:fld>
            <a:endParaRPr lang="fr-FR"/>
          </a:p>
        </p:txBody>
      </p:sp>
    </p:spTree>
    <p:extLst>
      <p:ext uri="{BB962C8B-B14F-4D97-AF65-F5344CB8AC3E}">
        <p14:creationId xmlns:p14="http://schemas.microsoft.com/office/powerpoint/2010/main" val="14102190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fr-FR" dirty="0" err="1"/>
              <a:t>Finally</a:t>
            </a:r>
            <a:r>
              <a:rPr lang="fr-FR" dirty="0"/>
              <a:t>, the last </a:t>
            </a:r>
            <a:r>
              <a:rPr lang="fr-FR" dirty="0" err="1"/>
              <a:t>assumption</a:t>
            </a:r>
            <a:r>
              <a:rPr lang="fr-FR" dirty="0"/>
              <a:t>, </a:t>
            </a:r>
            <a:r>
              <a:rPr lang="fr-FR" dirty="0" err="1"/>
              <a:t>which</a:t>
            </a:r>
            <a:r>
              <a:rPr lang="fr-FR" dirty="0"/>
              <a:t> </a:t>
            </a:r>
            <a:r>
              <a:rPr lang="fr-FR" dirty="0" err="1"/>
              <a:t>is</a:t>
            </a:r>
            <a:r>
              <a:rPr lang="fr-FR" dirty="0"/>
              <a:t> </a:t>
            </a:r>
            <a:r>
              <a:rPr lang="fr-FR" dirty="0" err="1"/>
              <a:t>common</a:t>
            </a:r>
            <a:r>
              <a:rPr lang="fr-FR" dirty="0"/>
              <a:t> in causal </a:t>
            </a:r>
            <a:r>
              <a:rPr lang="fr-FR" dirty="0" err="1"/>
              <a:t>inference</a:t>
            </a:r>
            <a:r>
              <a:rPr lang="fr-FR" dirty="0"/>
              <a:t>, </a:t>
            </a:r>
            <a:r>
              <a:rPr lang="fr-FR" dirty="0" err="1"/>
              <a:t>is</a:t>
            </a:r>
            <a:r>
              <a:rPr lang="fr-FR" dirty="0"/>
              <a:t> </a:t>
            </a:r>
            <a:r>
              <a:rPr lang="fr-FR" dirty="0" err="1"/>
              <a:t>called</a:t>
            </a:r>
            <a:r>
              <a:rPr lang="fr-FR" dirty="0"/>
              <a:t> SUTVA or Stable Unit </a:t>
            </a:r>
            <a:r>
              <a:rPr lang="fr-FR" dirty="0" err="1"/>
              <a:t>Treatment</a:t>
            </a:r>
            <a:r>
              <a:rPr lang="fr-FR" dirty="0"/>
              <a:t> Value Assumption. It </a:t>
            </a:r>
            <a:r>
              <a:rPr lang="fr-FR" dirty="0" err="1"/>
              <a:t>is</a:t>
            </a:r>
            <a:r>
              <a:rPr lang="fr-FR" dirty="0"/>
              <a:t> </a:t>
            </a:r>
            <a:r>
              <a:rPr lang="fr-FR" dirty="0" err="1"/>
              <a:t>two-fold</a:t>
            </a:r>
            <a:r>
              <a:rPr lang="fr-FR" dirty="0"/>
              <a:t>.</a:t>
            </a:r>
          </a:p>
        </p:txBody>
      </p:sp>
      <p:sp>
        <p:nvSpPr>
          <p:cNvPr id="4" name="Slide Number Placeholder 3"/>
          <p:cNvSpPr>
            <a:spLocks noGrp="1"/>
          </p:cNvSpPr>
          <p:nvPr>
            <p:ph type="sldNum" sz="quarter" idx="5"/>
          </p:nvPr>
        </p:nvSpPr>
        <p:spPr/>
        <p:txBody>
          <a:bodyPr/>
          <a:lstStyle/>
          <a:p>
            <a:fld id="{BA8B52D0-AB96-445E-A6D7-56D1B63FC3BA}" type="slidenum">
              <a:rPr lang="fr-FR" smtClean="0"/>
              <a:t>96</a:t>
            </a:fld>
            <a:endParaRPr lang="fr-FR"/>
          </a:p>
        </p:txBody>
      </p:sp>
    </p:spTree>
    <p:extLst>
      <p:ext uri="{BB962C8B-B14F-4D97-AF65-F5344CB8AC3E}">
        <p14:creationId xmlns:p14="http://schemas.microsoft.com/office/powerpoint/2010/main" val="14264016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We assume that there is no interference, i.e., the potential outcomes of any given patient do not vary with the treatments assigned to other patients.</a:t>
            </a:r>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97</a:t>
            </a:fld>
            <a:endParaRPr lang="fr-FR"/>
          </a:p>
        </p:txBody>
      </p:sp>
    </p:spTree>
    <p:extLst>
      <p:ext uri="{BB962C8B-B14F-4D97-AF65-F5344CB8AC3E}">
        <p14:creationId xmlns:p14="http://schemas.microsoft.com/office/powerpoint/2010/main" val="34092378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fr-FR" dirty="0"/>
              <a:t>2. </a:t>
            </a:r>
            <a:r>
              <a:rPr lang="fr-FR" dirty="0" err="1"/>
              <a:t>We</a:t>
            </a:r>
            <a:r>
              <a:rPr lang="fr-FR" dirty="0"/>
              <a:t> assume </a:t>
            </a:r>
            <a:r>
              <a:rPr lang="fr-FR" dirty="0" err="1"/>
              <a:t>consistency</a:t>
            </a:r>
            <a:r>
              <a:rPr lang="fr-FR" dirty="0"/>
              <a:t>, i.e., </a:t>
            </a:r>
            <a:r>
              <a:rPr lang="fr-FR" dirty="0" err="1"/>
              <a:t>there</a:t>
            </a:r>
            <a:r>
              <a:rPr lang="fr-FR" dirty="0"/>
              <a:t> </a:t>
            </a:r>
            <a:r>
              <a:rPr lang="fr-FR" dirty="0" err="1"/>
              <a:t>is</a:t>
            </a:r>
            <a:r>
              <a:rPr lang="fr-FR" dirty="0"/>
              <a:t> </a:t>
            </a:r>
            <a:r>
              <a:rPr lang="fr-FR" dirty="0" err="1"/>
              <a:t>only</a:t>
            </a:r>
            <a:r>
              <a:rPr lang="fr-FR" dirty="0"/>
              <a:t> one version of </a:t>
            </a:r>
            <a:r>
              <a:rPr lang="fr-FR" dirty="0" err="1"/>
              <a:t>each</a:t>
            </a:r>
            <a:r>
              <a:rPr lang="fr-FR" dirty="0"/>
              <a:t> </a:t>
            </a:r>
            <a:r>
              <a:rPr lang="fr-FR" dirty="0" err="1"/>
              <a:t>treatment</a:t>
            </a:r>
            <a:r>
              <a:rPr lang="fr-FR" dirty="0"/>
              <a:t> and the </a:t>
            </a:r>
            <a:r>
              <a:rPr lang="fr-FR" dirty="0" err="1"/>
              <a:t>manner</a:t>
            </a:r>
            <a:r>
              <a:rPr lang="fr-FR" dirty="0"/>
              <a:t> in </a:t>
            </a:r>
            <a:r>
              <a:rPr lang="fr-FR" dirty="0" err="1"/>
              <a:t>which</a:t>
            </a:r>
            <a:r>
              <a:rPr lang="fr-FR" dirty="0"/>
              <a:t> </a:t>
            </a:r>
            <a:r>
              <a:rPr lang="fr-FR" dirty="0" err="1"/>
              <a:t>it</a:t>
            </a:r>
            <a:r>
              <a:rPr lang="fr-FR" dirty="0"/>
              <a:t> </a:t>
            </a:r>
            <a:r>
              <a:rPr lang="fr-FR" dirty="0" err="1"/>
              <a:t>was</a:t>
            </a:r>
            <a:r>
              <a:rPr lang="fr-FR" dirty="0"/>
              <a:t> </a:t>
            </a:r>
            <a:r>
              <a:rPr lang="fr-FR" dirty="0" err="1"/>
              <a:t>assigned</a:t>
            </a:r>
            <a:r>
              <a:rPr lang="fr-FR" dirty="0"/>
              <a:t> </a:t>
            </a:r>
            <a:r>
              <a:rPr lang="fr-FR" dirty="0" err="1"/>
              <a:t>does</a:t>
            </a:r>
            <a:r>
              <a:rPr lang="fr-FR" dirty="0"/>
              <a:t> not affect the </a:t>
            </a:r>
            <a:r>
              <a:rPr lang="fr-FR" dirty="0" err="1"/>
              <a:t>patient’s</a:t>
            </a:r>
            <a:r>
              <a:rPr lang="fr-FR" dirty="0"/>
              <a:t> </a:t>
            </a:r>
            <a:r>
              <a:rPr lang="fr-FR" dirty="0" err="1"/>
              <a:t>potential</a:t>
            </a:r>
            <a:r>
              <a:rPr lang="fr-FR" dirty="0"/>
              <a:t> </a:t>
            </a:r>
            <a:r>
              <a:rPr lang="fr-FR" dirty="0" err="1"/>
              <a:t>outcomes</a:t>
            </a:r>
            <a:r>
              <a:rPr lang="fr-FR" dirty="0"/>
              <a:t>.</a:t>
            </a:r>
          </a:p>
          <a:p>
            <a:endParaRPr lang="fr-FR" dirty="0"/>
          </a:p>
        </p:txBody>
      </p:sp>
      <p:sp>
        <p:nvSpPr>
          <p:cNvPr id="4" name="Slide Number Placeholder 3"/>
          <p:cNvSpPr>
            <a:spLocks noGrp="1"/>
          </p:cNvSpPr>
          <p:nvPr>
            <p:ph type="sldNum" sz="quarter" idx="5"/>
          </p:nvPr>
        </p:nvSpPr>
        <p:spPr/>
        <p:txBody>
          <a:bodyPr/>
          <a:lstStyle/>
          <a:p>
            <a:fld id="{BA8B52D0-AB96-445E-A6D7-56D1B63FC3BA}" type="slidenum">
              <a:rPr lang="fr-FR" smtClean="0"/>
              <a:t>98</a:t>
            </a:fld>
            <a:endParaRPr lang="fr-FR"/>
          </a:p>
        </p:txBody>
      </p:sp>
    </p:spTree>
    <p:extLst>
      <p:ext uri="{BB962C8B-B14F-4D97-AF65-F5344CB8AC3E}">
        <p14:creationId xmlns:p14="http://schemas.microsoft.com/office/powerpoint/2010/main" val="40394960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B833F-A2DC-751C-5B28-5F2E81331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DC287-0977-21AA-1FA0-53E7E7675B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17FD61F-ABE7-72D4-2908-8E1B953BB7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Assuming that the hazards in each arm are proportional to each other over time, step 1 consists in estimating a single metric – the hazard ratio – to summarize whether one average one arm is better or worse than the other. There is a hazard ratio for each event type k. [Cox 1972 to cite]</a:t>
            </a:r>
          </a:p>
        </p:txBody>
      </p:sp>
      <p:sp>
        <p:nvSpPr>
          <p:cNvPr id="4" name="Slide Number Placeholder 3">
            <a:extLst>
              <a:ext uri="{FF2B5EF4-FFF2-40B4-BE49-F238E27FC236}">
                <a16:creationId xmlns:a16="http://schemas.microsoft.com/office/drawing/2014/main" id="{B32F2AD9-4851-0419-463A-683AE63870B6}"/>
              </a:ext>
            </a:extLst>
          </p:cNvPr>
          <p:cNvSpPr>
            <a:spLocks noGrp="1"/>
          </p:cNvSpPr>
          <p:nvPr>
            <p:ph type="sldNum" sz="quarter" idx="5"/>
          </p:nvPr>
        </p:nvSpPr>
        <p:spPr/>
        <p:txBody>
          <a:bodyPr/>
          <a:lstStyle/>
          <a:p>
            <a:fld id="{BA8B52D0-AB96-445E-A6D7-56D1B63FC3BA}" type="slidenum">
              <a:rPr lang="fr-FR" smtClean="0"/>
              <a:t>99</a:t>
            </a:fld>
            <a:endParaRPr lang="fr-FR"/>
          </a:p>
        </p:txBody>
      </p:sp>
    </p:spTree>
    <p:extLst>
      <p:ext uri="{BB962C8B-B14F-4D97-AF65-F5344CB8AC3E}">
        <p14:creationId xmlns:p14="http://schemas.microsoft.com/office/powerpoint/2010/main" val="158295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E3D7-E5FB-4371-5955-CD65A1452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B38350-48A0-A1E2-BF34-CC7F2695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677E1E-AB5D-C620-40AC-EBAB968DDEE4}"/>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5" name="Footer Placeholder 4">
            <a:extLst>
              <a:ext uri="{FF2B5EF4-FFF2-40B4-BE49-F238E27FC236}">
                <a16:creationId xmlns:a16="http://schemas.microsoft.com/office/drawing/2014/main" id="{F8A13E65-BD4D-FCAD-0E67-0633FD70D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9E026-C376-BE66-71A7-0728A8F7D1D8}"/>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99160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FAEA-B56A-2C07-4EC6-DFD14BD57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324BC-2EC5-A62F-F0DE-945F0CEE2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8B974-0FED-72A0-50BC-D9FE0F93040F}"/>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5" name="Footer Placeholder 4">
            <a:extLst>
              <a:ext uri="{FF2B5EF4-FFF2-40B4-BE49-F238E27FC236}">
                <a16:creationId xmlns:a16="http://schemas.microsoft.com/office/drawing/2014/main" id="{8D279D01-542F-BF0A-C226-EEF23677D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4207B-7719-BA67-0FD4-8FBB8B9F8549}"/>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129606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1E60E-D181-0578-6FAB-C9D8D7D53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323696-4C29-52FA-DE97-A27B4BC70E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63863-EEE4-9BCB-AFD1-BF2F82B0E8A4}"/>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5" name="Footer Placeholder 4">
            <a:extLst>
              <a:ext uri="{FF2B5EF4-FFF2-40B4-BE49-F238E27FC236}">
                <a16:creationId xmlns:a16="http://schemas.microsoft.com/office/drawing/2014/main" id="{F081B3B8-9703-983C-81AD-B9621F78E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1D39C-F817-5F44-676E-31A470A962F5}"/>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379212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EF80-4ACB-674E-B2D5-783DE1EA9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FA5FF-148A-D95E-D82D-E0BA3B82CF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52D3A-3A8D-1C77-DAF7-B0E9254BCF9D}"/>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5" name="Footer Placeholder 4">
            <a:extLst>
              <a:ext uri="{FF2B5EF4-FFF2-40B4-BE49-F238E27FC236}">
                <a16:creationId xmlns:a16="http://schemas.microsoft.com/office/drawing/2014/main" id="{1AD59CA7-8816-30C6-0C83-5EBD4CAA0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197EB-B053-37D4-72AB-AC427306932F}"/>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397335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1418-1D37-4971-2408-97C69D4B6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E674D2-0CDB-B276-08DC-2752A4CD34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D760B5-D0E2-80E2-8420-827CA7FE783F}"/>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5" name="Footer Placeholder 4">
            <a:extLst>
              <a:ext uri="{FF2B5EF4-FFF2-40B4-BE49-F238E27FC236}">
                <a16:creationId xmlns:a16="http://schemas.microsoft.com/office/drawing/2014/main" id="{40758F07-49DD-B701-F7BC-F5545BD63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E2B53-124E-AF32-9380-3B591BD2230E}"/>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278124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2D5E-08BD-33AD-AD71-55770FE27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D9CB8-7B19-B542-80D0-BB03DA287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A90367-A5B1-E798-14ED-B5178E8B9D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A29E4-50D2-E62D-7BE8-02ED390137FB}"/>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6" name="Footer Placeholder 5">
            <a:extLst>
              <a:ext uri="{FF2B5EF4-FFF2-40B4-BE49-F238E27FC236}">
                <a16:creationId xmlns:a16="http://schemas.microsoft.com/office/drawing/2014/main" id="{2ED70F91-893F-C416-E20F-EEBA13D87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79345-49D9-D4E0-3141-1E5E641F952D}"/>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157942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375A-F6FA-4631-600D-79D2BB4DB1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95B25-9DF9-9A3D-80C3-57EFD3986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0DDDCD-27E3-AF87-505E-CBAB186A3D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A29FD0-B10E-90CE-D424-A5A7D77F3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A409FF-77F1-F4B9-5728-B40BE69F3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6AEE5-8F51-1890-0EBE-10FD6D8F353F}"/>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8" name="Footer Placeholder 7">
            <a:extLst>
              <a:ext uri="{FF2B5EF4-FFF2-40B4-BE49-F238E27FC236}">
                <a16:creationId xmlns:a16="http://schemas.microsoft.com/office/drawing/2014/main" id="{E1BA43A7-A09F-C123-931F-DC0E47B6B6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D4D4A-4FF2-17EC-C851-D0BE7E7F893A}"/>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250639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6619-880A-4F42-7419-04AD2556C2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4016E-868F-DEF2-E593-8B5C53566FE5}"/>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4" name="Footer Placeholder 3">
            <a:extLst>
              <a:ext uri="{FF2B5EF4-FFF2-40B4-BE49-F238E27FC236}">
                <a16:creationId xmlns:a16="http://schemas.microsoft.com/office/drawing/2014/main" id="{AE8B25E0-8AD9-A325-812C-34F482F18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17E9BD-1E0C-E9D5-A145-E886F59477A5}"/>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74337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127D7-C26D-568B-E78C-873AED41E09E}"/>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3" name="Footer Placeholder 2">
            <a:extLst>
              <a:ext uri="{FF2B5EF4-FFF2-40B4-BE49-F238E27FC236}">
                <a16:creationId xmlns:a16="http://schemas.microsoft.com/office/drawing/2014/main" id="{F2516D4E-8E50-A0A3-EE6A-D727F5F2C4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AEA5D2-05EC-11CC-D85C-9B8D9AFF82B9}"/>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100333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02F0-FAFE-8572-7883-4C0030D1A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05A2AA-F683-2A84-8B8F-4F577B2246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8A022-9583-F4DC-0D2A-06FE1B22D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26D6B-6EFF-7495-1A56-5C7C59625EBE}"/>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6" name="Footer Placeholder 5">
            <a:extLst>
              <a:ext uri="{FF2B5EF4-FFF2-40B4-BE49-F238E27FC236}">
                <a16:creationId xmlns:a16="http://schemas.microsoft.com/office/drawing/2014/main" id="{C2CC481D-E2C9-2091-509B-5C6AC05DC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8C167-8040-426A-C50B-32DE9AE41940}"/>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85317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5872-5FC5-37F8-384E-E8DA53194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1524FA-C34F-468C-79B7-08CE7A394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3C5EB-A54D-E189-88F3-E0868DA54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E859C-36B2-ACD5-854D-6B769663817F}"/>
              </a:ext>
            </a:extLst>
          </p:cNvPr>
          <p:cNvSpPr>
            <a:spLocks noGrp="1"/>
          </p:cNvSpPr>
          <p:nvPr>
            <p:ph type="dt" sz="half" idx="10"/>
          </p:nvPr>
        </p:nvSpPr>
        <p:spPr/>
        <p:txBody>
          <a:bodyPr/>
          <a:lstStyle/>
          <a:p>
            <a:fld id="{6567DA0A-8C51-442C-905F-EDDBA43FC785}" type="datetimeFigureOut">
              <a:rPr lang="en-US" smtClean="0"/>
              <a:t>6/9/2026</a:t>
            </a:fld>
            <a:endParaRPr lang="en-US"/>
          </a:p>
        </p:txBody>
      </p:sp>
      <p:sp>
        <p:nvSpPr>
          <p:cNvPr id="6" name="Footer Placeholder 5">
            <a:extLst>
              <a:ext uri="{FF2B5EF4-FFF2-40B4-BE49-F238E27FC236}">
                <a16:creationId xmlns:a16="http://schemas.microsoft.com/office/drawing/2014/main" id="{BADDD732-B94A-5A67-35B6-B102DD9DF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9622E-B433-B76F-72B3-82D2B9930778}"/>
              </a:ext>
            </a:extLst>
          </p:cNvPr>
          <p:cNvSpPr>
            <a:spLocks noGrp="1"/>
          </p:cNvSpPr>
          <p:nvPr>
            <p:ph type="sldNum" sz="quarter" idx="12"/>
          </p:nvPr>
        </p:nvSpPr>
        <p:spPr/>
        <p:txBody>
          <a:bodyPr/>
          <a:lstStyle/>
          <a:p>
            <a:fld id="{6C06945A-A6A1-46DB-89AD-2AD57FDA4BB0}" type="slidenum">
              <a:rPr lang="en-US" smtClean="0"/>
              <a:t>‹#›</a:t>
            </a:fld>
            <a:endParaRPr lang="en-US"/>
          </a:p>
        </p:txBody>
      </p:sp>
    </p:spTree>
    <p:extLst>
      <p:ext uri="{BB962C8B-B14F-4D97-AF65-F5344CB8AC3E}">
        <p14:creationId xmlns:p14="http://schemas.microsoft.com/office/powerpoint/2010/main" val="218114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7523E-E18F-584D-311B-67EAA641C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0DD840-4DD7-917C-B1E6-745991834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BBF8E-9593-CDF5-31CF-F613B8488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67DA0A-8C51-442C-905F-EDDBA43FC785}" type="datetimeFigureOut">
              <a:rPr lang="en-US" smtClean="0"/>
              <a:t>6/9/2026</a:t>
            </a:fld>
            <a:endParaRPr lang="en-US"/>
          </a:p>
        </p:txBody>
      </p:sp>
      <p:sp>
        <p:nvSpPr>
          <p:cNvPr id="5" name="Footer Placeholder 4">
            <a:extLst>
              <a:ext uri="{FF2B5EF4-FFF2-40B4-BE49-F238E27FC236}">
                <a16:creationId xmlns:a16="http://schemas.microsoft.com/office/drawing/2014/main" id="{B1748356-D770-28C8-AC53-7EB031B49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6503DF-4442-FE42-C483-F4E0D6A6F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06945A-A6A1-46DB-89AD-2AD57FDA4BB0}" type="slidenum">
              <a:rPr lang="en-US" smtClean="0"/>
              <a:t>‹#›</a:t>
            </a:fld>
            <a:endParaRPr lang="en-US"/>
          </a:p>
        </p:txBody>
      </p:sp>
    </p:spTree>
    <p:extLst>
      <p:ext uri="{BB962C8B-B14F-4D97-AF65-F5344CB8AC3E}">
        <p14:creationId xmlns:p14="http://schemas.microsoft.com/office/powerpoint/2010/main" val="1076118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notesSlide" Target="../notesSlides/notesSlide100.xml"/><Relationship Id="rId1" Type="http://schemas.openxmlformats.org/officeDocument/2006/relationships/slideLayout" Target="../slideLayouts/slideLayout6.xml"/><Relationship Id="rId4" Type="http://schemas.openxmlformats.org/officeDocument/2006/relationships/image" Target="../media/image580.png"/></Relationships>
</file>

<file path=ppt/slides/_rels/slide101.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notesSlide" Target="../notesSlides/notesSlide101.xml"/><Relationship Id="rId1" Type="http://schemas.openxmlformats.org/officeDocument/2006/relationships/slideLayout" Target="../slideLayouts/slideLayout6.xml"/><Relationship Id="rId4" Type="http://schemas.openxmlformats.org/officeDocument/2006/relationships/image" Target="../media/image580.png"/></Relationships>
</file>

<file path=ppt/slides/_rels/slide102.xml.rels><?xml version="1.0" encoding="UTF-8" standalone="yes"?>
<Relationships xmlns="http://schemas.openxmlformats.org/package/2006/relationships"><Relationship Id="rId3" Type="http://schemas.openxmlformats.org/officeDocument/2006/relationships/image" Target="../media/image591.png"/><Relationship Id="rId2" Type="http://schemas.openxmlformats.org/officeDocument/2006/relationships/notesSlide" Target="../notesSlides/notesSlide102.xml"/><Relationship Id="rId1" Type="http://schemas.openxmlformats.org/officeDocument/2006/relationships/slideLayout" Target="../slideLayouts/slideLayout6.xml"/><Relationship Id="rId4" Type="http://schemas.openxmlformats.org/officeDocument/2006/relationships/image" Target="../media/image580.png"/></Relationships>
</file>

<file path=ppt/slides/_rels/slide103.xml.rels><?xml version="1.0" encoding="UTF-8" standalone="yes"?>
<Relationships xmlns="http://schemas.openxmlformats.org/package/2006/relationships"><Relationship Id="rId3" Type="http://schemas.openxmlformats.org/officeDocument/2006/relationships/image" Target="../media/image591.png"/><Relationship Id="rId2" Type="http://schemas.openxmlformats.org/officeDocument/2006/relationships/notesSlide" Target="../notesSlides/notesSlide103.xml"/><Relationship Id="rId1" Type="http://schemas.openxmlformats.org/officeDocument/2006/relationships/slideLayout" Target="../slideLayouts/slideLayout6.xml"/><Relationship Id="rId4" Type="http://schemas.openxmlformats.org/officeDocument/2006/relationships/image" Target="../media/image580.png"/></Relationships>
</file>

<file path=ppt/slides/_rels/slide104.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image" Target="../media/image580.png"/></Relationships>
</file>

<file path=ppt/slides/_rels/slide105.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107.xml"/><Relationship Id="rId1" Type="http://schemas.openxmlformats.org/officeDocument/2006/relationships/slideLayout" Target="../slideLayouts/slideLayout6.xml"/><Relationship Id="rId5" Type="http://schemas.openxmlformats.org/officeDocument/2006/relationships/image" Target="../media/image590.png"/><Relationship Id="rId4" Type="http://schemas.openxmlformats.org/officeDocument/2006/relationships/image" Target="../media/image610.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image" Target="../media/image630.png"/></Relationships>
</file>

<file path=ppt/slides/_rels/slide109.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109.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nice.org.uk/guidance/ng136/resources/visual-summary-pdf-6899919517"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nice.org.uk/guidance/ng136/resources/visual-summary-pdf-689991951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nice.org.uk/guidance/ng136/resources/visual-summary-pdf-689991951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lz-journals.onlinelibrary.wiley.com/doi/10.1002/alz.12638"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www.nejm.org/doi/full/10.1056/NEJMoa2212948" TargetMode="External"/><Relationship Id="rId4" Type="http://schemas.openxmlformats.org/officeDocument/2006/relationships/hyperlink" Target="https://www.thelancet.com/journals/lanpub/article/PIIS2468-2667(21)00249-8/fulltex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articles/PMC1049833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ncbi.nlm.nih.gov/pmc/articles/PMC5111529/"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530.png"/><Relationship Id="rId7" Type="http://schemas.openxmlformats.org/officeDocument/2006/relationships/image" Target="../media/image480.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11.png"/><Relationship Id="rId9" Type="http://schemas.openxmlformats.org/officeDocument/2006/relationships/image" Target="../media/image54.png"/></Relationships>
</file>

<file path=ppt/slides/_rels/slide61.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530.png"/><Relationship Id="rId7" Type="http://schemas.openxmlformats.org/officeDocument/2006/relationships/image" Target="../media/image480.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11.png"/><Relationship Id="rId9" Type="http://schemas.openxmlformats.org/officeDocument/2006/relationships/image" Target="../media/image54.png"/></Relationships>
</file>

<file path=ppt/slides/_rels/slide62.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530.png"/><Relationship Id="rId7" Type="http://schemas.openxmlformats.org/officeDocument/2006/relationships/image" Target="../media/image480.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11.png"/><Relationship Id="rId9" Type="http://schemas.openxmlformats.org/officeDocument/2006/relationships/image" Target="../media/image56.png"/></Relationships>
</file>

<file path=ppt/slides/_rels/slide63.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530.png"/><Relationship Id="rId7" Type="http://schemas.openxmlformats.org/officeDocument/2006/relationships/image" Target="../media/image480.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470.png"/><Relationship Id="rId5" Type="http://schemas.openxmlformats.org/officeDocument/2006/relationships/image" Target="../media/image11.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www.tandfonline.com/doi/full/10.1080/01621459.2016.1260466"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s://academic.oup.com/aje/article/188/1/250/5090958"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jamanetwork.com/journals/jama/article-abstract/2765748"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32.png"/><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8" Type="http://schemas.openxmlformats.org/officeDocument/2006/relationships/image" Target="../media/image63.jfif"/><Relationship Id="rId3" Type="http://schemas.openxmlformats.org/officeDocument/2006/relationships/image" Target="../media/image58.jpg"/><Relationship Id="rId7" Type="http://schemas.openxmlformats.org/officeDocument/2006/relationships/image" Target="../media/image62.jfi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61.jfif"/><Relationship Id="rId11" Type="http://schemas.openxmlformats.org/officeDocument/2006/relationships/image" Target="../media/image66.jpg"/><Relationship Id="rId5" Type="http://schemas.openxmlformats.org/officeDocument/2006/relationships/image" Target="../media/image60.jfif"/><Relationship Id="rId10" Type="http://schemas.openxmlformats.org/officeDocument/2006/relationships/image" Target="../media/image65.jpg"/><Relationship Id="rId4" Type="http://schemas.openxmlformats.org/officeDocument/2006/relationships/image" Target="../media/image59.jpg"/><Relationship Id="rId9" Type="http://schemas.openxmlformats.org/officeDocument/2006/relationships/image" Target="../media/image64.jp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85C1-3FB0-FE22-116A-81FEF1A2DD9A}"/>
              </a:ext>
            </a:extLst>
          </p:cNvPr>
          <p:cNvSpPr>
            <a:spLocks noGrp="1"/>
          </p:cNvSpPr>
          <p:nvPr>
            <p:ph type="ctrTitle"/>
          </p:nvPr>
        </p:nvSpPr>
        <p:spPr>
          <a:xfrm>
            <a:off x="604153" y="-49822"/>
            <a:ext cx="11058258" cy="2387600"/>
          </a:xfrm>
        </p:spPr>
        <p:txBody>
          <a:bodyPr>
            <a:noAutofit/>
          </a:bodyPr>
          <a:lstStyle/>
          <a:p>
            <a:r>
              <a:rPr lang="en-US" sz="3200" dirty="0">
                <a:latin typeface="Segoe UI" panose="020B0502040204020203" pitchFamily="34" charset="0"/>
                <a:cs typeface="Segoe UI" panose="020B0502040204020203" pitchFamily="34" charset="0"/>
              </a:rPr>
              <a:t>Comparative effectiveness of ACE inhibitors vs. </a:t>
            </a:r>
            <a:br>
              <a:rPr lang="en-US" sz="3200" dirty="0">
                <a:latin typeface="Segoe UI" panose="020B0502040204020203" pitchFamily="34" charset="0"/>
                <a:cs typeface="Segoe UI" panose="020B0502040204020203" pitchFamily="34" charset="0"/>
              </a:rPr>
            </a:br>
            <a:r>
              <a:rPr lang="en-US" sz="3200" dirty="0">
                <a:latin typeface="Segoe UI" panose="020B0502040204020203" pitchFamily="34" charset="0"/>
                <a:cs typeface="Segoe UI" panose="020B0502040204020203" pitchFamily="34" charset="0"/>
              </a:rPr>
              <a:t>angiotensin receptor blockers to prevent or delay dementia: </a:t>
            </a:r>
            <a:br>
              <a:rPr lang="en-US" sz="3200" dirty="0">
                <a:latin typeface="Segoe UI" panose="020B0502040204020203" pitchFamily="34" charset="0"/>
                <a:cs typeface="Segoe UI" panose="020B0502040204020203" pitchFamily="34" charset="0"/>
              </a:rPr>
            </a:br>
            <a:r>
              <a:rPr lang="en-US" sz="3200" dirty="0">
                <a:latin typeface="Segoe UI" panose="020B0502040204020203" pitchFamily="34" charset="0"/>
                <a:cs typeface="Segoe UI" panose="020B0502040204020203" pitchFamily="34" charset="0"/>
              </a:rPr>
              <a:t>a target trial emulation using US electronic health records</a:t>
            </a:r>
            <a:r>
              <a:rPr lang="fr-FR" sz="3200" dirty="0">
                <a:latin typeface="Segoe UI" panose="020B0502040204020203" pitchFamily="34" charset="0"/>
                <a:cs typeface="Segoe UI" panose="020B0502040204020203" pitchFamily="34" charset="0"/>
              </a:rPr>
              <a:t> </a:t>
            </a:r>
          </a:p>
        </p:txBody>
      </p:sp>
      <p:sp>
        <p:nvSpPr>
          <p:cNvPr id="3" name="Subtitle 2">
            <a:extLst>
              <a:ext uri="{FF2B5EF4-FFF2-40B4-BE49-F238E27FC236}">
                <a16:creationId xmlns:a16="http://schemas.microsoft.com/office/drawing/2014/main" id="{D468597A-7D51-1A79-2A34-9873B21207B0}"/>
              </a:ext>
            </a:extLst>
          </p:cNvPr>
          <p:cNvSpPr>
            <a:spLocks noGrp="1"/>
          </p:cNvSpPr>
          <p:nvPr>
            <p:ph type="subTitle" idx="1"/>
          </p:nvPr>
        </p:nvSpPr>
        <p:spPr>
          <a:xfrm>
            <a:off x="1524000" y="3071124"/>
            <a:ext cx="9144000" cy="2545176"/>
          </a:xfrm>
        </p:spPr>
        <p:txBody>
          <a:bodyPr>
            <a:normAutofit/>
          </a:bodyPr>
          <a:lstStyle/>
          <a:p>
            <a:r>
              <a:rPr lang="en-US" dirty="0">
                <a:latin typeface="Segoe UI" panose="020B0502040204020203" pitchFamily="34" charset="0"/>
                <a:cs typeface="Segoe UI" panose="020B0502040204020203" pitchFamily="34" charset="0"/>
              </a:rPr>
              <a:t>Causal inference workshop</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Marie-Laure Charpignon</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June 10, 2026</a:t>
            </a:r>
          </a:p>
        </p:txBody>
      </p:sp>
      <p:sp>
        <p:nvSpPr>
          <p:cNvPr id="4" name="Google Shape;234;p36">
            <a:extLst>
              <a:ext uri="{FF2B5EF4-FFF2-40B4-BE49-F238E27FC236}">
                <a16:creationId xmlns:a16="http://schemas.microsoft.com/office/drawing/2014/main" id="{E2A5ABA4-A410-12A2-750C-E88F9032A591}"/>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a:t>
            </a:fld>
            <a:endParaRPr kern="0" dirty="0">
              <a:solidFill>
                <a:srgbClr val="595959"/>
              </a:solidFill>
              <a:latin typeface="Arial"/>
              <a:cs typeface="Arial"/>
              <a:sym typeface="Arial"/>
            </a:endParaRPr>
          </a:p>
        </p:txBody>
      </p:sp>
    </p:spTree>
    <p:extLst>
      <p:ext uri="{BB962C8B-B14F-4D97-AF65-F5344CB8AC3E}">
        <p14:creationId xmlns:p14="http://schemas.microsoft.com/office/powerpoint/2010/main" val="390488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41B3B-C84E-BC13-1615-E311C9BAE506}"/>
              </a:ext>
            </a:extLst>
          </p:cNvPr>
          <p:cNvSpPr txBox="1"/>
          <p:nvPr/>
        </p:nvSpPr>
        <p:spPr>
          <a:xfrm>
            <a:off x="613317" y="1537920"/>
            <a:ext cx="11028555" cy="1754326"/>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How to emulate a target trial, using medical records, to interrogate the hypothesis that ACEi initiation</a:t>
            </a:r>
            <a:br>
              <a:rPr lang="en-US" sz="3600" dirty="0">
                <a:latin typeface="Segoe UI" panose="020B0502040204020203" pitchFamily="34" charset="0"/>
                <a:cs typeface="Segoe UI" panose="020B0502040204020203" pitchFamily="34" charset="0"/>
              </a:rPr>
            </a:br>
            <a:r>
              <a:rPr lang="en-US" sz="3600" dirty="0">
                <a:latin typeface="Segoe UI" panose="020B0502040204020203" pitchFamily="34" charset="0"/>
                <a:cs typeface="Segoe UI" panose="020B0502040204020203" pitchFamily="34" charset="0"/>
              </a:rPr>
              <a:t>may have a detrimental effect on dementia? </a:t>
            </a:r>
            <a:endParaRPr lang="fr-FR" sz="3600" dirty="0">
              <a:latin typeface="Segoe UI" panose="020B0502040204020203" pitchFamily="34" charset="0"/>
              <a:cs typeface="Segoe UI" panose="020B0502040204020203" pitchFamily="34" charset="0"/>
            </a:endParaRPr>
          </a:p>
        </p:txBody>
      </p:sp>
      <p:sp>
        <p:nvSpPr>
          <p:cNvPr id="4" name="Google Shape;234;p36">
            <a:extLst>
              <a:ext uri="{FF2B5EF4-FFF2-40B4-BE49-F238E27FC236}">
                <a16:creationId xmlns:a16="http://schemas.microsoft.com/office/drawing/2014/main" id="{FB0E83E3-A83F-84F1-10EB-E3B5C0610D2C}"/>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a:t>
            </a:fld>
            <a:endParaRPr lang="en" kern="0" dirty="0">
              <a:solidFill>
                <a:srgbClr val="595959"/>
              </a:solidFill>
              <a:latin typeface="Segoe UI" panose="020B0502040204020203" pitchFamily="34" charset="0"/>
              <a:cs typeface="Segoe UI" panose="020B0502040204020203" pitchFamily="34" charset="0"/>
              <a:sym typeface="Arial"/>
            </a:endParaRPr>
          </a:p>
        </p:txBody>
      </p:sp>
      <p:pic>
        <p:nvPicPr>
          <p:cNvPr id="2" name="Picture 1" descr="A black and white scale with pills on it&#10;&#10;Description automatically generated">
            <a:extLst>
              <a:ext uri="{FF2B5EF4-FFF2-40B4-BE49-F238E27FC236}">
                <a16:creationId xmlns:a16="http://schemas.microsoft.com/office/drawing/2014/main" id="{B0B674F6-98AE-56E1-1B46-ECBCBCECC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847" y="3741234"/>
            <a:ext cx="2402301" cy="1758163"/>
          </a:xfrm>
          <a:prstGeom prst="rect">
            <a:avLst/>
          </a:prstGeom>
        </p:spPr>
      </p:pic>
    </p:spTree>
    <p:extLst>
      <p:ext uri="{BB962C8B-B14F-4D97-AF65-F5344CB8AC3E}">
        <p14:creationId xmlns:p14="http://schemas.microsoft.com/office/powerpoint/2010/main" val="33575907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5B85813C-E865-1D06-8947-A5B84FE95FB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69D0BBD-136C-E643-30B1-2253C255DE96}"/>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C08040-BCBD-91FB-AB4C-948084C6E838}"/>
                  </a:ext>
                </a:extLst>
              </p:cNvPr>
              <p:cNvSpPr txBox="1"/>
              <p:nvPr/>
            </p:nvSpPr>
            <p:spPr>
              <a:xfrm>
                <a:off x="5272752" y="1690688"/>
                <a:ext cx="6620429" cy="1709058"/>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a:solidFill>
                          <a:schemeClr val="tx1"/>
                        </a:solidFill>
                        <a:latin typeface="Cambria Math" panose="02040503050406030204" pitchFamily="18" charset="0"/>
                      </a:rPr>
                      <m:t>1,2}</m:t>
                    </m:r>
                  </m:oMath>
                </a14:m>
                <a:r>
                  <a:rPr lang="en-US" sz="2000" dirty="0">
                    <a:solidFill>
                      <a:schemeClr val="tx1"/>
                    </a:solidFill>
                    <a:latin typeface="Segoe UI" panose="020B0502040204020203" pitchFamily="34" charset="0"/>
                    <a:cs typeface="Segoe UI" panose="020B0502040204020203" pitchFamily="34" charset="0"/>
                  </a:rPr>
                  <a:t>, </a:t>
                </a:r>
                <a14:m>
                  <m:oMath xmlns:m="http://schemas.openxmlformats.org/officeDocument/2006/math">
                    <m:acc>
                      <m:accPr>
                        <m:chr m:val="̂"/>
                        <m:ctrlPr>
                          <a:rPr lang="fr-FR" sz="2000" b="1" i="1" smtClean="0">
                            <a:solidFill>
                              <a:srgbClr val="0070C0"/>
                            </a:solidFill>
                            <a:latin typeface="Cambria Math" panose="02040503050406030204" pitchFamily="18" charset="0"/>
                          </a:rPr>
                        </m:ctrlPr>
                      </m:accPr>
                      <m:e>
                        <m:sSub>
                          <m:sSubPr>
                            <m:ctrlPr>
                              <a:rPr lang="fr-FR" sz="2000" b="1" i="1" smtClean="0">
                                <a:solidFill>
                                  <a:srgbClr val="0070C0"/>
                                </a:solidFill>
                                <a:latin typeface="Cambria Math" panose="02040503050406030204" pitchFamily="18" charset="0"/>
                              </a:rPr>
                            </m:ctrlPr>
                          </m:sSubPr>
                          <m:e>
                            <m:r>
                              <a:rPr lang="fr-FR" sz="2000" b="1" i="1" smtClean="0">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is defined as the solution of a weighted version of the Cox score equation:</a:t>
                </a:r>
                <a:endParaRPr lang="fr-FR" sz="2000" dirty="0">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ECC08040-BCBD-91FB-AB4C-948084C6E838}"/>
                  </a:ext>
                </a:extLst>
              </p:cNvPr>
              <p:cNvSpPr txBox="1">
                <a:spLocks noRot="1" noChangeAspect="1" noMove="1" noResize="1" noEditPoints="1" noAdjustHandles="1" noChangeArrowheads="1" noChangeShapeType="1" noTextEdit="1"/>
              </p:cNvSpPr>
              <p:nvPr/>
            </p:nvSpPr>
            <p:spPr>
              <a:xfrm>
                <a:off x="5272752" y="1690688"/>
                <a:ext cx="6620429" cy="1709058"/>
              </a:xfrm>
              <a:prstGeom prst="rect">
                <a:avLst/>
              </a:prstGeom>
              <a:blipFill>
                <a:blip r:embed="rId3"/>
                <a:stretch>
                  <a:fillRect l="-1013" t="-1423" r="-92" b="-42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EB040B-DAF1-DB20-378D-A8BE4BCE1DED}"/>
                  </a:ext>
                </a:extLst>
              </p:cNvPr>
              <p:cNvSpPr txBox="1"/>
              <p:nvPr/>
            </p:nvSpPr>
            <p:spPr>
              <a:xfrm>
                <a:off x="5224949" y="3966320"/>
                <a:ext cx="66682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fr-FR" sz="2000" i="1" smtClean="0">
                                  <a:latin typeface="Cambria Math" panose="02040503050406030204" pitchFamily="18" charset="0"/>
                                </a:rPr>
                              </m:ctrlPr>
                            </m:acc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acc>
                        </m:e>
                      </m:nary>
                      <m:r>
                        <a:rPr lang="en-US" sz="2000" i="1">
                          <a:latin typeface="Cambria Math" panose="02040503050406030204" pitchFamily="18" charset="0"/>
                          <a:ea typeface="Cambria Math" panose="02040503050406030204" pitchFamily="18" charset="0"/>
                        </a:rPr>
                        <m:t>𝕀</m:t>
                      </m:r>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𝒌</m:t>
                          </m:r>
                        </m:e>
                      </m:d>
                      <m:d>
                        <m:dPr>
                          <m:ctrlPr>
                            <a:rPr lang="fr-FR" sz="2000" i="1" smtClean="0">
                              <a:latin typeface="Cambria Math" panose="02040503050406030204" pitchFamily="18" charset="0"/>
                            </a:rPr>
                          </m:ctrlPr>
                        </m:d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𝑗</m:t>
                                          </m:r>
                                        </m:sub>
                                      </m:sSub>
                                    </m:e>
                                  </m:acc>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nary>
                              <m:r>
                                <m:rPr>
                                  <m:sty m:val="p"/>
                                </m:rPr>
                                <a:rPr lang="en-US" sz="2000">
                                  <a:latin typeface="Cambria Math" panose="02040503050406030204" pitchFamily="18" charset="0"/>
                                </a:rPr>
                                <m:t>exp</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𝑗</m:t>
                                      </m:r>
                                    </m:sub>
                                  </m:sSub>
                                </m:e>
                              </m:d>
                              <m:r>
                                <a:rPr lang="en-US" sz="2000" i="1">
                                  <a:latin typeface="Cambria Math" panose="02040503050406030204" pitchFamily="18" charset="0"/>
                                  <a:ea typeface="Cambria Math" panose="02040503050406030204" pitchFamily="18" charset="0"/>
                                </a:rPr>
                                <m:t>𝕀</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𝑖</m:t>
                                      </m:r>
                                    </m:sub>
                                  </m:sSub>
                                </m:e>
                              </m:d>
                            </m:num>
                            <m:den>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e>
                                  </m:acc>
                                </m:e>
                              </m:nary>
                              <m:r>
                                <m:rPr>
                                  <m:sty m:val="p"/>
                                </m:rPr>
                                <a:rPr lang="en-US" sz="2000" b="0" i="0" smtClean="0">
                                  <a:latin typeface="Cambria Math" panose="02040503050406030204" pitchFamily="18" charset="0"/>
                                </a:rPr>
                                <m:t>exp</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smtClean="0">
                                          <a:solidFill>
                                            <a:srgbClr val="0070C0"/>
                                          </a:solidFill>
                                          <a:latin typeface="Cambria Math" panose="02040503050406030204" pitchFamily="18" charset="0"/>
                                        </a:rPr>
                                        <m:t>𝒌</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ea typeface="Cambria Math" panose="02040503050406030204" pitchFamily="18" charset="0"/>
                                </a:rPr>
                                <m:t>𝕀</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𝑖</m:t>
                                      </m:r>
                                    </m:sub>
                                  </m:sSub>
                                </m:e>
                              </m:d>
                            </m:den>
                          </m:f>
                        </m:e>
                      </m:d>
                      <m:r>
                        <a:rPr lang="en-US" sz="2000" b="0" i="1" smtClean="0">
                          <a:latin typeface="Cambria Math" panose="02040503050406030204" pitchFamily="18" charset="0"/>
                        </a:rPr>
                        <m:t>=0</m:t>
                      </m:r>
                    </m:oMath>
                  </m:oMathPara>
                </a14:m>
                <a:endParaRPr lang="fr-FR" dirty="0"/>
              </a:p>
            </p:txBody>
          </p:sp>
        </mc:Choice>
        <mc:Fallback xmlns="">
          <p:sp>
            <p:nvSpPr>
              <p:cNvPr id="9" name="TextBox 8">
                <a:extLst>
                  <a:ext uri="{FF2B5EF4-FFF2-40B4-BE49-F238E27FC236}">
                    <a16:creationId xmlns:a16="http://schemas.microsoft.com/office/drawing/2014/main" id="{E6EB040B-DAF1-DB20-378D-A8BE4BCE1DED}"/>
                  </a:ext>
                </a:extLst>
              </p:cNvPr>
              <p:cNvSpPr txBox="1">
                <a:spLocks noRot="1" noChangeAspect="1" noMove="1" noResize="1" noEditPoints="1" noAdjustHandles="1" noChangeArrowheads="1" noChangeShapeType="1" noTextEdit="1"/>
              </p:cNvSpPr>
              <p:nvPr/>
            </p:nvSpPr>
            <p:spPr>
              <a:xfrm>
                <a:off x="5224949" y="3966320"/>
                <a:ext cx="6668236" cy="840295"/>
              </a:xfrm>
              <a:prstGeom prst="rect">
                <a:avLst/>
              </a:prstGeom>
              <a:blipFill>
                <a:blip r:embed="rId4"/>
                <a:stretch>
                  <a:fillRect/>
                </a:stretch>
              </a:blipFill>
            </p:spPr>
            <p:txBody>
              <a:bodyPr/>
              <a:lstStyle/>
              <a:p>
                <a:r>
                  <a:rPr lang="fr-FR">
                    <a:noFill/>
                  </a:rPr>
                  <a:t> </a:t>
                </a:r>
              </a:p>
            </p:txBody>
          </p:sp>
        </mc:Fallback>
      </mc:AlternateContent>
      <p:sp>
        <p:nvSpPr>
          <p:cNvPr id="16" name="Title 1">
            <a:extLst>
              <a:ext uri="{FF2B5EF4-FFF2-40B4-BE49-F238E27FC236}">
                <a16:creationId xmlns:a16="http://schemas.microsoft.com/office/drawing/2014/main" id="{C514BC1D-0B76-8E44-45E0-3D385A8491C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80EFB8D5-7C3B-258F-6FBF-EBA5E91B09F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C23E7D4A-A160-9C0D-FBFF-E2D3F39E2C2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100</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502145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5B85813C-E865-1D06-8947-A5B84FE95FB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69D0BBD-136C-E643-30B1-2253C255DE96}"/>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C08040-BCBD-91FB-AB4C-948084C6E838}"/>
                  </a:ext>
                </a:extLst>
              </p:cNvPr>
              <p:cNvSpPr txBox="1"/>
              <p:nvPr/>
            </p:nvSpPr>
            <p:spPr>
              <a:xfrm>
                <a:off x="5272752" y="1690688"/>
                <a:ext cx="6620429" cy="1709058"/>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a:solidFill>
                          <a:schemeClr val="tx1"/>
                        </a:solidFill>
                        <a:latin typeface="Cambria Math" panose="02040503050406030204" pitchFamily="18" charset="0"/>
                      </a:rPr>
                      <m:t>1,2}</m:t>
                    </m:r>
                  </m:oMath>
                </a14:m>
                <a:r>
                  <a:rPr lang="en-US" sz="2000" dirty="0">
                    <a:solidFill>
                      <a:schemeClr val="tx1"/>
                    </a:solidFill>
                    <a:latin typeface="Segoe UI" panose="020B0502040204020203" pitchFamily="34" charset="0"/>
                    <a:cs typeface="Segoe UI" panose="020B0502040204020203" pitchFamily="34" charset="0"/>
                  </a:rPr>
                  <a:t>, </a:t>
                </a:r>
                <a14:m>
                  <m:oMath xmlns:m="http://schemas.openxmlformats.org/officeDocument/2006/math">
                    <m:acc>
                      <m:accPr>
                        <m:chr m:val="̂"/>
                        <m:ctrlPr>
                          <a:rPr lang="fr-FR" sz="2000" b="1" i="1" smtClean="0">
                            <a:solidFill>
                              <a:srgbClr val="0070C0"/>
                            </a:solidFill>
                            <a:latin typeface="Cambria Math" panose="02040503050406030204" pitchFamily="18" charset="0"/>
                          </a:rPr>
                        </m:ctrlPr>
                      </m:accPr>
                      <m:e>
                        <m:sSub>
                          <m:sSubPr>
                            <m:ctrlPr>
                              <a:rPr lang="fr-FR" sz="2000" b="1" i="1" smtClean="0">
                                <a:solidFill>
                                  <a:srgbClr val="0070C0"/>
                                </a:solidFill>
                                <a:latin typeface="Cambria Math" panose="02040503050406030204" pitchFamily="18" charset="0"/>
                              </a:rPr>
                            </m:ctrlPr>
                          </m:sSubPr>
                          <m:e>
                            <m:r>
                              <a:rPr lang="fr-FR" sz="2000" b="1" i="1" smtClean="0">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is defined as the solution of a weighted version of the Cox score equation:</a:t>
                </a:r>
                <a:endParaRPr lang="fr-FR" sz="2000" dirty="0">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ECC08040-BCBD-91FB-AB4C-948084C6E838}"/>
                  </a:ext>
                </a:extLst>
              </p:cNvPr>
              <p:cNvSpPr txBox="1">
                <a:spLocks noRot="1" noChangeAspect="1" noMove="1" noResize="1" noEditPoints="1" noAdjustHandles="1" noChangeArrowheads="1" noChangeShapeType="1" noTextEdit="1"/>
              </p:cNvSpPr>
              <p:nvPr/>
            </p:nvSpPr>
            <p:spPr>
              <a:xfrm>
                <a:off x="5272752" y="1690688"/>
                <a:ext cx="6620429" cy="1709058"/>
              </a:xfrm>
              <a:prstGeom prst="rect">
                <a:avLst/>
              </a:prstGeom>
              <a:blipFill>
                <a:blip r:embed="rId3"/>
                <a:stretch>
                  <a:fillRect l="-1013" t="-1423" r="-92" b="-42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EB040B-DAF1-DB20-378D-A8BE4BCE1DED}"/>
                  </a:ext>
                </a:extLst>
              </p:cNvPr>
              <p:cNvSpPr txBox="1"/>
              <p:nvPr/>
            </p:nvSpPr>
            <p:spPr>
              <a:xfrm>
                <a:off x="5224949" y="3966320"/>
                <a:ext cx="66682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fr-FR" sz="2000" i="1" smtClean="0">
                                  <a:latin typeface="Cambria Math" panose="02040503050406030204" pitchFamily="18" charset="0"/>
                                </a:rPr>
                              </m:ctrlPr>
                            </m:acc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acc>
                        </m:e>
                      </m:nary>
                      <m:r>
                        <a:rPr lang="en-US" sz="2000" i="1">
                          <a:latin typeface="Cambria Math" panose="02040503050406030204" pitchFamily="18" charset="0"/>
                          <a:ea typeface="Cambria Math" panose="02040503050406030204" pitchFamily="18" charset="0"/>
                        </a:rPr>
                        <m:t>𝕀</m:t>
                      </m:r>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𝒌</m:t>
                          </m:r>
                        </m:e>
                      </m:d>
                      <m:d>
                        <m:dPr>
                          <m:ctrlPr>
                            <a:rPr lang="fr-FR" sz="2000" i="1" smtClean="0">
                              <a:latin typeface="Cambria Math" panose="02040503050406030204" pitchFamily="18" charset="0"/>
                            </a:rPr>
                          </m:ctrlPr>
                        </m:d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𝑗</m:t>
                                          </m:r>
                                        </m:sub>
                                      </m:sSub>
                                    </m:e>
                                  </m:acc>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nary>
                              <m:r>
                                <m:rPr>
                                  <m:sty m:val="p"/>
                                </m:rPr>
                                <a:rPr lang="en-US" sz="2000">
                                  <a:latin typeface="Cambria Math" panose="02040503050406030204" pitchFamily="18" charset="0"/>
                                </a:rPr>
                                <m:t>exp</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𝑗</m:t>
                                      </m:r>
                                    </m:sub>
                                  </m:sSub>
                                </m:e>
                              </m:d>
                              <m:r>
                                <a:rPr lang="en-US" sz="2000" i="1">
                                  <a:latin typeface="Cambria Math" panose="02040503050406030204" pitchFamily="18" charset="0"/>
                                  <a:ea typeface="Cambria Math" panose="02040503050406030204" pitchFamily="18" charset="0"/>
                                </a:rPr>
                                <m:t>𝕀</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𝑖</m:t>
                                      </m:r>
                                    </m:sub>
                                  </m:sSub>
                                </m:e>
                              </m:d>
                            </m:num>
                            <m:den>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e>
                                  </m:acc>
                                </m:e>
                              </m:nary>
                              <m:r>
                                <m:rPr>
                                  <m:sty m:val="p"/>
                                </m:rPr>
                                <a:rPr lang="en-US" sz="2000" b="0" i="0" smtClean="0">
                                  <a:latin typeface="Cambria Math" panose="02040503050406030204" pitchFamily="18" charset="0"/>
                                </a:rPr>
                                <m:t>exp</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smtClean="0">
                                          <a:solidFill>
                                            <a:srgbClr val="0070C0"/>
                                          </a:solidFill>
                                          <a:latin typeface="Cambria Math" panose="02040503050406030204" pitchFamily="18" charset="0"/>
                                        </a:rPr>
                                        <m:t>𝒌</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ea typeface="Cambria Math" panose="02040503050406030204" pitchFamily="18" charset="0"/>
                                </a:rPr>
                                <m:t>𝕀</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𝑖</m:t>
                                      </m:r>
                                    </m:sub>
                                  </m:sSub>
                                </m:e>
                              </m:d>
                            </m:den>
                          </m:f>
                        </m:e>
                      </m:d>
                      <m:r>
                        <a:rPr lang="en-US" sz="2000" b="0" i="1" smtClean="0">
                          <a:latin typeface="Cambria Math" panose="02040503050406030204" pitchFamily="18" charset="0"/>
                        </a:rPr>
                        <m:t>=0</m:t>
                      </m:r>
                    </m:oMath>
                  </m:oMathPara>
                </a14:m>
                <a:endParaRPr lang="fr-FR" dirty="0"/>
              </a:p>
            </p:txBody>
          </p:sp>
        </mc:Choice>
        <mc:Fallback xmlns="">
          <p:sp>
            <p:nvSpPr>
              <p:cNvPr id="9" name="TextBox 8">
                <a:extLst>
                  <a:ext uri="{FF2B5EF4-FFF2-40B4-BE49-F238E27FC236}">
                    <a16:creationId xmlns:a16="http://schemas.microsoft.com/office/drawing/2014/main" id="{E6EB040B-DAF1-DB20-378D-A8BE4BCE1DED}"/>
                  </a:ext>
                </a:extLst>
              </p:cNvPr>
              <p:cNvSpPr txBox="1">
                <a:spLocks noRot="1" noChangeAspect="1" noMove="1" noResize="1" noEditPoints="1" noAdjustHandles="1" noChangeArrowheads="1" noChangeShapeType="1" noTextEdit="1"/>
              </p:cNvSpPr>
              <p:nvPr/>
            </p:nvSpPr>
            <p:spPr>
              <a:xfrm>
                <a:off x="5224949" y="3966320"/>
                <a:ext cx="6668236" cy="840295"/>
              </a:xfrm>
              <a:prstGeom prst="rect">
                <a:avLst/>
              </a:prstGeom>
              <a:blipFill>
                <a:blip r:embed="rId4"/>
                <a:stretch>
                  <a:fillRect/>
                </a:stretch>
              </a:blipFill>
            </p:spPr>
            <p:txBody>
              <a:bodyPr/>
              <a:lstStyle/>
              <a:p>
                <a:r>
                  <a:rPr lang="fr-FR">
                    <a:noFill/>
                  </a:rPr>
                  <a:t> </a:t>
                </a:r>
              </a:p>
            </p:txBody>
          </p:sp>
        </mc:Fallback>
      </mc:AlternateContent>
      <p:sp>
        <p:nvSpPr>
          <p:cNvPr id="16" name="Title 1">
            <a:extLst>
              <a:ext uri="{FF2B5EF4-FFF2-40B4-BE49-F238E27FC236}">
                <a16:creationId xmlns:a16="http://schemas.microsoft.com/office/drawing/2014/main" id="{C514BC1D-0B76-8E44-45E0-3D385A8491C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80EFB8D5-7C3B-258F-6FBF-EBA5E91B09F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C23E7D4A-A160-9C0D-FBFF-E2D3F39E2C2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101</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2" name="TextBox 1">
            <a:extLst>
              <a:ext uri="{FF2B5EF4-FFF2-40B4-BE49-F238E27FC236}">
                <a16:creationId xmlns:a16="http://schemas.microsoft.com/office/drawing/2014/main" id="{996769DA-83D7-C754-6E5A-AD648EE3A067}"/>
              </a:ext>
            </a:extLst>
          </p:cNvPr>
          <p:cNvSpPr txBox="1"/>
          <p:nvPr/>
        </p:nvSpPr>
        <p:spPr>
          <a:xfrm>
            <a:off x="5713134" y="5373189"/>
            <a:ext cx="1759132" cy="400110"/>
          </a:xfrm>
          <a:prstGeom prst="rect">
            <a:avLst/>
          </a:prstGeom>
          <a:noFill/>
        </p:spPr>
        <p:txBody>
          <a:bodyPr wrap="square" rtlCol="0">
            <a:spAutoFit/>
          </a:bodyPr>
          <a:lstStyle/>
          <a:p>
            <a:r>
              <a:rPr lang="en-US" sz="2000" dirty="0">
                <a:solidFill>
                  <a:srgbClr val="0070C0"/>
                </a:solidFill>
                <a:latin typeface="Segoe UI" panose="020B0502040204020203" pitchFamily="34" charset="0"/>
                <a:cs typeface="Segoe UI" panose="020B0502040204020203" pitchFamily="34" charset="0"/>
              </a:rPr>
              <a:t>Weights</a:t>
            </a:r>
            <a:endParaRPr lang="fr-FR" sz="2000" dirty="0">
              <a:solidFill>
                <a:srgbClr val="0070C0"/>
              </a:solidFill>
              <a:latin typeface="Segoe UI" panose="020B0502040204020203" pitchFamily="34" charset="0"/>
              <a:cs typeface="Segoe UI" panose="020B0502040204020203" pitchFamily="34" charset="0"/>
            </a:endParaRPr>
          </a:p>
        </p:txBody>
      </p:sp>
      <p:cxnSp>
        <p:nvCxnSpPr>
          <p:cNvPr id="3" name="Straight Arrow Connector 2">
            <a:extLst>
              <a:ext uri="{FF2B5EF4-FFF2-40B4-BE49-F238E27FC236}">
                <a16:creationId xmlns:a16="http://schemas.microsoft.com/office/drawing/2014/main" id="{7632A1FD-F6FD-78CF-3FB7-80638C4C9AA8}"/>
              </a:ext>
            </a:extLst>
          </p:cNvPr>
          <p:cNvCxnSpPr>
            <a:cxnSpLocks/>
          </p:cNvCxnSpPr>
          <p:nvPr/>
        </p:nvCxnSpPr>
        <p:spPr>
          <a:xfrm flipH="1" flipV="1">
            <a:off x="5864087" y="4681330"/>
            <a:ext cx="392500" cy="691859"/>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1871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5B85813C-E865-1D06-8947-A5B84FE95FB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69D0BBD-136C-E643-30B1-2253C255DE96}"/>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C08040-BCBD-91FB-AB4C-948084C6E838}"/>
                  </a:ext>
                </a:extLst>
              </p:cNvPr>
              <p:cNvSpPr txBox="1"/>
              <p:nvPr/>
            </p:nvSpPr>
            <p:spPr>
              <a:xfrm>
                <a:off x="5272752" y="1690688"/>
                <a:ext cx="6620433" cy="1709058"/>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a:t>
                </a:r>
                <a14:m>
                  <m:oMath xmlns:m="http://schemas.openxmlformats.org/officeDocument/2006/math">
                    <m:acc>
                      <m:accPr>
                        <m:chr m:val="̂"/>
                        <m:ctrlPr>
                          <a:rPr lang="fr-FR" sz="2000" b="1" i="1" smtClean="0">
                            <a:solidFill>
                              <a:srgbClr val="0070C0"/>
                            </a:solidFill>
                            <a:latin typeface="Cambria Math" panose="02040503050406030204" pitchFamily="18" charset="0"/>
                          </a:rPr>
                        </m:ctrlPr>
                      </m:accPr>
                      <m:e>
                        <m:sSub>
                          <m:sSubPr>
                            <m:ctrlPr>
                              <a:rPr lang="fr-FR" sz="2000" b="1" i="1" smtClean="0">
                                <a:solidFill>
                                  <a:srgbClr val="0070C0"/>
                                </a:solidFill>
                                <a:latin typeface="Cambria Math" panose="02040503050406030204" pitchFamily="18" charset="0"/>
                              </a:rPr>
                            </m:ctrlPr>
                          </m:sSubPr>
                          <m:e>
                            <m:r>
                              <a:rPr lang="fr-FR" sz="2000" b="1" i="1" smtClean="0">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is defined as the solution of a weighted version of the Cox score equation:</a:t>
                </a:r>
                <a:endParaRPr lang="fr-FR" sz="2000" dirty="0">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ECC08040-BCBD-91FB-AB4C-948084C6E838}"/>
                  </a:ext>
                </a:extLst>
              </p:cNvPr>
              <p:cNvSpPr txBox="1">
                <a:spLocks noRot="1" noChangeAspect="1" noMove="1" noResize="1" noEditPoints="1" noAdjustHandles="1" noChangeArrowheads="1" noChangeShapeType="1" noTextEdit="1"/>
              </p:cNvSpPr>
              <p:nvPr/>
            </p:nvSpPr>
            <p:spPr>
              <a:xfrm>
                <a:off x="5272752" y="1690688"/>
                <a:ext cx="6620433" cy="1709058"/>
              </a:xfrm>
              <a:prstGeom prst="rect">
                <a:avLst/>
              </a:prstGeom>
              <a:blipFill>
                <a:blip r:embed="rId3"/>
                <a:stretch>
                  <a:fillRect l="-1013" t="-1423" r="-1013" b="-42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EB040B-DAF1-DB20-378D-A8BE4BCE1DED}"/>
                  </a:ext>
                </a:extLst>
              </p:cNvPr>
              <p:cNvSpPr txBox="1"/>
              <p:nvPr/>
            </p:nvSpPr>
            <p:spPr>
              <a:xfrm>
                <a:off x="5224949" y="3966320"/>
                <a:ext cx="66682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fr-FR" sz="2000" i="1" smtClean="0">
                                  <a:latin typeface="Cambria Math" panose="02040503050406030204" pitchFamily="18" charset="0"/>
                                </a:rPr>
                              </m:ctrlPr>
                            </m:acc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acc>
                        </m:e>
                      </m:nary>
                      <m:r>
                        <a:rPr lang="en-US" sz="2000" i="1">
                          <a:latin typeface="Cambria Math" panose="02040503050406030204" pitchFamily="18" charset="0"/>
                          <a:ea typeface="Cambria Math" panose="02040503050406030204" pitchFamily="18" charset="0"/>
                        </a:rPr>
                        <m:t>𝕀</m:t>
                      </m:r>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𝒌</m:t>
                          </m:r>
                        </m:e>
                      </m:d>
                      <m:d>
                        <m:dPr>
                          <m:ctrlPr>
                            <a:rPr lang="fr-FR" sz="2000" i="1" smtClean="0">
                              <a:latin typeface="Cambria Math" panose="02040503050406030204" pitchFamily="18" charset="0"/>
                            </a:rPr>
                          </m:ctrlPr>
                        </m:d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𝑗</m:t>
                                          </m:r>
                                        </m:sub>
                                      </m:sSub>
                                    </m:e>
                                  </m:acc>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nary>
                              <m:r>
                                <m:rPr>
                                  <m:sty m:val="p"/>
                                </m:rPr>
                                <a:rPr lang="en-US" sz="2000">
                                  <a:latin typeface="Cambria Math" panose="02040503050406030204" pitchFamily="18" charset="0"/>
                                </a:rPr>
                                <m:t>exp</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𝑗</m:t>
                                      </m:r>
                                    </m:sub>
                                  </m:sSub>
                                </m:e>
                              </m:d>
                              <m:r>
                                <a:rPr lang="en-US" sz="2000" i="1">
                                  <a:latin typeface="Cambria Math" panose="02040503050406030204" pitchFamily="18" charset="0"/>
                                  <a:ea typeface="Cambria Math" panose="02040503050406030204" pitchFamily="18" charset="0"/>
                                </a:rPr>
                                <m:t>𝕀</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𝑖</m:t>
                                      </m:r>
                                    </m:sub>
                                  </m:sSub>
                                </m:e>
                              </m:d>
                            </m:num>
                            <m:den>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e>
                                  </m:acc>
                                </m:e>
                              </m:nary>
                              <m:r>
                                <m:rPr>
                                  <m:sty m:val="p"/>
                                </m:rPr>
                                <a:rPr lang="en-US" sz="2000" b="0" i="0" smtClean="0">
                                  <a:latin typeface="Cambria Math" panose="02040503050406030204" pitchFamily="18" charset="0"/>
                                </a:rPr>
                                <m:t>exp</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smtClean="0">
                                          <a:solidFill>
                                            <a:srgbClr val="0070C0"/>
                                          </a:solidFill>
                                          <a:latin typeface="Cambria Math" panose="02040503050406030204" pitchFamily="18" charset="0"/>
                                        </a:rPr>
                                        <m:t>𝒌</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ea typeface="Cambria Math" panose="02040503050406030204" pitchFamily="18" charset="0"/>
                                </a:rPr>
                                <m:t>𝕀</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𝑖</m:t>
                                      </m:r>
                                    </m:sub>
                                  </m:sSub>
                                </m:e>
                              </m:d>
                            </m:den>
                          </m:f>
                        </m:e>
                      </m:d>
                      <m:r>
                        <a:rPr lang="en-US" sz="2000" b="0" i="1" smtClean="0">
                          <a:latin typeface="Cambria Math" panose="02040503050406030204" pitchFamily="18" charset="0"/>
                        </a:rPr>
                        <m:t>=0</m:t>
                      </m:r>
                    </m:oMath>
                  </m:oMathPara>
                </a14:m>
                <a:endParaRPr lang="fr-FR" dirty="0"/>
              </a:p>
            </p:txBody>
          </p:sp>
        </mc:Choice>
        <mc:Fallback xmlns="">
          <p:sp>
            <p:nvSpPr>
              <p:cNvPr id="9" name="TextBox 8">
                <a:extLst>
                  <a:ext uri="{FF2B5EF4-FFF2-40B4-BE49-F238E27FC236}">
                    <a16:creationId xmlns:a16="http://schemas.microsoft.com/office/drawing/2014/main" id="{E6EB040B-DAF1-DB20-378D-A8BE4BCE1DED}"/>
                  </a:ext>
                </a:extLst>
              </p:cNvPr>
              <p:cNvSpPr txBox="1">
                <a:spLocks noRot="1" noChangeAspect="1" noMove="1" noResize="1" noEditPoints="1" noAdjustHandles="1" noChangeArrowheads="1" noChangeShapeType="1" noTextEdit="1"/>
              </p:cNvSpPr>
              <p:nvPr/>
            </p:nvSpPr>
            <p:spPr>
              <a:xfrm>
                <a:off x="5224949" y="3966320"/>
                <a:ext cx="6668236" cy="840295"/>
              </a:xfrm>
              <a:prstGeom prst="rect">
                <a:avLst/>
              </a:prstGeom>
              <a:blipFill>
                <a:blip r:embed="rId4"/>
                <a:stretch>
                  <a:fillRect/>
                </a:stretch>
              </a:blipFill>
            </p:spPr>
            <p:txBody>
              <a:bodyPr/>
              <a:lstStyle/>
              <a:p>
                <a:r>
                  <a:rPr lang="fr-FR">
                    <a:noFill/>
                  </a:rPr>
                  <a:t> </a:t>
                </a:r>
              </a:p>
            </p:txBody>
          </p:sp>
        </mc:Fallback>
      </mc:AlternateContent>
      <p:sp>
        <p:nvSpPr>
          <p:cNvPr id="16" name="Title 1">
            <a:extLst>
              <a:ext uri="{FF2B5EF4-FFF2-40B4-BE49-F238E27FC236}">
                <a16:creationId xmlns:a16="http://schemas.microsoft.com/office/drawing/2014/main" id="{C514BC1D-0B76-8E44-45E0-3D385A8491C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80EFB8D5-7C3B-258F-6FBF-EBA5E91B09F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C23E7D4A-A160-9C0D-FBFF-E2D3F39E2C2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102</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8" name="TextBox 7">
            <a:extLst>
              <a:ext uri="{FF2B5EF4-FFF2-40B4-BE49-F238E27FC236}">
                <a16:creationId xmlns:a16="http://schemas.microsoft.com/office/drawing/2014/main" id="{18237886-D970-3B69-A9A0-F480C625D490}"/>
              </a:ext>
            </a:extLst>
          </p:cNvPr>
          <p:cNvSpPr txBox="1"/>
          <p:nvPr/>
        </p:nvSpPr>
        <p:spPr>
          <a:xfrm>
            <a:off x="7018700" y="5373189"/>
            <a:ext cx="1759132" cy="400110"/>
          </a:xfrm>
          <a:prstGeom prst="rect">
            <a:avLst/>
          </a:prstGeom>
          <a:noFill/>
        </p:spPr>
        <p:txBody>
          <a:bodyPr wrap="square" rtlCol="0">
            <a:spAutoFit/>
          </a:bodyPr>
          <a:lstStyle/>
          <a:p>
            <a:r>
              <a:rPr lang="en-US" sz="2000" dirty="0">
                <a:solidFill>
                  <a:srgbClr val="0070C0"/>
                </a:solidFill>
                <a:latin typeface="Segoe UI" panose="020B0502040204020203" pitchFamily="34" charset="0"/>
                <a:cs typeface="Segoe UI" panose="020B0502040204020203" pitchFamily="34" charset="0"/>
              </a:rPr>
              <a:t>Events</a:t>
            </a:r>
            <a:endParaRPr lang="fr-FR" sz="2000" dirty="0">
              <a:solidFill>
                <a:srgbClr val="0070C0"/>
              </a:solidFill>
              <a:latin typeface="Segoe UI" panose="020B0502040204020203" pitchFamily="34" charset="0"/>
              <a:cs typeface="Segoe UI" panose="020B0502040204020203" pitchFamily="34" charset="0"/>
            </a:endParaRPr>
          </a:p>
        </p:txBody>
      </p:sp>
      <p:cxnSp>
        <p:nvCxnSpPr>
          <p:cNvPr id="10" name="Straight Arrow Connector 9">
            <a:extLst>
              <a:ext uri="{FF2B5EF4-FFF2-40B4-BE49-F238E27FC236}">
                <a16:creationId xmlns:a16="http://schemas.microsoft.com/office/drawing/2014/main" id="{2638CBA7-C1DD-D5EE-1A7E-E33D0946A1D0}"/>
              </a:ext>
            </a:extLst>
          </p:cNvPr>
          <p:cNvCxnSpPr>
            <a:cxnSpLocks/>
          </p:cNvCxnSpPr>
          <p:nvPr/>
        </p:nvCxnSpPr>
        <p:spPr>
          <a:xfrm flipH="1" flipV="1">
            <a:off x="6812845" y="4681329"/>
            <a:ext cx="392500" cy="691859"/>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2210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5B85813C-E865-1D06-8947-A5B84FE95FB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69D0BBD-136C-E643-30B1-2253C255DE96}"/>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C08040-BCBD-91FB-AB4C-948084C6E838}"/>
                  </a:ext>
                </a:extLst>
              </p:cNvPr>
              <p:cNvSpPr txBox="1"/>
              <p:nvPr/>
            </p:nvSpPr>
            <p:spPr>
              <a:xfrm>
                <a:off x="5272752" y="1690688"/>
                <a:ext cx="6620431" cy="1709058"/>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a:t>
                </a:r>
                <a14:m>
                  <m:oMath xmlns:m="http://schemas.openxmlformats.org/officeDocument/2006/math">
                    <m:acc>
                      <m:accPr>
                        <m:chr m:val="̂"/>
                        <m:ctrlPr>
                          <a:rPr lang="fr-FR" sz="2000" b="1" i="1" smtClean="0">
                            <a:solidFill>
                              <a:srgbClr val="0070C0"/>
                            </a:solidFill>
                            <a:latin typeface="Cambria Math" panose="02040503050406030204" pitchFamily="18" charset="0"/>
                          </a:rPr>
                        </m:ctrlPr>
                      </m:accPr>
                      <m:e>
                        <m:sSub>
                          <m:sSubPr>
                            <m:ctrlPr>
                              <a:rPr lang="fr-FR" sz="2000" b="1" i="1" smtClean="0">
                                <a:solidFill>
                                  <a:srgbClr val="0070C0"/>
                                </a:solidFill>
                                <a:latin typeface="Cambria Math" panose="02040503050406030204" pitchFamily="18" charset="0"/>
                              </a:rPr>
                            </m:ctrlPr>
                          </m:sSubPr>
                          <m:e>
                            <m:r>
                              <a:rPr lang="fr-FR" sz="2000" b="1" i="1" smtClean="0">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is defined as the solution of a weighted version of the Cox score equation:</a:t>
                </a:r>
                <a:endParaRPr lang="fr-FR" sz="2000" dirty="0">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ECC08040-BCBD-91FB-AB4C-948084C6E838}"/>
                  </a:ext>
                </a:extLst>
              </p:cNvPr>
              <p:cNvSpPr txBox="1">
                <a:spLocks noRot="1" noChangeAspect="1" noMove="1" noResize="1" noEditPoints="1" noAdjustHandles="1" noChangeArrowheads="1" noChangeShapeType="1" noTextEdit="1"/>
              </p:cNvSpPr>
              <p:nvPr/>
            </p:nvSpPr>
            <p:spPr>
              <a:xfrm>
                <a:off x="5272752" y="1690688"/>
                <a:ext cx="6620431" cy="1709058"/>
              </a:xfrm>
              <a:prstGeom prst="rect">
                <a:avLst/>
              </a:prstGeom>
              <a:blipFill>
                <a:blip r:embed="rId3"/>
                <a:stretch>
                  <a:fillRect l="-1013" t="-1423" r="-1013" b="-42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EB040B-DAF1-DB20-378D-A8BE4BCE1DED}"/>
                  </a:ext>
                </a:extLst>
              </p:cNvPr>
              <p:cNvSpPr txBox="1"/>
              <p:nvPr/>
            </p:nvSpPr>
            <p:spPr>
              <a:xfrm>
                <a:off x="5224949" y="3966320"/>
                <a:ext cx="66682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fr-FR" sz="2000" i="1" smtClean="0">
                                  <a:latin typeface="Cambria Math" panose="02040503050406030204" pitchFamily="18" charset="0"/>
                                </a:rPr>
                              </m:ctrlPr>
                            </m:acc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acc>
                        </m:e>
                      </m:nary>
                      <m:r>
                        <a:rPr lang="en-US" sz="2000" i="1">
                          <a:latin typeface="Cambria Math" panose="02040503050406030204" pitchFamily="18" charset="0"/>
                          <a:ea typeface="Cambria Math" panose="02040503050406030204" pitchFamily="18" charset="0"/>
                        </a:rPr>
                        <m:t>𝕀</m:t>
                      </m:r>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𝒌</m:t>
                          </m:r>
                        </m:e>
                      </m:d>
                      <m:d>
                        <m:dPr>
                          <m:ctrlPr>
                            <a:rPr lang="fr-FR" sz="2000" i="1" smtClean="0">
                              <a:latin typeface="Cambria Math" panose="02040503050406030204" pitchFamily="18" charset="0"/>
                            </a:rPr>
                          </m:ctrlPr>
                        </m:d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𝑗</m:t>
                                          </m:r>
                                        </m:sub>
                                      </m:sSub>
                                    </m:e>
                                  </m:acc>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nary>
                              <m:r>
                                <m:rPr>
                                  <m:sty m:val="p"/>
                                </m:rPr>
                                <a:rPr lang="en-US" sz="2000">
                                  <a:latin typeface="Cambria Math" panose="02040503050406030204" pitchFamily="18" charset="0"/>
                                </a:rPr>
                                <m:t>exp</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𝑗</m:t>
                                      </m:r>
                                    </m:sub>
                                  </m:sSub>
                                </m:e>
                              </m:d>
                              <m:r>
                                <a:rPr lang="en-US" sz="2000" i="1">
                                  <a:latin typeface="Cambria Math" panose="02040503050406030204" pitchFamily="18" charset="0"/>
                                  <a:ea typeface="Cambria Math" panose="02040503050406030204" pitchFamily="18" charset="0"/>
                                </a:rPr>
                                <m:t>𝕀</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𝑖</m:t>
                                      </m:r>
                                    </m:sub>
                                  </m:sSub>
                                </m:e>
                              </m:d>
                            </m:num>
                            <m:den>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e>
                                  </m:acc>
                                </m:e>
                              </m:nary>
                              <m:r>
                                <m:rPr>
                                  <m:sty m:val="p"/>
                                </m:rPr>
                                <a:rPr lang="en-US" sz="2000" b="0" i="0" smtClean="0">
                                  <a:latin typeface="Cambria Math" panose="02040503050406030204" pitchFamily="18" charset="0"/>
                                </a:rPr>
                                <m:t>exp</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smtClean="0">
                                          <a:solidFill>
                                            <a:srgbClr val="0070C0"/>
                                          </a:solidFill>
                                          <a:latin typeface="Cambria Math" panose="02040503050406030204" pitchFamily="18" charset="0"/>
                                        </a:rPr>
                                        <m:t>𝒌</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ea typeface="Cambria Math" panose="02040503050406030204" pitchFamily="18" charset="0"/>
                                </a:rPr>
                                <m:t>𝕀</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𝑖</m:t>
                                      </m:r>
                                    </m:sub>
                                  </m:sSub>
                                </m:e>
                              </m:d>
                            </m:den>
                          </m:f>
                        </m:e>
                      </m:d>
                      <m:r>
                        <a:rPr lang="en-US" sz="2000" b="0" i="1" smtClean="0">
                          <a:latin typeface="Cambria Math" panose="02040503050406030204" pitchFamily="18" charset="0"/>
                        </a:rPr>
                        <m:t>=0</m:t>
                      </m:r>
                    </m:oMath>
                  </m:oMathPara>
                </a14:m>
                <a:endParaRPr lang="fr-FR" dirty="0"/>
              </a:p>
            </p:txBody>
          </p:sp>
        </mc:Choice>
        <mc:Fallback xmlns="">
          <p:sp>
            <p:nvSpPr>
              <p:cNvPr id="9" name="TextBox 8">
                <a:extLst>
                  <a:ext uri="{FF2B5EF4-FFF2-40B4-BE49-F238E27FC236}">
                    <a16:creationId xmlns:a16="http://schemas.microsoft.com/office/drawing/2014/main" id="{E6EB040B-DAF1-DB20-378D-A8BE4BCE1DED}"/>
                  </a:ext>
                </a:extLst>
              </p:cNvPr>
              <p:cNvSpPr txBox="1">
                <a:spLocks noRot="1" noChangeAspect="1" noMove="1" noResize="1" noEditPoints="1" noAdjustHandles="1" noChangeArrowheads="1" noChangeShapeType="1" noTextEdit="1"/>
              </p:cNvSpPr>
              <p:nvPr/>
            </p:nvSpPr>
            <p:spPr>
              <a:xfrm>
                <a:off x="5224949" y="3966320"/>
                <a:ext cx="6668236" cy="840295"/>
              </a:xfrm>
              <a:prstGeom prst="rect">
                <a:avLst/>
              </a:prstGeom>
              <a:blipFill>
                <a:blip r:embed="rId4"/>
                <a:stretch>
                  <a:fillRect/>
                </a:stretch>
              </a:blipFill>
            </p:spPr>
            <p:txBody>
              <a:bodyPr/>
              <a:lstStyle/>
              <a:p>
                <a:r>
                  <a:rPr lang="fr-FR">
                    <a:noFill/>
                  </a:rPr>
                  <a:t> </a:t>
                </a:r>
              </a:p>
            </p:txBody>
          </p:sp>
        </mc:Fallback>
      </mc:AlternateContent>
      <p:sp>
        <p:nvSpPr>
          <p:cNvPr id="16" name="Title 1">
            <a:extLst>
              <a:ext uri="{FF2B5EF4-FFF2-40B4-BE49-F238E27FC236}">
                <a16:creationId xmlns:a16="http://schemas.microsoft.com/office/drawing/2014/main" id="{C514BC1D-0B76-8E44-45E0-3D385A8491C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80EFB8D5-7C3B-258F-6FBF-EBA5E91B09F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C23E7D4A-A160-9C0D-FBFF-E2D3F39E2C2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103</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2" name="TextBox 1">
            <a:extLst>
              <a:ext uri="{FF2B5EF4-FFF2-40B4-BE49-F238E27FC236}">
                <a16:creationId xmlns:a16="http://schemas.microsoft.com/office/drawing/2014/main" id="{5A3AFC22-B242-6107-B3FF-649ABDC656E8}"/>
              </a:ext>
            </a:extLst>
          </p:cNvPr>
          <p:cNvSpPr txBox="1"/>
          <p:nvPr/>
        </p:nvSpPr>
        <p:spPr>
          <a:xfrm>
            <a:off x="8086227" y="5373189"/>
            <a:ext cx="1759132" cy="400110"/>
          </a:xfrm>
          <a:prstGeom prst="rect">
            <a:avLst/>
          </a:prstGeom>
          <a:noFill/>
        </p:spPr>
        <p:txBody>
          <a:bodyPr wrap="square" rtlCol="0">
            <a:spAutoFit/>
          </a:bodyPr>
          <a:lstStyle/>
          <a:p>
            <a:r>
              <a:rPr lang="en-US" sz="2000" dirty="0">
                <a:solidFill>
                  <a:srgbClr val="0070C0"/>
                </a:solidFill>
                <a:latin typeface="Segoe UI" panose="020B0502040204020203" pitchFamily="34" charset="0"/>
                <a:cs typeface="Segoe UI" panose="020B0502040204020203" pitchFamily="34" charset="0"/>
              </a:rPr>
              <a:t>Treatments</a:t>
            </a:r>
            <a:endParaRPr lang="fr-FR" sz="2000" dirty="0">
              <a:solidFill>
                <a:srgbClr val="0070C0"/>
              </a:solidFill>
              <a:latin typeface="Segoe UI" panose="020B0502040204020203" pitchFamily="34" charset="0"/>
              <a:cs typeface="Segoe UI" panose="020B0502040204020203" pitchFamily="34" charset="0"/>
            </a:endParaRPr>
          </a:p>
        </p:txBody>
      </p:sp>
      <p:cxnSp>
        <p:nvCxnSpPr>
          <p:cNvPr id="3" name="Straight Arrow Connector 2">
            <a:extLst>
              <a:ext uri="{FF2B5EF4-FFF2-40B4-BE49-F238E27FC236}">
                <a16:creationId xmlns:a16="http://schemas.microsoft.com/office/drawing/2014/main" id="{6768A3FE-5C79-7CD2-EA84-74A6079CB239}"/>
              </a:ext>
            </a:extLst>
          </p:cNvPr>
          <p:cNvCxnSpPr>
            <a:cxnSpLocks/>
          </p:cNvCxnSpPr>
          <p:nvPr/>
        </p:nvCxnSpPr>
        <p:spPr>
          <a:xfrm flipH="1" flipV="1">
            <a:off x="7444409" y="4631635"/>
            <a:ext cx="1192695" cy="741553"/>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E59F8E9-E458-AFA9-8AA5-23223323F86A}"/>
              </a:ext>
            </a:extLst>
          </p:cNvPr>
          <p:cNvCxnSpPr>
            <a:cxnSpLocks/>
          </p:cNvCxnSpPr>
          <p:nvPr/>
        </p:nvCxnSpPr>
        <p:spPr>
          <a:xfrm flipV="1">
            <a:off x="8793241" y="4806615"/>
            <a:ext cx="857655" cy="566573"/>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689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5B85813C-E865-1D06-8947-A5B84FE95FB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69D0BBD-136C-E643-30B1-2253C255DE96}"/>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C08040-BCBD-91FB-AB4C-948084C6E838}"/>
                  </a:ext>
                </a:extLst>
              </p:cNvPr>
              <p:cNvSpPr txBox="1"/>
              <p:nvPr/>
            </p:nvSpPr>
            <p:spPr>
              <a:xfrm>
                <a:off x="5272752" y="1690688"/>
                <a:ext cx="6524995" cy="1709058"/>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a:t>
                </a:r>
                <a14:m>
                  <m:oMath xmlns:m="http://schemas.openxmlformats.org/officeDocument/2006/math">
                    <m:acc>
                      <m:accPr>
                        <m:chr m:val="̂"/>
                        <m:ctrlPr>
                          <a:rPr lang="fr-FR" sz="2000" b="1" i="1" smtClean="0">
                            <a:solidFill>
                              <a:srgbClr val="0070C0"/>
                            </a:solidFill>
                            <a:latin typeface="Cambria Math" panose="02040503050406030204" pitchFamily="18" charset="0"/>
                          </a:rPr>
                        </m:ctrlPr>
                      </m:accPr>
                      <m:e>
                        <m:sSub>
                          <m:sSubPr>
                            <m:ctrlPr>
                              <a:rPr lang="fr-FR" sz="2000" b="1" i="1" smtClean="0">
                                <a:solidFill>
                                  <a:srgbClr val="0070C0"/>
                                </a:solidFill>
                                <a:latin typeface="Cambria Math" panose="02040503050406030204" pitchFamily="18" charset="0"/>
                              </a:rPr>
                            </m:ctrlPr>
                          </m:sSubPr>
                          <m:e>
                            <m:r>
                              <a:rPr lang="fr-FR" sz="2000" b="1" i="1" smtClean="0">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is defined as the solution of a weighted version of the Cox score equation:</a:t>
                </a:r>
                <a:endParaRPr lang="fr-FR" sz="2000" dirty="0">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ECC08040-BCBD-91FB-AB4C-948084C6E838}"/>
                  </a:ext>
                </a:extLst>
              </p:cNvPr>
              <p:cNvSpPr txBox="1">
                <a:spLocks noRot="1" noChangeAspect="1" noMove="1" noResize="1" noEditPoints="1" noAdjustHandles="1" noChangeArrowheads="1" noChangeShapeType="1" noTextEdit="1"/>
              </p:cNvSpPr>
              <p:nvPr/>
            </p:nvSpPr>
            <p:spPr>
              <a:xfrm>
                <a:off x="5272752" y="1690688"/>
                <a:ext cx="6524995" cy="1709058"/>
              </a:xfrm>
              <a:prstGeom prst="rect">
                <a:avLst/>
              </a:prstGeom>
              <a:blipFill>
                <a:blip r:embed="rId3"/>
                <a:stretch>
                  <a:fillRect l="-1028" t="-1423" r="-1589" b="-42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EB040B-DAF1-DB20-378D-A8BE4BCE1DED}"/>
                  </a:ext>
                </a:extLst>
              </p:cNvPr>
              <p:cNvSpPr txBox="1"/>
              <p:nvPr/>
            </p:nvSpPr>
            <p:spPr>
              <a:xfrm>
                <a:off x="5224949" y="3966320"/>
                <a:ext cx="66682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fr-FR" sz="2000" i="1" smtClean="0">
                                  <a:latin typeface="Cambria Math" panose="02040503050406030204" pitchFamily="18" charset="0"/>
                                </a:rPr>
                              </m:ctrlPr>
                            </m:acc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acc>
                        </m:e>
                      </m:nary>
                      <m:r>
                        <a:rPr lang="en-US" sz="2000" i="1">
                          <a:latin typeface="Cambria Math" panose="02040503050406030204" pitchFamily="18" charset="0"/>
                          <a:ea typeface="Cambria Math" panose="02040503050406030204" pitchFamily="18" charset="0"/>
                        </a:rPr>
                        <m:t>𝕀</m:t>
                      </m:r>
                      <m:d>
                        <m:dPr>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𝒌</m:t>
                          </m:r>
                        </m:e>
                      </m:d>
                      <m:d>
                        <m:dPr>
                          <m:ctrlPr>
                            <a:rPr lang="fr-FR" sz="2000" i="1" smtClean="0">
                              <a:latin typeface="Cambria Math" panose="02040503050406030204" pitchFamily="18" charset="0"/>
                            </a:rPr>
                          </m:ctrlPr>
                        </m:dPr>
                        <m:e>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𝑗</m:t>
                                          </m:r>
                                        </m:sub>
                                      </m:sSub>
                                    </m:e>
                                  </m:acc>
                                  <m:sSub>
                                    <m:sSubPr>
                                      <m:ctrlPr>
                                        <a:rPr lang="fr-FR"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nary>
                              <m:r>
                                <m:rPr>
                                  <m:sty m:val="p"/>
                                </m:rPr>
                                <a:rPr lang="en-US" sz="2000">
                                  <a:latin typeface="Cambria Math" panose="02040503050406030204" pitchFamily="18" charset="0"/>
                                </a:rPr>
                                <m:t>exp</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𝑗</m:t>
                                      </m:r>
                                    </m:sub>
                                  </m:sSub>
                                </m:e>
                              </m:d>
                              <m:r>
                                <a:rPr lang="en-US" sz="2000" i="1">
                                  <a:latin typeface="Cambria Math" panose="02040503050406030204" pitchFamily="18" charset="0"/>
                                  <a:ea typeface="Cambria Math" panose="02040503050406030204" pitchFamily="18" charset="0"/>
                                </a:rPr>
                                <m:t>𝕀</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𝑖</m:t>
                                      </m:r>
                                    </m:sub>
                                  </m:sSub>
                                </m:e>
                              </m:d>
                            </m:num>
                            <m:den>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acc>
                                    <m:accPr>
                                      <m:chr m:val="̂"/>
                                      <m:ctrlPr>
                                        <a:rPr lang="en-US" sz="2000" b="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e>
                                  </m:acc>
                                </m:e>
                              </m:nary>
                              <m:r>
                                <m:rPr>
                                  <m:sty m:val="p"/>
                                </m:rPr>
                                <a:rPr lang="en-US" sz="2000" b="0" i="0" smtClean="0">
                                  <a:latin typeface="Cambria Math" panose="02040503050406030204" pitchFamily="18" charset="0"/>
                                </a:rPr>
                                <m:t>exp</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1" i="1" smtClean="0">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smtClean="0">
                                          <a:solidFill>
                                            <a:srgbClr val="0070C0"/>
                                          </a:solidFill>
                                          <a:latin typeface="Cambria Math" panose="02040503050406030204" pitchFamily="18" charset="0"/>
                                        </a:rPr>
                                        <m:t>𝒌</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ea typeface="Cambria Math" panose="02040503050406030204" pitchFamily="18" charset="0"/>
                                </a:rPr>
                                <m:t>𝕀</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𝑖</m:t>
                                      </m:r>
                                    </m:sub>
                                  </m:sSub>
                                </m:e>
                              </m:d>
                            </m:den>
                          </m:f>
                        </m:e>
                      </m:d>
                      <m:r>
                        <a:rPr lang="en-US" sz="2000" b="0" i="1" smtClean="0">
                          <a:latin typeface="Cambria Math" panose="02040503050406030204" pitchFamily="18" charset="0"/>
                        </a:rPr>
                        <m:t>=0</m:t>
                      </m:r>
                    </m:oMath>
                  </m:oMathPara>
                </a14:m>
                <a:endParaRPr lang="fr-FR" dirty="0"/>
              </a:p>
            </p:txBody>
          </p:sp>
        </mc:Choice>
        <mc:Fallback xmlns="">
          <p:sp>
            <p:nvSpPr>
              <p:cNvPr id="9" name="TextBox 8">
                <a:extLst>
                  <a:ext uri="{FF2B5EF4-FFF2-40B4-BE49-F238E27FC236}">
                    <a16:creationId xmlns:a16="http://schemas.microsoft.com/office/drawing/2014/main" id="{E6EB040B-DAF1-DB20-378D-A8BE4BCE1DED}"/>
                  </a:ext>
                </a:extLst>
              </p:cNvPr>
              <p:cNvSpPr txBox="1">
                <a:spLocks noRot="1" noChangeAspect="1" noMove="1" noResize="1" noEditPoints="1" noAdjustHandles="1" noChangeArrowheads="1" noChangeShapeType="1" noTextEdit="1"/>
              </p:cNvSpPr>
              <p:nvPr/>
            </p:nvSpPr>
            <p:spPr>
              <a:xfrm>
                <a:off x="5224949" y="3966320"/>
                <a:ext cx="6668236" cy="840295"/>
              </a:xfrm>
              <a:prstGeom prst="rect">
                <a:avLst/>
              </a:prstGeom>
              <a:blipFill>
                <a:blip r:embed="rId4"/>
                <a:stretch>
                  <a:fillRect/>
                </a:stretch>
              </a:blipFill>
            </p:spPr>
            <p:txBody>
              <a:bodyPr/>
              <a:lstStyle/>
              <a:p>
                <a:r>
                  <a:rPr lang="fr-FR">
                    <a:noFill/>
                  </a:rPr>
                  <a:t> </a:t>
                </a:r>
              </a:p>
            </p:txBody>
          </p:sp>
        </mc:Fallback>
      </mc:AlternateContent>
      <p:sp>
        <p:nvSpPr>
          <p:cNvPr id="16" name="Title 1">
            <a:extLst>
              <a:ext uri="{FF2B5EF4-FFF2-40B4-BE49-F238E27FC236}">
                <a16:creationId xmlns:a16="http://schemas.microsoft.com/office/drawing/2014/main" id="{C514BC1D-0B76-8E44-45E0-3D385A8491C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80EFB8D5-7C3B-258F-6FBF-EBA5E91B09F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C23E7D4A-A160-9C0D-FBFF-E2D3F39E2C2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104</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8" name="TextBox 7">
            <a:extLst>
              <a:ext uri="{FF2B5EF4-FFF2-40B4-BE49-F238E27FC236}">
                <a16:creationId xmlns:a16="http://schemas.microsoft.com/office/drawing/2014/main" id="{D72CB870-3CCF-47E6-B2FE-79FA78F86379}"/>
              </a:ext>
            </a:extLst>
          </p:cNvPr>
          <p:cNvSpPr txBox="1"/>
          <p:nvPr/>
        </p:nvSpPr>
        <p:spPr>
          <a:xfrm>
            <a:off x="9584140" y="5373189"/>
            <a:ext cx="2120179" cy="400110"/>
          </a:xfrm>
          <a:prstGeom prst="rect">
            <a:avLst/>
          </a:prstGeom>
          <a:noFill/>
        </p:spPr>
        <p:txBody>
          <a:bodyPr wrap="square" rtlCol="0">
            <a:spAutoFit/>
          </a:bodyPr>
          <a:lstStyle/>
          <a:p>
            <a:pPr algn="ctr"/>
            <a:r>
              <a:rPr lang="en-US" sz="2000" dirty="0">
                <a:solidFill>
                  <a:srgbClr val="0070C0"/>
                </a:solidFill>
                <a:latin typeface="Segoe UI" panose="020B0502040204020203" pitchFamily="34" charset="0"/>
                <a:cs typeface="Segoe UI" panose="020B0502040204020203" pitchFamily="34" charset="0"/>
              </a:rPr>
              <a:t>Follow-up times</a:t>
            </a:r>
            <a:endParaRPr lang="fr-FR" sz="2000" dirty="0">
              <a:solidFill>
                <a:srgbClr val="0070C0"/>
              </a:solidFill>
              <a:latin typeface="Segoe UI" panose="020B0502040204020203" pitchFamily="34" charset="0"/>
              <a:cs typeface="Segoe UI" panose="020B0502040204020203" pitchFamily="34" charset="0"/>
            </a:endParaRPr>
          </a:p>
        </p:txBody>
      </p:sp>
      <p:cxnSp>
        <p:nvCxnSpPr>
          <p:cNvPr id="10" name="Straight Arrow Connector 9">
            <a:extLst>
              <a:ext uri="{FF2B5EF4-FFF2-40B4-BE49-F238E27FC236}">
                <a16:creationId xmlns:a16="http://schemas.microsoft.com/office/drawing/2014/main" id="{0A004983-E612-6AB2-21A7-34C3925CF35F}"/>
              </a:ext>
            </a:extLst>
          </p:cNvPr>
          <p:cNvCxnSpPr>
            <a:cxnSpLocks/>
          </p:cNvCxnSpPr>
          <p:nvPr/>
        </p:nvCxnSpPr>
        <p:spPr>
          <a:xfrm flipV="1">
            <a:off x="10462675" y="4806615"/>
            <a:ext cx="0" cy="566574"/>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763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00850" y="2173123"/>
            <a:ext cx="6927361" cy="41727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5" name="Straight Connector 4">
            <a:extLst>
              <a:ext uri="{FF2B5EF4-FFF2-40B4-BE49-F238E27FC236}">
                <a16:creationId xmlns:a16="http://schemas.microsoft.com/office/drawing/2014/main" id="{8D5E733A-6BFF-7F61-7BB3-B4B96B7F46A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F955D6C-B353-8443-65E5-A17840833BAE}"/>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CE0554-EBC8-0941-180E-240DF2944F37}"/>
                  </a:ext>
                </a:extLst>
              </p:cNvPr>
              <p:cNvSpPr txBox="1"/>
              <p:nvPr/>
            </p:nvSpPr>
            <p:spPr>
              <a:xfrm>
                <a:off x="5272752" y="1690688"/>
                <a:ext cx="6431567" cy="778483"/>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2:</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cumulative baseline hazard function </a:t>
                </a:r>
                <a14:m>
                  <m:oMath xmlns:m="http://schemas.openxmlformats.org/officeDocument/2006/math">
                    <m:acc>
                      <m:accPr>
                        <m:chr m:val="̂"/>
                        <m:ctrlPr>
                          <a:rPr lang="en-US" sz="2000" i="1" smtClean="0">
                            <a:solidFill>
                              <a:schemeClr val="tx1"/>
                            </a:solidFill>
                            <a:latin typeface="Cambria Math" panose="02040503050406030204" pitchFamily="18" charset="0"/>
                            <a:cs typeface="Segoe UI" panose="020B0502040204020203" pitchFamily="34" charset="0"/>
                          </a:rPr>
                        </m:ctrlPr>
                      </m:accPr>
                      <m:e>
                        <m:sSubSup>
                          <m:sSubSupPr>
                            <m:ctrlPr>
                              <a:rPr lang="en-US" sz="2000" i="1" smtClean="0">
                                <a:solidFill>
                                  <a:schemeClr val="tx1"/>
                                </a:solidFill>
                                <a:latin typeface="Cambria Math" panose="02040503050406030204" pitchFamily="18" charset="0"/>
                                <a:cs typeface="Segoe UI" panose="020B0502040204020203" pitchFamily="34" charset="0"/>
                              </a:rPr>
                            </m:ctrlPr>
                          </m:sSubSupPr>
                          <m:e>
                            <m:r>
                              <a:rPr lang="en-US" sz="2000" b="0" i="1" smtClean="0">
                                <a:solidFill>
                                  <a:schemeClr val="tx1"/>
                                </a:solidFill>
                                <a:latin typeface="Cambria Math" panose="02040503050406030204" pitchFamily="18" charset="0"/>
                                <a:cs typeface="Segoe UI" panose="020B0502040204020203" pitchFamily="34" charset="0"/>
                              </a:rPr>
                              <m:t>𝐻</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0" i="1" smtClean="0">
                                <a:solidFill>
                                  <a:schemeClr val="tx1"/>
                                </a:solidFill>
                                <a:latin typeface="Cambria Math" panose="02040503050406030204" pitchFamily="18" charset="0"/>
                                <a:cs typeface="Segoe UI" panose="020B0502040204020203" pitchFamily="34" charset="0"/>
                              </a:rPr>
                              <m:t>0</m:t>
                            </m:r>
                          </m:sup>
                        </m:sSubSup>
                      </m:e>
                    </m:acc>
                  </m:oMath>
                </a14:m>
                <a:endParaRPr lang="en-US" sz="20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D3CE0554-EBC8-0941-180E-240DF2944F37}"/>
                  </a:ext>
                </a:extLst>
              </p:cNvPr>
              <p:cNvSpPr txBox="1">
                <a:spLocks noRot="1" noChangeAspect="1" noMove="1" noResize="1" noEditPoints="1" noAdjustHandles="1" noChangeArrowheads="1" noChangeShapeType="1" noTextEdit="1"/>
              </p:cNvSpPr>
              <p:nvPr/>
            </p:nvSpPr>
            <p:spPr>
              <a:xfrm>
                <a:off x="5272752" y="1690688"/>
                <a:ext cx="6431567" cy="778483"/>
              </a:xfrm>
              <a:prstGeom prst="rect">
                <a:avLst/>
              </a:prstGeom>
              <a:blipFill>
                <a:blip r:embed="rId3"/>
                <a:stretch>
                  <a:fillRect l="-1043" t="-3125" b="-10938"/>
                </a:stretch>
              </a:blipFill>
            </p:spPr>
            <p:txBody>
              <a:bodyPr/>
              <a:lstStyle/>
              <a:p>
                <a:r>
                  <a:rPr lang="fr-FR">
                    <a:noFill/>
                  </a:rPr>
                  <a:t> </a:t>
                </a:r>
              </a:p>
            </p:txBody>
          </p:sp>
        </mc:Fallback>
      </mc:AlternateContent>
      <p:sp>
        <p:nvSpPr>
          <p:cNvPr id="11" name="Title 1">
            <a:extLst>
              <a:ext uri="{FF2B5EF4-FFF2-40B4-BE49-F238E27FC236}">
                <a16:creationId xmlns:a16="http://schemas.microsoft.com/office/drawing/2014/main" id="{51C625D4-7796-3751-589A-317693CF54D9}"/>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293C20B4-A76D-1FD2-4413-B9A3AF4F157C}"/>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3" name="Google Shape;234;p36">
            <a:extLst>
              <a:ext uri="{FF2B5EF4-FFF2-40B4-BE49-F238E27FC236}">
                <a16:creationId xmlns:a16="http://schemas.microsoft.com/office/drawing/2014/main" id="{892F2D67-7E24-9804-149E-3A143817D13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105</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5590956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00850" y="2173123"/>
            <a:ext cx="6927361" cy="41727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5" name="Straight Connector 4">
            <a:extLst>
              <a:ext uri="{FF2B5EF4-FFF2-40B4-BE49-F238E27FC236}">
                <a16:creationId xmlns:a16="http://schemas.microsoft.com/office/drawing/2014/main" id="{8D5E733A-6BFF-7F61-7BB3-B4B96B7F46A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F955D6C-B353-8443-65E5-A17840833BAE}"/>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CE0554-EBC8-0941-180E-240DF2944F37}"/>
                  </a:ext>
                </a:extLst>
              </p:cNvPr>
              <p:cNvSpPr txBox="1"/>
              <p:nvPr/>
            </p:nvSpPr>
            <p:spPr>
              <a:xfrm>
                <a:off x="5272752" y="1690688"/>
                <a:ext cx="6431567" cy="204036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2:</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cumulative baseline hazard function </a:t>
                </a:r>
                <a14:m>
                  <m:oMath xmlns:m="http://schemas.openxmlformats.org/officeDocument/2006/math">
                    <m:acc>
                      <m:accPr>
                        <m:chr m:val="̂"/>
                        <m:ctrlPr>
                          <a:rPr lang="en-US" sz="2000" i="1" smtClean="0">
                            <a:solidFill>
                              <a:schemeClr val="tx1"/>
                            </a:solidFill>
                            <a:latin typeface="Cambria Math" panose="02040503050406030204" pitchFamily="18" charset="0"/>
                            <a:cs typeface="Segoe UI" panose="020B0502040204020203" pitchFamily="34" charset="0"/>
                          </a:rPr>
                        </m:ctrlPr>
                      </m:accPr>
                      <m:e>
                        <m:sSubSup>
                          <m:sSubSupPr>
                            <m:ctrlPr>
                              <a:rPr lang="en-US" sz="2000" i="1" smtClean="0">
                                <a:solidFill>
                                  <a:schemeClr val="tx1"/>
                                </a:solidFill>
                                <a:latin typeface="Cambria Math" panose="02040503050406030204" pitchFamily="18" charset="0"/>
                                <a:cs typeface="Segoe UI" panose="020B0502040204020203" pitchFamily="34" charset="0"/>
                              </a:rPr>
                            </m:ctrlPr>
                          </m:sSubSupPr>
                          <m:e>
                            <m:r>
                              <a:rPr lang="en-US" sz="2000" b="0" i="1" smtClean="0">
                                <a:solidFill>
                                  <a:schemeClr val="tx1"/>
                                </a:solidFill>
                                <a:latin typeface="Cambria Math" panose="02040503050406030204" pitchFamily="18" charset="0"/>
                                <a:cs typeface="Segoe UI" panose="020B0502040204020203" pitchFamily="34" charset="0"/>
                              </a:rPr>
                              <m:t>𝐻</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0" i="1" smtClean="0">
                                <a:solidFill>
                                  <a:schemeClr val="tx1"/>
                                </a:solidFill>
                                <a:latin typeface="Cambria Math" panose="02040503050406030204" pitchFamily="18" charset="0"/>
                                <a:cs typeface="Segoe UI" panose="020B0502040204020203" pitchFamily="34" charset="0"/>
                              </a:rPr>
                              <m:t>0</m:t>
                            </m:r>
                          </m:sup>
                        </m:sSubSup>
                      </m:e>
                    </m:ac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it is defined as a weighted version of the Breslow-type estimator:</a:t>
                </a:r>
              </a:p>
              <a:p>
                <a:endParaRPr lang="fr-FR" sz="20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D3CE0554-EBC8-0941-180E-240DF2944F37}"/>
                  </a:ext>
                </a:extLst>
              </p:cNvPr>
              <p:cNvSpPr txBox="1">
                <a:spLocks noRot="1" noChangeAspect="1" noMove="1" noResize="1" noEditPoints="1" noAdjustHandles="1" noChangeArrowheads="1" noChangeShapeType="1" noTextEdit="1"/>
              </p:cNvSpPr>
              <p:nvPr/>
            </p:nvSpPr>
            <p:spPr>
              <a:xfrm>
                <a:off x="5272752" y="1690688"/>
                <a:ext cx="6431567" cy="2040367"/>
              </a:xfrm>
              <a:prstGeom prst="rect">
                <a:avLst/>
              </a:prstGeom>
              <a:blipFill>
                <a:blip r:embed="rId3"/>
                <a:stretch>
                  <a:fillRect l="-1043" t="-1194"/>
                </a:stretch>
              </a:blipFill>
            </p:spPr>
            <p:txBody>
              <a:bodyPr/>
              <a:lstStyle/>
              <a:p>
                <a:r>
                  <a:rPr lang="fr-FR">
                    <a:noFill/>
                  </a:rPr>
                  <a:t> </a:t>
                </a:r>
              </a:p>
            </p:txBody>
          </p:sp>
        </mc:Fallback>
      </mc:AlternateContent>
      <p:sp>
        <p:nvSpPr>
          <p:cNvPr id="11" name="Title 1">
            <a:extLst>
              <a:ext uri="{FF2B5EF4-FFF2-40B4-BE49-F238E27FC236}">
                <a16:creationId xmlns:a16="http://schemas.microsoft.com/office/drawing/2014/main" id="{51C625D4-7796-3751-589A-317693CF54D9}"/>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293C20B4-A76D-1FD2-4413-B9A3AF4F157C}"/>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3" name="Google Shape;234;p36">
            <a:extLst>
              <a:ext uri="{FF2B5EF4-FFF2-40B4-BE49-F238E27FC236}">
                <a16:creationId xmlns:a16="http://schemas.microsoft.com/office/drawing/2014/main" id="{892F2D67-7E24-9804-149E-3A143817D13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106</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8093445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FB98B7B-13C7-DD21-C2AE-0DBC51053D12}"/>
                  </a:ext>
                </a:extLst>
              </p:cNvPr>
              <p:cNvSpPr/>
              <p:nvPr/>
            </p:nvSpPr>
            <p:spPr>
              <a:xfrm>
                <a:off x="5100850" y="2173123"/>
                <a:ext cx="6927361" cy="41727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00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 </m:t>
                      </m:r>
                      <m:r>
                        <a:rPr lang="en-US" sz="2000" b="0" i="1" smtClean="0">
                          <a:solidFill>
                            <a:schemeClr val="tx1"/>
                          </a:solidFill>
                          <a:latin typeface="Cambria Math" panose="02040503050406030204" pitchFamily="18" charset="0"/>
                          <a:ea typeface="Cambria Math" panose="02040503050406030204" pitchFamily="18" charset="0"/>
                        </a:rPr>
                        <m:t>𝑡</m:t>
                      </m:r>
                      <m:r>
                        <a:rPr lang="en-US" sz="2000" b="0" i="1" smtClean="0">
                          <a:solidFill>
                            <a:schemeClr val="tx1"/>
                          </a:solidFill>
                          <a:latin typeface="Cambria Math" panose="02040503050406030204" pitchFamily="18" charset="0"/>
                          <a:ea typeface="Cambria Math" panose="02040503050406030204" pitchFamily="18" charset="0"/>
                        </a:rPr>
                        <m:t>&gt;0: </m:t>
                      </m:r>
                      <m:acc>
                        <m:accPr>
                          <m:chr m:val="̂"/>
                          <m:ctrlPr>
                            <a:rPr lang="en-US" sz="2000" i="1" smtClean="0">
                              <a:solidFill>
                                <a:schemeClr val="tx1"/>
                              </a:solidFill>
                              <a:latin typeface="Cambria Math" panose="02040503050406030204" pitchFamily="18" charset="0"/>
                              <a:ea typeface="Cambria Math" panose="02040503050406030204" pitchFamily="18" charset="0"/>
                            </a:rPr>
                          </m:ctrlPr>
                        </m:accPr>
                        <m:e>
                          <m:sSubSup>
                            <m:sSubSupPr>
                              <m:ctrlPr>
                                <a:rPr lang="en-US" sz="2000" i="1" smtClean="0">
                                  <a:solidFill>
                                    <a:schemeClr val="tx1"/>
                                  </a:solidFill>
                                  <a:latin typeface="Cambria Math" panose="02040503050406030204" pitchFamily="18" charset="0"/>
                                  <a:ea typeface="Cambria Math" panose="02040503050406030204" pitchFamily="18" charset="0"/>
                                </a:rPr>
                              </m:ctrlPr>
                            </m:sSubSupPr>
                            <m:e>
                              <m:r>
                                <a:rPr lang="en-US" sz="2000" b="0" i="1" smtClean="0">
                                  <a:solidFill>
                                    <a:schemeClr val="tx1"/>
                                  </a:solidFill>
                                  <a:latin typeface="Cambria Math" panose="02040503050406030204" pitchFamily="18" charset="0"/>
                                  <a:ea typeface="Cambria Math" panose="02040503050406030204" pitchFamily="18" charset="0"/>
                                </a:rPr>
                                <m:t>𝐻</m:t>
                              </m:r>
                            </m:e>
                            <m:sub>
                              <m:r>
                                <a:rPr lang="en-US" sz="2000" b="1" i="1" smtClean="0">
                                  <a:solidFill>
                                    <a:srgbClr val="0070C0"/>
                                  </a:solidFill>
                                  <a:latin typeface="Cambria Math" panose="02040503050406030204" pitchFamily="18" charset="0"/>
                                  <a:ea typeface="Cambria Math" panose="02040503050406030204" pitchFamily="18" charset="0"/>
                                </a:rPr>
                                <m:t>𝒌</m:t>
                              </m:r>
                            </m:sub>
                            <m:sup>
                              <m:r>
                                <a:rPr lang="en-US" sz="2000" b="0" i="1" smtClean="0">
                                  <a:solidFill>
                                    <a:schemeClr val="tx1"/>
                                  </a:solidFill>
                                  <a:latin typeface="Cambria Math" panose="02040503050406030204" pitchFamily="18" charset="0"/>
                                  <a:ea typeface="Cambria Math" panose="02040503050406030204" pitchFamily="18" charset="0"/>
                                </a:rPr>
                                <m:t>0</m:t>
                              </m:r>
                            </m:sup>
                          </m:sSubSup>
                        </m:e>
                      </m:acc>
                      <m:d>
                        <m:dPr>
                          <m:ctrlPr>
                            <a:rPr lang="en-US" sz="2000" b="0" i="1" smtClean="0">
                              <a:solidFill>
                                <a:schemeClr val="tx1"/>
                              </a:solidFill>
                              <a:latin typeface="Cambria Math" panose="02040503050406030204" pitchFamily="18" charset="0"/>
                              <a:ea typeface="Cambria Math" panose="02040503050406030204" pitchFamily="18" charset="0"/>
                            </a:rPr>
                          </m:ctrlPr>
                        </m:dPr>
                        <m:e>
                          <m:r>
                            <a:rPr lang="en-US" sz="2000" b="0" i="1" smtClean="0">
                              <a:solidFill>
                                <a:schemeClr val="tx1"/>
                              </a:solidFill>
                              <a:latin typeface="Cambria Math" panose="02040503050406030204" pitchFamily="18" charset="0"/>
                              <a:ea typeface="Cambria Math" panose="02040503050406030204" pitchFamily="18" charset="0"/>
                            </a:rPr>
                            <m:t>𝑡</m:t>
                          </m:r>
                        </m:e>
                      </m:d>
                      <m:r>
                        <a:rPr lang="en-US" sz="2000" b="0" i="1" smtClean="0">
                          <a:solidFill>
                            <a:schemeClr val="tx1"/>
                          </a:solidFill>
                          <a:latin typeface="Cambria Math" panose="02040503050406030204" pitchFamily="18" charset="0"/>
                          <a:ea typeface="Cambria Math" panose="02040503050406030204" pitchFamily="18" charset="0"/>
                        </a:rPr>
                        <m:t>=</m:t>
                      </m:r>
                      <m:nary>
                        <m:naryPr>
                          <m:chr m:val="∑"/>
                          <m:supHide m:val="on"/>
                          <m:ctrlPr>
                            <a:rPr lang="en-US" sz="2000" b="0" i="1" smtClean="0">
                              <a:solidFill>
                                <a:schemeClr val="tx1"/>
                              </a:solidFill>
                              <a:latin typeface="Cambria Math" panose="02040503050406030204" pitchFamily="18" charset="0"/>
                              <a:ea typeface="Cambria Math" panose="02040503050406030204" pitchFamily="18" charset="0"/>
                            </a:rPr>
                          </m:ctrlPr>
                        </m:naryPr>
                        <m:sub>
                          <m:r>
                            <m:rPr>
                              <m:brk m:alnAt="23"/>
                            </m:rP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𝑖</m:t>
                          </m:r>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𝐸</m:t>
                              </m:r>
                            </m:e>
                            <m:sub>
                              <m:r>
                                <a:rPr lang="en-US" sz="2000" i="1">
                                  <a:solidFill>
                                    <a:schemeClr val="tx1"/>
                                  </a:solidFill>
                                  <a:latin typeface="Cambria Math" panose="02040503050406030204" pitchFamily="18" charset="0"/>
                                  <a:ea typeface="Cambria Math" panose="02040503050406030204" pitchFamily="18" charset="0"/>
                                </a:rPr>
                                <m:t>𝑖</m:t>
                              </m:r>
                            </m:sub>
                          </m:sSub>
                          <m:r>
                            <m:rPr>
                              <m:brk m:alnAt="23"/>
                            </m:rPr>
                            <a:rPr lang="en-US" sz="2000" i="1">
                              <a:solidFill>
                                <a:schemeClr val="tx1"/>
                              </a:solidFill>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𝒌</m:t>
                          </m:r>
                          <m:r>
                            <a:rPr lang="en-US" sz="2000" b="0" i="1" smtClean="0">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𝑇</m:t>
                              </m:r>
                            </m:e>
                            <m:sub>
                              <m:r>
                                <a:rPr lang="en-US" sz="2000" i="1">
                                  <a:solidFill>
                                    <a:schemeClr val="tx1"/>
                                  </a:solidFill>
                                  <a:latin typeface="Cambria Math" panose="02040503050406030204" pitchFamily="18" charset="0"/>
                                  <a:ea typeface="Cambria Math" panose="02040503050406030204" pitchFamily="18" charset="0"/>
                                </a:rPr>
                                <m:t>𝑖</m:t>
                              </m:r>
                            </m:sub>
                          </m:sSub>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𝑡</m:t>
                          </m:r>
                          <m:r>
                            <a:rPr lang="en-US" sz="2000" i="1">
                              <a:solidFill>
                                <a:schemeClr val="tx1"/>
                              </a:solidFill>
                              <a:latin typeface="Cambria Math" panose="02040503050406030204" pitchFamily="18" charset="0"/>
                              <a:ea typeface="Cambria Math" panose="02040503050406030204" pitchFamily="18" charset="0"/>
                            </a:rPr>
                            <m:t>}</m:t>
                          </m:r>
                        </m:sub>
                        <m:sup/>
                        <m:e>
                          <m:f>
                            <m:fPr>
                              <m:ctrlPr>
                                <a:rPr lang="en-US" sz="2000" b="0" i="1" smtClean="0">
                                  <a:solidFill>
                                    <a:schemeClr val="tx1"/>
                                  </a:solidFill>
                                  <a:latin typeface="Cambria Math" panose="02040503050406030204" pitchFamily="18" charset="0"/>
                                  <a:ea typeface="Cambria Math" panose="02040503050406030204" pitchFamily="18" charset="0"/>
                                </a:rPr>
                              </m:ctrlPr>
                            </m:fPr>
                            <m:num>
                              <m:acc>
                                <m:accPr>
                                  <m:chr m:val="̂"/>
                                  <m:ctrlPr>
                                    <a:rPr lang="en-US" sz="2000" b="0" i="1" smtClean="0">
                                      <a:solidFill>
                                        <a:schemeClr val="tx1"/>
                                      </a:solidFill>
                                      <a:latin typeface="Cambria Math" panose="02040503050406030204" pitchFamily="18" charset="0"/>
                                      <a:ea typeface="Cambria Math" panose="02040503050406030204" pitchFamily="18" charset="0"/>
                                    </a:rPr>
                                  </m:ctrlPr>
                                </m:accPr>
                                <m:e>
                                  <m:sSub>
                                    <m:sSubPr>
                                      <m:ctrlPr>
                                        <a:rPr lang="en-US" sz="2000" b="0" i="1" smtClean="0">
                                          <a:solidFill>
                                            <a:schemeClr val="tx1"/>
                                          </a:solidFill>
                                          <a:latin typeface="Cambria Math" panose="02040503050406030204" pitchFamily="18" charset="0"/>
                                          <a:ea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𝑤</m:t>
                                      </m:r>
                                    </m:e>
                                    <m:sub>
                                      <m:r>
                                        <a:rPr lang="en-US" sz="2000" b="0" i="1" smtClean="0">
                                          <a:solidFill>
                                            <a:schemeClr val="tx1"/>
                                          </a:solidFill>
                                          <a:latin typeface="Cambria Math" panose="02040503050406030204" pitchFamily="18" charset="0"/>
                                          <a:ea typeface="Cambria Math" panose="02040503050406030204" pitchFamily="18" charset="0"/>
                                        </a:rPr>
                                        <m:t>𝑖</m:t>
                                      </m:r>
                                    </m:sub>
                                  </m:sSub>
                                </m:e>
                              </m:acc>
                            </m:num>
                            <m:den>
                              <m:nary>
                                <m:naryPr>
                                  <m:chr m:val="∑"/>
                                  <m:limLoc m:val="subSup"/>
                                  <m:ctrlPr>
                                    <a:rPr lang="en-US" sz="2000" b="0" i="1" smtClean="0">
                                      <a:solidFill>
                                        <a:schemeClr val="tx1"/>
                                      </a:solidFill>
                                      <a:latin typeface="Cambria Math" panose="02040503050406030204" pitchFamily="18" charset="0"/>
                                      <a:ea typeface="Cambria Math" panose="02040503050406030204" pitchFamily="18" charset="0"/>
                                    </a:rPr>
                                  </m:ctrlPr>
                                </m:naryPr>
                                <m:sub>
                                  <m:r>
                                    <m:rPr>
                                      <m:brk m:alnAt="25"/>
                                    </m:rPr>
                                    <a:rPr lang="en-US" sz="2000" b="0" i="1" smtClean="0">
                                      <a:solidFill>
                                        <a:schemeClr val="tx1"/>
                                      </a:solidFill>
                                      <a:latin typeface="Cambria Math" panose="02040503050406030204" pitchFamily="18" charset="0"/>
                                      <a:ea typeface="Cambria Math" panose="02040503050406030204" pitchFamily="18" charset="0"/>
                                    </a:rPr>
                                    <m:t>𝑗</m:t>
                                  </m:r>
                                  <m:r>
                                    <a:rPr lang="en-US" sz="2000" b="0" i="1" smtClean="0">
                                      <a:solidFill>
                                        <a:schemeClr val="tx1"/>
                                      </a:solidFill>
                                      <a:latin typeface="Cambria Math" panose="02040503050406030204" pitchFamily="18" charset="0"/>
                                      <a:ea typeface="Cambria Math" panose="02040503050406030204" pitchFamily="18" charset="0"/>
                                    </a:rPr>
                                    <m:t>=1</m:t>
                                  </m:r>
                                </m:sub>
                                <m:sup>
                                  <m:r>
                                    <a:rPr lang="en-US" sz="2000" b="0" i="1" smtClean="0">
                                      <a:solidFill>
                                        <a:schemeClr val="tx1"/>
                                      </a:solidFill>
                                      <a:latin typeface="Cambria Math" panose="02040503050406030204" pitchFamily="18" charset="0"/>
                                      <a:ea typeface="Cambria Math" panose="02040503050406030204" pitchFamily="18" charset="0"/>
                                    </a:rPr>
                                    <m:t>𝑛</m:t>
                                  </m:r>
                                </m:sup>
                                <m:e>
                                  <m:acc>
                                    <m:accPr>
                                      <m:chr m:val="̂"/>
                                      <m:ctrlPr>
                                        <a:rPr lang="en-US" sz="2000" i="1">
                                          <a:solidFill>
                                            <a:schemeClr val="tx1"/>
                                          </a:solidFill>
                                          <a:latin typeface="Cambria Math" panose="02040503050406030204" pitchFamily="18" charset="0"/>
                                          <a:ea typeface="Cambria Math" panose="02040503050406030204" pitchFamily="18" charset="0"/>
                                        </a:rPr>
                                      </m:ctrlPr>
                                    </m:accPr>
                                    <m:e>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𝑤</m:t>
                                          </m:r>
                                        </m:e>
                                        <m:sub>
                                          <m:r>
                                            <a:rPr lang="en-US" sz="2000" b="0" i="1" smtClean="0">
                                              <a:solidFill>
                                                <a:schemeClr val="tx1"/>
                                              </a:solidFill>
                                              <a:latin typeface="Cambria Math" panose="02040503050406030204" pitchFamily="18" charset="0"/>
                                              <a:ea typeface="Cambria Math" panose="02040503050406030204" pitchFamily="18" charset="0"/>
                                            </a:rPr>
                                            <m:t>𝑗</m:t>
                                          </m:r>
                                        </m:sub>
                                      </m:sSub>
                                    </m:e>
                                  </m:acc>
                                  <m:r>
                                    <m:rPr>
                                      <m:sty m:val="p"/>
                                    </m:rPr>
                                    <a:rPr lang="en-US" sz="2000" b="0" i="0" smtClean="0">
                                      <a:solidFill>
                                        <a:schemeClr val="tx1"/>
                                      </a:solidFill>
                                      <a:latin typeface="Cambria Math" panose="02040503050406030204" pitchFamily="18" charset="0"/>
                                      <a:ea typeface="Cambria Math" panose="02040503050406030204" pitchFamily="18" charset="0"/>
                                    </a:rPr>
                                    <m:t>exp</m:t>
                                  </m:r>
                                  <m:r>
                                    <a:rPr lang="en-US" sz="2000" b="0" i="1" smtClean="0">
                                      <a:solidFill>
                                        <a:schemeClr val="tx1"/>
                                      </a:solidFill>
                                      <a:latin typeface="Cambria Math" panose="02040503050406030204" pitchFamily="18" charset="0"/>
                                      <a:ea typeface="Cambria Math" panose="02040503050406030204" pitchFamily="18" charset="0"/>
                                    </a:rPr>
                                    <m:t>⁡</m:t>
                                  </m:r>
                                  <m:d>
                                    <m:dPr>
                                      <m:ctrlPr>
                                        <a:rPr lang="en-US" sz="2000" b="0" i="1" smtClean="0">
                                          <a:solidFill>
                                            <a:schemeClr val="tx1"/>
                                          </a:solidFill>
                                          <a:latin typeface="Cambria Math" panose="02040503050406030204" pitchFamily="18" charset="0"/>
                                          <a:ea typeface="Cambria Math" panose="02040503050406030204" pitchFamily="18" charset="0"/>
                                        </a:rPr>
                                      </m:ctrlPr>
                                    </m:dPr>
                                    <m:e>
                                      <m:acc>
                                        <m:accPr>
                                          <m:chr m:val="̂"/>
                                          <m:ctrlPr>
                                            <a:rPr lang="fr-FR" sz="2000" b="1" i="1">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sSub>
                                        <m:sSubPr>
                                          <m:ctrlPr>
                                            <a:rPr lang="fr-FR" sz="2000" i="1" smtClean="0">
                                              <a:solidFill>
                                                <a:schemeClr val="tx1"/>
                                              </a:solidFill>
                                              <a:latin typeface="Cambria Math" panose="02040503050406030204" pitchFamily="18" charset="0"/>
                                              <a:ea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𝐴</m:t>
                                          </m:r>
                                        </m:e>
                                        <m:sub>
                                          <m:r>
                                            <a:rPr lang="en-US" sz="2000" b="0" i="1" smtClean="0">
                                              <a:solidFill>
                                                <a:schemeClr val="tx1"/>
                                              </a:solidFill>
                                              <a:latin typeface="Cambria Math" panose="02040503050406030204" pitchFamily="18" charset="0"/>
                                              <a:ea typeface="Cambria Math" panose="02040503050406030204" pitchFamily="18" charset="0"/>
                                            </a:rPr>
                                            <m:t>𝑗</m:t>
                                          </m:r>
                                        </m:sub>
                                      </m:sSub>
                                    </m:e>
                                  </m:d>
                                  <m:r>
                                    <a:rPr lang="en-US" sz="2000" b="0" i="1" smtClean="0">
                                      <a:solidFill>
                                        <a:schemeClr val="tx1"/>
                                      </a:solidFill>
                                      <a:latin typeface="Cambria Math" panose="02040503050406030204" pitchFamily="18" charset="0"/>
                                      <a:ea typeface="Cambria Math" panose="02040503050406030204" pitchFamily="18" charset="0"/>
                                    </a:rPr>
                                    <m:t>𝕀</m:t>
                                  </m:r>
                                  <m:d>
                                    <m:dPr>
                                      <m:ctrlPr>
                                        <a:rPr lang="en-US" sz="2000" b="0" i="1" smtClean="0">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𝑇</m:t>
                                          </m:r>
                                        </m:e>
                                        <m:sub>
                                          <m:r>
                                            <a:rPr lang="en-US" sz="2000" i="1">
                                              <a:solidFill>
                                                <a:schemeClr val="tx1"/>
                                              </a:solidFill>
                                              <a:latin typeface="Cambria Math" panose="02040503050406030204" pitchFamily="18" charset="0"/>
                                              <a:ea typeface="Cambria Math" panose="02040503050406030204" pitchFamily="18" charset="0"/>
                                            </a:rPr>
                                            <m:t>𝑗</m:t>
                                          </m:r>
                                        </m:sub>
                                      </m:sSub>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𝑇</m:t>
                                          </m:r>
                                        </m:e>
                                        <m:sub>
                                          <m:r>
                                            <a:rPr lang="en-US" sz="2000" i="1">
                                              <a:solidFill>
                                                <a:schemeClr val="tx1"/>
                                              </a:solidFill>
                                              <a:latin typeface="Cambria Math" panose="02040503050406030204" pitchFamily="18" charset="0"/>
                                              <a:ea typeface="Cambria Math" panose="02040503050406030204" pitchFamily="18" charset="0"/>
                                            </a:rPr>
                                            <m:t>𝑖</m:t>
                                          </m:r>
                                        </m:sub>
                                      </m:sSub>
                                    </m:e>
                                  </m:d>
                                </m:e>
                              </m:nary>
                            </m:den>
                          </m:f>
                        </m:e>
                      </m:nary>
                    </m:oMath>
                  </m:oMathPara>
                </a14:m>
                <a:endParaRPr lang="fr-FR" dirty="0">
                  <a:solidFill>
                    <a:schemeClr val="tx1"/>
                  </a:solidFill>
                </a:endParaRPr>
              </a:p>
            </p:txBody>
          </p:sp>
        </mc:Choice>
        <mc:Fallback xmlns="">
          <p:sp>
            <p:nvSpPr>
              <p:cNvPr id="4" name="Rectangle 3">
                <a:extLst>
                  <a:ext uri="{FF2B5EF4-FFF2-40B4-BE49-F238E27FC236}">
                    <a16:creationId xmlns:a16="http://schemas.microsoft.com/office/drawing/2014/main" id="{BFB98B7B-13C7-DD21-C2AE-0DBC51053D12}"/>
                  </a:ext>
                </a:extLst>
              </p:cNvPr>
              <p:cNvSpPr>
                <a:spLocks noRot="1" noChangeAspect="1" noMove="1" noResize="1" noEditPoints="1" noAdjustHandles="1" noChangeArrowheads="1" noChangeShapeType="1" noTextEdit="1"/>
              </p:cNvSpPr>
              <p:nvPr/>
            </p:nvSpPr>
            <p:spPr>
              <a:xfrm>
                <a:off x="5100850" y="2173123"/>
                <a:ext cx="6927361" cy="4172755"/>
              </a:xfrm>
              <a:prstGeom prst="rect">
                <a:avLst/>
              </a:prstGeom>
              <a:blipFill>
                <a:blip r:embed="rId3"/>
                <a:stretch>
                  <a:fillRect/>
                </a:stretch>
              </a:blipFill>
              <a:ln>
                <a:solidFill>
                  <a:schemeClr val="bg1"/>
                </a:solidFill>
              </a:ln>
            </p:spPr>
            <p:txBody>
              <a:bodyPr/>
              <a:lstStyle/>
              <a:p>
                <a:r>
                  <a:rPr lang="fr-FR">
                    <a:noFill/>
                  </a:rPr>
                  <a:t> </a:t>
                </a:r>
              </a:p>
            </p:txBody>
          </p:sp>
        </mc:Fallback>
      </mc:AlternateContent>
      <p:cxnSp>
        <p:nvCxnSpPr>
          <p:cNvPr id="5" name="Straight Connector 4">
            <a:extLst>
              <a:ext uri="{FF2B5EF4-FFF2-40B4-BE49-F238E27FC236}">
                <a16:creationId xmlns:a16="http://schemas.microsoft.com/office/drawing/2014/main" id="{8D5E733A-6BFF-7F61-7BB3-B4B96B7F46A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F955D6C-B353-8443-65E5-A17840833BAE}"/>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CE0554-EBC8-0941-180E-240DF2944F37}"/>
                  </a:ext>
                </a:extLst>
              </p:cNvPr>
              <p:cNvSpPr txBox="1"/>
              <p:nvPr/>
            </p:nvSpPr>
            <p:spPr>
              <a:xfrm>
                <a:off x="5272752" y="1690688"/>
                <a:ext cx="6431567" cy="204036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2:</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cumulative baseline hazard function </a:t>
                </a:r>
                <a14:m>
                  <m:oMath xmlns:m="http://schemas.openxmlformats.org/officeDocument/2006/math">
                    <m:acc>
                      <m:accPr>
                        <m:chr m:val="̂"/>
                        <m:ctrlPr>
                          <a:rPr lang="en-US" sz="2000" i="1" smtClean="0">
                            <a:solidFill>
                              <a:schemeClr val="tx1"/>
                            </a:solidFill>
                            <a:latin typeface="Cambria Math" panose="02040503050406030204" pitchFamily="18" charset="0"/>
                            <a:cs typeface="Segoe UI" panose="020B0502040204020203" pitchFamily="34" charset="0"/>
                          </a:rPr>
                        </m:ctrlPr>
                      </m:accPr>
                      <m:e>
                        <m:sSubSup>
                          <m:sSubSupPr>
                            <m:ctrlPr>
                              <a:rPr lang="en-US" sz="2000" i="1" smtClean="0">
                                <a:solidFill>
                                  <a:schemeClr val="tx1"/>
                                </a:solidFill>
                                <a:latin typeface="Cambria Math" panose="02040503050406030204" pitchFamily="18" charset="0"/>
                                <a:cs typeface="Segoe UI" panose="020B0502040204020203" pitchFamily="34" charset="0"/>
                              </a:rPr>
                            </m:ctrlPr>
                          </m:sSubSupPr>
                          <m:e>
                            <m:r>
                              <a:rPr lang="en-US" sz="2000" b="0" i="1" smtClean="0">
                                <a:solidFill>
                                  <a:schemeClr val="tx1"/>
                                </a:solidFill>
                                <a:latin typeface="Cambria Math" panose="02040503050406030204" pitchFamily="18" charset="0"/>
                                <a:cs typeface="Segoe UI" panose="020B0502040204020203" pitchFamily="34" charset="0"/>
                              </a:rPr>
                              <m:t>𝐻</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0" i="1" smtClean="0">
                                <a:solidFill>
                                  <a:schemeClr val="tx1"/>
                                </a:solidFill>
                                <a:latin typeface="Cambria Math" panose="02040503050406030204" pitchFamily="18" charset="0"/>
                                <a:cs typeface="Segoe UI" panose="020B0502040204020203" pitchFamily="34" charset="0"/>
                              </a:rPr>
                              <m:t>0</m:t>
                            </m:r>
                          </m:sup>
                        </m:sSubSup>
                      </m:e>
                    </m:ac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it is defined as a weighted version of the Breslow-type estimator:</a:t>
                </a:r>
              </a:p>
              <a:p>
                <a:endParaRPr lang="fr-FR" sz="20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D3CE0554-EBC8-0941-180E-240DF2944F37}"/>
                  </a:ext>
                </a:extLst>
              </p:cNvPr>
              <p:cNvSpPr txBox="1">
                <a:spLocks noRot="1" noChangeAspect="1" noMove="1" noResize="1" noEditPoints="1" noAdjustHandles="1" noChangeArrowheads="1" noChangeShapeType="1" noTextEdit="1"/>
              </p:cNvSpPr>
              <p:nvPr/>
            </p:nvSpPr>
            <p:spPr>
              <a:xfrm>
                <a:off x="5272752" y="1690688"/>
                <a:ext cx="6431567" cy="2040367"/>
              </a:xfrm>
              <a:prstGeom prst="rect">
                <a:avLst/>
              </a:prstGeom>
              <a:blipFill>
                <a:blip r:embed="rId4"/>
                <a:stretch>
                  <a:fillRect l="-1043" t="-1194"/>
                </a:stretch>
              </a:blipFill>
            </p:spPr>
            <p:txBody>
              <a:bodyPr/>
              <a:lstStyle/>
              <a:p>
                <a:r>
                  <a:rPr lang="fr-FR">
                    <a:noFill/>
                  </a:rPr>
                  <a:t> </a:t>
                </a:r>
              </a:p>
            </p:txBody>
          </p:sp>
        </mc:Fallback>
      </mc:AlternateContent>
      <p:sp>
        <p:nvSpPr>
          <p:cNvPr id="11" name="Title 1">
            <a:extLst>
              <a:ext uri="{FF2B5EF4-FFF2-40B4-BE49-F238E27FC236}">
                <a16:creationId xmlns:a16="http://schemas.microsoft.com/office/drawing/2014/main" id="{51C625D4-7796-3751-589A-317693CF54D9}"/>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293C20B4-A76D-1FD2-4413-B9A3AF4F157C}"/>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3" name="Google Shape;234;p36">
            <a:extLst>
              <a:ext uri="{FF2B5EF4-FFF2-40B4-BE49-F238E27FC236}">
                <a16:creationId xmlns:a16="http://schemas.microsoft.com/office/drawing/2014/main" id="{892F2D67-7E24-9804-149E-3A143817D13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107</a:t>
            </a:fld>
            <a:endParaRPr lang="en" kern="0" dirty="0">
              <a:solidFill>
                <a:srgbClr val="595959"/>
              </a:solidFill>
              <a:latin typeface="Segoe UI" panose="020B0502040204020203" pitchFamily="34" charset="0"/>
              <a:cs typeface="Segoe UI" panose="020B0502040204020203" pitchFamily="34" charset="0"/>
              <a:sym typeface="Arial"/>
            </a:endParaRPr>
          </a:p>
        </p:txBody>
      </p:sp>
      <p:cxnSp>
        <p:nvCxnSpPr>
          <p:cNvPr id="2" name="Straight Arrow Connector 1">
            <a:extLst>
              <a:ext uri="{FF2B5EF4-FFF2-40B4-BE49-F238E27FC236}">
                <a16:creationId xmlns:a16="http://schemas.microsoft.com/office/drawing/2014/main" id="{391034CD-8493-264B-BAAA-A424EAC95EA6}"/>
              </a:ext>
            </a:extLst>
          </p:cNvPr>
          <p:cNvCxnSpPr>
            <a:cxnSpLocks/>
          </p:cNvCxnSpPr>
          <p:nvPr/>
        </p:nvCxnSpPr>
        <p:spPr>
          <a:xfrm flipV="1">
            <a:off x="8488535" y="4604570"/>
            <a:ext cx="1496451" cy="68755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3B953B-96A0-9714-4450-BBBEE638AA39}"/>
                  </a:ext>
                </a:extLst>
              </p:cNvPr>
              <p:cNvSpPr txBox="1"/>
              <p:nvPr/>
            </p:nvSpPr>
            <p:spPr>
              <a:xfrm>
                <a:off x="6784211" y="5268558"/>
                <a:ext cx="3408648" cy="724237"/>
              </a:xfrm>
              <a:prstGeom prst="rect">
                <a:avLst/>
              </a:prstGeom>
              <a:noFill/>
            </p:spPr>
            <p:txBody>
              <a:bodyPr wrap="square" rtlCol="0">
                <a:spAutoFit/>
              </a:bodyPr>
              <a:lstStyle/>
              <a:p>
                <a:pPr algn="ctr"/>
                <a:r>
                  <a:rPr lang="en-US" sz="2000" dirty="0">
                    <a:solidFill>
                      <a:srgbClr val="0070C0"/>
                    </a:solidFill>
                    <a:latin typeface="Segoe UI" panose="020B0502040204020203" pitchFamily="34" charset="0"/>
                    <a:cs typeface="Segoe UI" panose="020B0502040204020203" pitchFamily="34" charset="0"/>
                  </a:rPr>
                  <a:t>Estimator of the log hazard ratio </a:t>
                </a:r>
                <a14:m>
                  <m:oMath xmlns:m="http://schemas.openxmlformats.org/officeDocument/2006/math">
                    <m:acc>
                      <m:accPr>
                        <m:chr m:val="̂"/>
                        <m:ctrlPr>
                          <a:rPr lang="fr-FR" sz="2000" b="1" i="1" smtClean="0">
                            <a:solidFill>
                              <a:srgbClr val="0070C0"/>
                            </a:solidFill>
                            <a:latin typeface="Cambria Math" panose="02040503050406030204" pitchFamily="18" charset="0"/>
                          </a:rPr>
                        </m:ctrlPr>
                      </m:accPr>
                      <m:e>
                        <m:sSub>
                          <m:sSubPr>
                            <m:ctrlPr>
                              <a:rPr lang="fr-FR" sz="2000" b="1" i="1" smtClean="0">
                                <a:solidFill>
                                  <a:srgbClr val="0070C0"/>
                                </a:solidFill>
                                <a:latin typeface="Cambria Math" panose="02040503050406030204" pitchFamily="18" charset="0"/>
                              </a:rPr>
                            </m:ctrlPr>
                          </m:sSubPr>
                          <m:e>
                            <m:r>
                              <a:rPr lang="fr-FR" sz="2000" b="1" i="1" smtClean="0">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solidFill>
                      <a:srgbClr val="0070C0"/>
                    </a:solidFill>
                    <a:latin typeface="Segoe UI" panose="020B0502040204020203" pitchFamily="34" charset="0"/>
                    <a:cs typeface="Segoe UI" panose="020B0502040204020203" pitchFamily="34" charset="0"/>
                  </a:rPr>
                  <a:t> from Step 1</a:t>
                </a:r>
                <a:endParaRPr lang="fr-FR" sz="2000" dirty="0">
                  <a:solidFill>
                    <a:srgbClr val="0070C0"/>
                  </a:solidFill>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563B953B-96A0-9714-4450-BBBEE638AA39}"/>
                  </a:ext>
                </a:extLst>
              </p:cNvPr>
              <p:cNvSpPr txBox="1">
                <a:spLocks noRot="1" noChangeAspect="1" noMove="1" noResize="1" noEditPoints="1" noAdjustHandles="1" noChangeArrowheads="1" noChangeShapeType="1" noTextEdit="1"/>
              </p:cNvSpPr>
              <p:nvPr/>
            </p:nvSpPr>
            <p:spPr>
              <a:xfrm>
                <a:off x="6784211" y="5268558"/>
                <a:ext cx="3408648" cy="724237"/>
              </a:xfrm>
              <a:prstGeom prst="rect">
                <a:avLst/>
              </a:prstGeom>
              <a:blipFill>
                <a:blip r:embed="rId5"/>
                <a:stretch>
                  <a:fillRect t="-3361" r="-1073" b="-14286"/>
                </a:stretch>
              </a:blipFill>
            </p:spPr>
            <p:txBody>
              <a:bodyPr/>
              <a:lstStyle/>
              <a:p>
                <a:r>
                  <a:rPr lang="fr-FR">
                    <a:noFill/>
                  </a:rPr>
                  <a:t> </a:t>
                </a:r>
              </a:p>
            </p:txBody>
          </p:sp>
        </mc:Fallback>
      </mc:AlternateContent>
    </p:spTree>
    <p:extLst>
      <p:ext uri="{BB962C8B-B14F-4D97-AF65-F5344CB8AC3E}">
        <p14:creationId xmlns:p14="http://schemas.microsoft.com/office/powerpoint/2010/main" val="39169465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D5E733A-6BFF-7F61-7BB3-B4B96B7F46A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F955D6C-B353-8443-65E5-A17840833BAE}"/>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CE0554-EBC8-0941-180E-240DF2944F37}"/>
                  </a:ext>
                </a:extLst>
              </p:cNvPr>
              <p:cNvSpPr txBox="1"/>
              <p:nvPr/>
            </p:nvSpPr>
            <p:spPr>
              <a:xfrm>
                <a:off x="5272752" y="1690688"/>
                <a:ext cx="6431567" cy="167494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3:</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and world-specific</a:t>
                </a:r>
                <a:r>
                  <a:rPr lang="en-US" sz="2000" dirty="0">
                    <a:latin typeface="Segoe UI" panose="020B0502040204020203" pitchFamily="34" charset="0"/>
                    <a:cs typeface="Segoe UI" panose="020B0502040204020203" pitchFamily="34" charset="0"/>
                  </a:rPr>
                  <a:t> cumulative risk function </a:t>
                </a:r>
                <a14:m>
                  <m:oMath xmlns:m="http://schemas.openxmlformats.org/officeDocument/2006/math">
                    <m:acc>
                      <m:accPr>
                        <m:chr m:val="̂"/>
                        <m:ctrlPr>
                          <a:rPr lang="en-US" sz="2000" i="1" smtClean="0">
                            <a:latin typeface="Cambria Math" panose="02040503050406030204" pitchFamily="18" charset="0"/>
                            <a:cs typeface="Segoe UI" panose="020B0502040204020203" pitchFamily="34" charset="0"/>
                          </a:rPr>
                        </m:ctrlPr>
                      </m:accPr>
                      <m:e>
                        <m:sSubSup>
                          <m:sSubSupPr>
                            <m:ctrlPr>
                              <a:rPr lang="en-US" sz="2000" i="1" smtClean="0">
                                <a:latin typeface="Cambria Math" panose="02040503050406030204" pitchFamily="18" charset="0"/>
                                <a:cs typeface="Segoe UI" panose="020B0502040204020203" pitchFamily="34" charset="0"/>
                              </a:rPr>
                            </m:ctrlPr>
                          </m:sSubSupPr>
                          <m:e>
                            <m:r>
                              <a:rPr lang="en-US" sz="2000" b="0" i="1" smtClean="0">
                                <a:latin typeface="Cambria Math" panose="02040503050406030204" pitchFamily="18" charset="0"/>
                                <a:cs typeface="Segoe UI" panose="020B0502040204020203" pitchFamily="34" charset="0"/>
                              </a:rPr>
                              <m:t>𝑅</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1" i="1" smtClean="0">
                                <a:solidFill>
                                  <a:srgbClr val="0070C0"/>
                                </a:solidFill>
                                <a:latin typeface="Cambria Math" panose="02040503050406030204" pitchFamily="18" charset="0"/>
                                <a:cs typeface="Segoe UI" panose="020B0502040204020203" pitchFamily="34" charset="0"/>
                              </a:rPr>
                              <m:t>𝒂</m:t>
                            </m:r>
                          </m:sup>
                        </m:sSubSup>
                      </m:e>
                    </m:ac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it is given by:</a:t>
                </a:r>
              </a:p>
              <a:p>
                <a:endParaRPr lang="fr-FR" sz="20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D3CE0554-EBC8-0941-180E-240DF2944F37}"/>
                  </a:ext>
                </a:extLst>
              </p:cNvPr>
              <p:cNvSpPr txBox="1">
                <a:spLocks noRot="1" noChangeAspect="1" noMove="1" noResize="1" noEditPoints="1" noAdjustHandles="1" noChangeArrowheads="1" noChangeShapeType="1" noTextEdit="1"/>
              </p:cNvSpPr>
              <p:nvPr/>
            </p:nvSpPr>
            <p:spPr>
              <a:xfrm>
                <a:off x="5272752" y="1690688"/>
                <a:ext cx="6431567" cy="1674946"/>
              </a:xfrm>
              <a:prstGeom prst="rect">
                <a:avLst/>
              </a:prstGeom>
              <a:blipFill>
                <a:blip r:embed="rId4"/>
                <a:stretch>
                  <a:fillRect l="-1043" t="-1455"/>
                </a:stretch>
              </a:blipFill>
            </p:spPr>
            <p:txBody>
              <a:bodyPr/>
              <a:lstStyle/>
              <a:p>
                <a:r>
                  <a:rPr lang="fr-FR">
                    <a:noFill/>
                  </a:rPr>
                  <a:t> </a:t>
                </a:r>
              </a:p>
            </p:txBody>
          </p:sp>
        </mc:Fallback>
      </mc:AlternateContent>
      <p:sp>
        <p:nvSpPr>
          <p:cNvPr id="11" name="Title 1">
            <a:extLst>
              <a:ext uri="{FF2B5EF4-FFF2-40B4-BE49-F238E27FC236}">
                <a16:creationId xmlns:a16="http://schemas.microsoft.com/office/drawing/2014/main" id="{51C625D4-7796-3751-589A-317693CF54D9}"/>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293C20B4-A76D-1FD2-4413-B9A3AF4F157C}"/>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3" name="Google Shape;234;p36">
            <a:extLst>
              <a:ext uri="{FF2B5EF4-FFF2-40B4-BE49-F238E27FC236}">
                <a16:creationId xmlns:a16="http://schemas.microsoft.com/office/drawing/2014/main" id="{892F2D67-7E24-9804-149E-3A143817D13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108</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7893736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FB98B7B-13C7-DD21-C2AE-0DBC51053D12}"/>
                  </a:ext>
                </a:extLst>
              </p:cNvPr>
              <p:cNvSpPr/>
              <p:nvPr/>
            </p:nvSpPr>
            <p:spPr>
              <a:xfrm>
                <a:off x="5100850" y="2173123"/>
                <a:ext cx="6927361" cy="41727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160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 </m:t>
                      </m:r>
                      <m:r>
                        <a:rPr lang="en-US" sz="1600" b="0" i="1" smtClean="0">
                          <a:solidFill>
                            <a:schemeClr val="tx1"/>
                          </a:solidFill>
                          <a:latin typeface="Cambria Math" panose="02040503050406030204" pitchFamily="18" charset="0"/>
                          <a:ea typeface="Cambria Math" panose="02040503050406030204" pitchFamily="18" charset="0"/>
                        </a:rPr>
                        <m:t>𝑡</m:t>
                      </m:r>
                      <m:r>
                        <a:rPr lang="en-US" sz="1600" b="0" i="1" smtClean="0">
                          <a:solidFill>
                            <a:schemeClr val="tx1"/>
                          </a:solidFill>
                          <a:latin typeface="Cambria Math" panose="02040503050406030204" pitchFamily="18" charset="0"/>
                          <a:ea typeface="Cambria Math" panose="02040503050406030204" pitchFamily="18" charset="0"/>
                        </a:rPr>
                        <m:t>&gt;0: </m:t>
                      </m:r>
                      <m:acc>
                        <m:accPr>
                          <m:chr m:val="̂"/>
                          <m:ctrlPr>
                            <a:rPr lang="fr-FR" sz="1600" i="1" smtClean="0">
                              <a:solidFill>
                                <a:schemeClr val="tx1"/>
                              </a:solidFill>
                              <a:latin typeface="Cambria Math" panose="02040503050406030204" pitchFamily="18" charset="0"/>
                            </a:rPr>
                          </m:ctrlPr>
                        </m:accPr>
                        <m:e>
                          <m:sSubSup>
                            <m:sSubSupPr>
                              <m:ctrlPr>
                                <a:rPr lang="fr-FR" sz="160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𝑅</m:t>
                              </m:r>
                            </m:e>
                            <m:sub>
                              <m:r>
                                <a:rPr lang="en-US" sz="1600" b="1" i="1" smtClean="0">
                                  <a:solidFill>
                                    <a:srgbClr val="0070C0"/>
                                  </a:solidFill>
                                  <a:latin typeface="Cambria Math" panose="02040503050406030204" pitchFamily="18" charset="0"/>
                                </a:rPr>
                                <m:t>𝒌</m:t>
                              </m:r>
                            </m:sub>
                            <m:sup>
                              <m:r>
                                <a:rPr lang="en-US" sz="1600" b="1" i="1" smtClean="0">
                                  <a:solidFill>
                                    <a:srgbClr val="0070C0"/>
                                  </a:solidFill>
                                  <a:latin typeface="Cambria Math" panose="02040503050406030204" pitchFamily="18" charset="0"/>
                                </a:rPr>
                                <m:t>𝒂</m:t>
                              </m:r>
                            </m:sup>
                          </m:sSubSup>
                        </m:e>
                      </m:acc>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nary>
                        <m:naryPr>
                          <m:chr m:val="∑"/>
                          <m:supHide m:val="on"/>
                          <m:ctrlPr>
                            <a:rPr lang="en-US" sz="1600" i="1">
                              <a:solidFill>
                                <a:schemeClr val="tx1"/>
                              </a:solidFill>
                              <a:latin typeface="Cambria Math" panose="02040503050406030204" pitchFamily="18" charset="0"/>
                              <a:ea typeface="Cambria Math" panose="02040503050406030204" pitchFamily="18" charset="0"/>
                            </a:rPr>
                          </m:ctrlPr>
                        </m:naryPr>
                        <m:sub>
                          <m:r>
                            <m:rPr>
                              <m:brk m:alnAt="23"/>
                            </m:rP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𝑖</m:t>
                          </m:r>
                          <m:r>
                            <a:rPr lang="en-US" sz="1600" i="1">
                              <a:solidFill>
                                <a:schemeClr val="tx1"/>
                              </a:solidFill>
                              <a:latin typeface="Cambria Math" panose="02040503050406030204" pitchFamily="18" charset="0"/>
                              <a:ea typeface="Cambria Math" panose="02040503050406030204" pitchFamily="18" charset="0"/>
                            </a:rPr>
                            <m:t>:</m:t>
                          </m:r>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 </m:t>
                              </m:r>
                              <m:r>
                                <a:rPr lang="en-US" sz="1600" i="1">
                                  <a:solidFill>
                                    <a:schemeClr val="tx1"/>
                                  </a:solidFill>
                                  <a:latin typeface="Cambria Math" panose="02040503050406030204" pitchFamily="18" charset="0"/>
                                  <a:ea typeface="Cambria Math" panose="02040503050406030204" pitchFamily="18" charset="0"/>
                                </a:rPr>
                                <m:t>𝐸</m:t>
                              </m:r>
                            </m:e>
                            <m:sub>
                              <m:r>
                                <a:rPr lang="en-US" sz="1600" i="1">
                                  <a:solidFill>
                                    <a:schemeClr val="tx1"/>
                                  </a:solidFill>
                                  <a:latin typeface="Cambria Math" panose="02040503050406030204" pitchFamily="18" charset="0"/>
                                  <a:ea typeface="Cambria Math" panose="02040503050406030204" pitchFamily="18" charset="0"/>
                                </a:rPr>
                                <m:t>𝑖</m:t>
                              </m:r>
                            </m:sub>
                          </m:sSub>
                          <m:r>
                            <m:rPr>
                              <m:brk m:alnAt="23"/>
                            </m:rPr>
                            <a:rPr lang="en-US" sz="1600" i="1">
                              <a:solidFill>
                                <a:schemeClr val="tx1"/>
                              </a:solidFill>
                              <a:latin typeface="Cambria Math" panose="02040503050406030204" pitchFamily="18" charset="0"/>
                              <a:ea typeface="Cambria Math" panose="02040503050406030204" pitchFamily="18" charset="0"/>
                            </a:rPr>
                            <m:t>=</m:t>
                          </m:r>
                          <m:r>
                            <a:rPr lang="en-US" sz="1600" b="1" i="1" smtClean="0">
                              <a:solidFill>
                                <a:srgbClr val="0070C0"/>
                              </a:solidFill>
                              <a:latin typeface="Cambria Math" panose="02040503050406030204" pitchFamily="18" charset="0"/>
                              <a:ea typeface="Cambria Math" panose="02040503050406030204" pitchFamily="18" charset="0"/>
                            </a:rPr>
                            <m:t>𝒌</m:t>
                          </m:r>
                          <m:r>
                            <a:rPr lang="en-US" sz="1600" b="0" i="1" smtClean="0">
                              <a:solidFill>
                                <a:schemeClr val="tx1"/>
                              </a:solidFill>
                              <a:latin typeface="Cambria Math" panose="02040503050406030204" pitchFamily="18" charset="0"/>
                              <a:ea typeface="Cambria Math" panose="02040503050406030204" pitchFamily="18" charset="0"/>
                            </a:rPr>
                            <m:t>,</m:t>
                          </m:r>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𝑇</m:t>
                              </m:r>
                            </m:e>
                            <m:sub>
                              <m:r>
                                <a:rPr lang="en-US" sz="1600" b="0" i="1" smtClean="0">
                                  <a:solidFill>
                                    <a:schemeClr val="tx1"/>
                                  </a:solidFill>
                                  <a:latin typeface="Cambria Math" panose="02040503050406030204" pitchFamily="18" charset="0"/>
                                  <a:ea typeface="Cambria Math" panose="02040503050406030204" pitchFamily="18" charset="0"/>
                                </a:rPr>
                                <m:t>𝑖</m:t>
                              </m:r>
                            </m:sub>
                          </m:sSub>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𝑡</m:t>
                          </m:r>
                          <m:r>
                            <a:rPr lang="en-US" sz="1600" i="1">
                              <a:solidFill>
                                <a:schemeClr val="tx1"/>
                              </a:solidFill>
                              <a:latin typeface="Cambria Math" panose="02040503050406030204" pitchFamily="18" charset="0"/>
                              <a:ea typeface="Cambria Math" panose="02040503050406030204" pitchFamily="18" charset="0"/>
                            </a:rPr>
                            <m:t>}</m:t>
                          </m:r>
                        </m:sub>
                        <m:sup/>
                        <m:e>
                          <m:f>
                            <m:fPr>
                              <m:ctrlPr>
                                <a:rPr lang="en-US" sz="1600" i="1">
                                  <a:solidFill>
                                    <a:schemeClr val="tx1"/>
                                  </a:solidFill>
                                  <a:latin typeface="Cambria Math" panose="02040503050406030204" pitchFamily="18" charset="0"/>
                                  <a:ea typeface="Cambria Math" panose="02040503050406030204" pitchFamily="18" charset="0"/>
                                </a:rPr>
                              </m:ctrlPr>
                            </m:fPr>
                            <m:num>
                              <m:acc>
                                <m:accPr>
                                  <m:chr m:val="̂"/>
                                  <m:ctrlPr>
                                    <a:rPr lang="en-US" sz="1600" i="1">
                                      <a:solidFill>
                                        <a:schemeClr val="tx1"/>
                                      </a:solidFill>
                                      <a:latin typeface="Cambria Math" panose="02040503050406030204" pitchFamily="18" charset="0"/>
                                      <a:ea typeface="Cambria Math" panose="02040503050406030204" pitchFamily="18" charset="0"/>
                                    </a:rPr>
                                  </m:ctrlPr>
                                </m:acc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𝑤</m:t>
                                      </m:r>
                                    </m:e>
                                    <m:sub>
                                      <m:r>
                                        <a:rPr lang="en-US" sz="1600" i="1">
                                          <a:solidFill>
                                            <a:schemeClr val="tx1"/>
                                          </a:solidFill>
                                          <a:latin typeface="Cambria Math" panose="02040503050406030204" pitchFamily="18" charset="0"/>
                                          <a:ea typeface="Cambria Math" panose="02040503050406030204" pitchFamily="18" charset="0"/>
                                        </a:rPr>
                                        <m:t>𝑖</m:t>
                                      </m:r>
                                    </m:sub>
                                  </m:sSub>
                                </m:e>
                              </m:acc>
                              <m:func>
                                <m:funcPr>
                                  <m:ctrlPr>
                                    <a:rPr lang="en-US" sz="1600" b="0" i="1" smtClean="0">
                                      <a:solidFill>
                                        <a:schemeClr val="tx1"/>
                                      </a:solidFill>
                                      <a:latin typeface="Cambria Math" panose="02040503050406030204" pitchFamily="18" charset="0"/>
                                      <a:ea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ea typeface="Cambria Math" panose="02040503050406030204" pitchFamily="18" charset="0"/>
                                    </a:rPr>
                                    <m:t>exp</m:t>
                                  </m:r>
                                </m:fName>
                                <m:e>
                                  <m:d>
                                    <m:dPr>
                                      <m:ctrlPr>
                                        <a:rPr lang="en-US" sz="1600" b="0" i="1" smtClean="0">
                                          <a:solidFill>
                                            <a:schemeClr val="tx1"/>
                                          </a:solidFill>
                                          <a:latin typeface="Cambria Math" panose="02040503050406030204" pitchFamily="18" charset="0"/>
                                          <a:ea typeface="Cambria Math" panose="02040503050406030204" pitchFamily="18" charset="0"/>
                                        </a:rPr>
                                      </m:ctrlPr>
                                    </m:dPr>
                                    <m:e>
                                      <m:r>
                                        <a:rPr lang="en-US" sz="1600" b="0" i="1" smtClean="0">
                                          <a:solidFill>
                                            <a:schemeClr val="tx1"/>
                                          </a:solidFill>
                                          <a:latin typeface="Cambria Math" panose="02040503050406030204" pitchFamily="18" charset="0"/>
                                          <a:ea typeface="Cambria Math" panose="02040503050406030204" pitchFamily="18" charset="0"/>
                                        </a:rPr>
                                        <m:t>−</m:t>
                                      </m:r>
                                      <m:acc>
                                        <m:accPr>
                                          <m:chr m:val="̂"/>
                                          <m:ctrlPr>
                                            <a:rPr lang="en-US" sz="1600" b="0" i="1" smtClean="0">
                                              <a:solidFill>
                                                <a:schemeClr val="tx1"/>
                                              </a:solidFill>
                                              <a:latin typeface="Cambria Math" panose="02040503050406030204" pitchFamily="18" charset="0"/>
                                              <a:ea typeface="Cambria Math" panose="02040503050406030204" pitchFamily="18" charset="0"/>
                                            </a:rPr>
                                          </m:ctrlPr>
                                        </m:accPr>
                                        <m:e>
                                          <m:sSubSup>
                                            <m:sSubSupPr>
                                              <m:ctrlPr>
                                                <a:rPr lang="en-US" sz="1600" b="0" i="1" smtClean="0">
                                                  <a:solidFill>
                                                    <a:schemeClr val="tx1"/>
                                                  </a:solidFill>
                                                  <a:latin typeface="Cambria Math" panose="02040503050406030204" pitchFamily="18" charset="0"/>
                                                  <a:ea typeface="Cambria Math" panose="02040503050406030204" pitchFamily="18" charset="0"/>
                                                </a:rPr>
                                              </m:ctrlPr>
                                            </m:sSubSupPr>
                                            <m:e>
                                              <m:r>
                                                <a:rPr lang="en-US" sz="1600" b="0" i="1" smtClean="0">
                                                  <a:solidFill>
                                                    <a:schemeClr val="tx1"/>
                                                  </a:solidFill>
                                                  <a:latin typeface="Cambria Math" panose="02040503050406030204" pitchFamily="18" charset="0"/>
                                                  <a:ea typeface="Cambria Math" panose="02040503050406030204" pitchFamily="18" charset="0"/>
                                                </a:rPr>
                                                <m:t>𝐻</m:t>
                                              </m:r>
                                            </m:e>
                                            <m:sub>
                                              <m:r>
                                                <a:rPr lang="en-US" sz="1600" b="0" i="1" smtClean="0">
                                                  <a:solidFill>
                                                    <a:schemeClr val="tx1"/>
                                                  </a:solidFill>
                                                  <a:latin typeface="Cambria Math" panose="02040503050406030204" pitchFamily="18" charset="0"/>
                                                  <a:ea typeface="Cambria Math" panose="02040503050406030204" pitchFamily="18" charset="0"/>
                                                </a:rPr>
                                                <m:t>1</m:t>
                                              </m:r>
                                            </m:sub>
                                            <m:sup>
                                              <m:r>
                                                <a:rPr lang="en-US" sz="1600" b="0" i="1" smtClean="0">
                                                  <a:solidFill>
                                                    <a:schemeClr val="tx1"/>
                                                  </a:solidFill>
                                                  <a:latin typeface="Cambria Math" panose="02040503050406030204" pitchFamily="18" charset="0"/>
                                                  <a:ea typeface="Cambria Math" panose="02040503050406030204" pitchFamily="18" charset="0"/>
                                                </a:rPr>
                                                <m:t>0</m:t>
                                              </m:r>
                                            </m:sup>
                                          </m:sSubSup>
                                        </m:e>
                                      </m:acc>
                                      <m:d>
                                        <m:dPr>
                                          <m:ctrlPr>
                                            <a:rPr lang="fr-FR" sz="1600" i="1" smtClean="0">
                                              <a:solidFill>
                                                <a:schemeClr val="tx1"/>
                                              </a:solidFill>
                                              <a:latin typeface="Cambria Math" panose="02040503050406030204" pitchFamily="18" charset="0"/>
                                            </a:rPr>
                                          </m:ctrlPr>
                                        </m:dPr>
                                        <m:e>
                                          <m:sSub>
                                            <m:sSubPr>
                                              <m:ctrlPr>
                                                <a:rPr lang="fr-FR"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𝑇</m:t>
                                              </m:r>
                                            </m:e>
                                            <m:sub>
                                              <m:r>
                                                <a:rPr lang="en-US" sz="1600" b="0" i="1" smtClean="0">
                                                  <a:solidFill>
                                                    <a:schemeClr val="tx1"/>
                                                  </a:solidFill>
                                                  <a:latin typeface="Cambria Math" panose="02040503050406030204" pitchFamily="18" charset="0"/>
                                                </a:rPr>
                                                <m:t>𝑖</m:t>
                                              </m:r>
                                            </m:sub>
                                          </m:sSub>
                                        </m:e>
                                      </m:d>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exp</m:t>
                                          </m:r>
                                        </m:fName>
                                        <m:e>
                                          <m:d>
                                            <m:dPr>
                                              <m:ctrlPr>
                                                <a:rPr lang="en-US" sz="1600" b="0" i="1" smtClean="0">
                                                  <a:solidFill>
                                                    <a:schemeClr val="tx1"/>
                                                  </a:solidFill>
                                                  <a:latin typeface="Cambria Math" panose="02040503050406030204" pitchFamily="18" charset="0"/>
                                                </a:rPr>
                                              </m:ctrlPr>
                                            </m:dPr>
                                            <m:e>
                                              <m:acc>
                                                <m:accPr>
                                                  <m:chr m:val="̂"/>
                                                  <m:ctrlPr>
                                                    <a:rPr lang="en-US" sz="1600" b="0" i="1" smtClean="0">
                                                      <a:solidFill>
                                                        <a:schemeClr val="tx1"/>
                                                      </a:solidFill>
                                                      <a:latin typeface="Cambria Math" panose="02040503050406030204" pitchFamily="18" charset="0"/>
                                                    </a:rPr>
                                                  </m:ctrlPr>
                                                </m:acc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1</m:t>
                                                      </m:r>
                                                    </m:sub>
                                                  </m:sSub>
                                                </m:e>
                                              </m:acc>
                                              <m:r>
                                                <a:rPr lang="en-US" sz="1600" b="1" i="1" smtClean="0">
                                                  <a:solidFill>
                                                    <a:srgbClr val="0070C0"/>
                                                  </a:solidFill>
                                                  <a:latin typeface="Cambria Math" panose="02040503050406030204" pitchFamily="18" charset="0"/>
                                                </a:rPr>
                                                <m:t>𝒂</m:t>
                                              </m:r>
                                            </m:e>
                                          </m:d>
                                        </m:e>
                                      </m:func>
                                      <m:r>
                                        <a:rPr lang="en-US" sz="1600" b="0" i="1" smtClean="0">
                                          <a:solidFill>
                                            <a:schemeClr val="tx1"/>
                                          </a:solidFill>
                                          <a:latin typeface="Cambria Math" panose="02040503050406030204" pitchFamily="18" charset="0"/>
                                        </a:rPr>
                                        <m:t>−</m:t>
                                      </m:r>
                                      <m:acc>
                                        <m:accPr>
                                          <m:chr m:val="̂"/>
                                          <m:ctrlPr>
                                            <a:rPr lang="en-US" sz="1600" i="1">
                                              <a:solidFill>
                                                <a:schemeClr val="tx1"/>
                                              </a:solidFill>
                                              <a:latin typeface="Cambria Math" panose="02040503050406030204" pitchFamily="18" charset="0"/>
                                              <a:ea typeface="Cambria Math" panose="02040503050406030204" pitchFamily="18" charset="0"/>
                                            </a:rPr>
                                          </m:ctrlPr>
                                        </m:accPr>
                                        <m:e>
                                          <m:sSubSup>
                                            <m:sSubSupPr>
                                              <m:ctrlPr>
                                                <a:rPr lang="en-US" sz="1600" i="1">
                                                  <a:solidFill>
                                                    <a:schemeClr val="tx1"/>
                                                  </a:solidFill>
                                                  <a:latin typeface="Cambria Math" panose="02040503050406030204" pitchFamily="18" charset="0"/>
                                                  <a:ea typeface="Cambria Math" panose="02040503050406030204" pitchFamily="18" charset="0"/>
                                                </a:rPr>
                                              </m:ctrlPr>
                                            </m:sSubSupPr>
                                            <m:e>
                                              <m:r>
                                                <a:rPr lang="en-US" sz="1600" i="1">
                                                  <a:solidFill>
                                                    <a:schemeClr val="tx1"/>
                                                  </a:solidFill>
                                                  <a:latin typeface="Cambria Math" panose="02040503050406030204" pitchFamily="18" charset="0"/>
                                                  <a:ea typeface="Cambria Math" panose="02040503050406030204" pitchFamily="18" charset="0"/>
                                                </a:rPr>
                                                <m:t>𝐻</m:t>
                                              </m:r>
                                            </m:e>
                                            <m:sub>
                                              <m:r>
                                                <a:rPr lang="en-US" sz="1600" b="0" i="1" smtClean="0">
                                                  <a:solidFill>
                                                    <a:schemeClr val="tx1"/>
                                                  </a:solidFill>
                                                  <a:latin typeface="Cambria Math" panose="02040503050406030204" pitchFamily="18" charset="0"/>
                                                  <a:ea typeface="Cambria Math" panose="02040503050406030204" pitchFamily="18" charset="0"/>
                                                </a:rPr>
                                                <m:t>2</m:t>
                                              </m:r>
                                            </m:sub>
                                            <m:sup>
                                              <m:r>
                                                <a:rPr lang="en-US" sz="1600" i="1">
                                                  <a:solidFill>
                                                    <a:schemeClr val="tx1"/>
                                                  </a:solidFill>
                                                  <a:latin typeface="Cambria Math" panose="02040503050406030204" pitchFamily="18" charset="0"/>
                                                  <a:ea typeface="Cambria Math" panose="02040503050406030204" pitchFamily="18" charset="0"/>
                                                </a:rPr>
                                                <m:t>0</m:t>
                                              </m:r>
                                            </m:sup>
                                          </m:sSubSup>
                                        </m:e>
                                      </m:acc>
                                      <m:d>
                                        <m:dPr>
                                          <m:ctrlPr>
                                            <a:rPr lang="fr-FR" sz="1600" i="1">
                                              <a:solidFill>
                                                <a:schemeClr val="tx1"/>
                                              </a:solidFill>
                                              <a:latin typeface="Cambria Math" panose="02040503050406030204" pitchFamily="18" charset="0"/>
                                            </a:rPr>
                                          </m:ctrlPr>
                                        </m:dPr>
                                        <m:e>
                                          <m:sSub>
                                            <m:sSubPr>
                                              <m:ctrlPr>
                                                <a:rPr lang="fr-FR"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𝑖</m:t>
                                              </m:r>
                                            </m:sub>
                                          </m:sSub>
                                        </m:e>
                                      </m:d>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panose="02040503050406030204" pitchFamily="18" charset="0"/>
                                            </a:rPr>
                                            <m:t>exp</m:t>
                                          </m:r>
                                        </m:fName>
                                        <m:e>
                                          <m:d>
                                            <m:dPr>
                                              <m:ctrlPr>
                                                <a:rPr lang="en-US" sz="1600" i="1">
                                                  <a:solidFill>
                                                    <a:schemeClr val="tx1"/>
                                                  </a:solidFill>
                                                  <a:latin typeface="Cambria Math" panose="02040503050406030204" pitchFamily="18" charset="0"/>
                                                </a:rPr>
                                              </m:ctrlPr>
                                            </m:dPr>
                                            <m:e>
                                              <m:acc>
                                                <m:accPr>
                                                  <m:chr m:val="̂"/>
                                                  <m:ctrlPr>
                                                    <a:rPr lang="en-US" sz="1600" i="1">
                                                      <a:solidFill>
                                                        <a:schemeClr val="tx1"/>
                                                      </a:solidFill>
                                                      <a:latin typeface="Cambria Math" panose="02040503050406030204" pitchFamily="18" charset="0"/>
                                                    </a:rPr>
                                                  </m:ctrlPr>
                                                </m:accPr>
                                                <m:e>
                                                  <m:sSub>
                                                    <m:sSubPr>
                                                      <m:ctrlPr>
                                                        <a:rPr lang="en-US" sz="1600" i="1">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e>
                                              </m:acc>
                                              <m:r>
                                                <a:rPr lang="en-US" sz="1600" b="1" i="1" smtClean="0">
                                                  <a:solidFill>
                                                    <a:srgbClr val="0070C0"/>
                                                  </a:solidFill>
                                                  <a:latin typeface="Cambria Math" panose="02040503050406030204" pitchFamily="18" charset="0"/>
                                                </a:rPr>
                                                <m:t>𝒂</m:t>
                                              </m:r>
                                            </m:e>
                                          </m:d>
                                        </m:e>
                                      </m:func>
                                    </m:e>
                                  </m:d>
                                </m:e>
                              </m:func>
                            </m:num>
                            <m:den>
                              <m:nary>
                                <m:naryPr>
                                  <m:chr m:val="∑"/>
                                  <m:limLoc m:val="subSup"/>
                                  <m:ctrlPr>
                                    <a:rPr lang="en-US" sz="1600" i="1">
                                      <a:solidFill>
                                        <a:schemeClr val="tx1"/>
                                      </a:solidFill>
                                      <a:latin typeface="Cambria Math" panose="02040503050406030204" pitchFamily="18" charset="0"/>
                                      <a:ea typeface="Cambria Math" panose="02040503050406030204" pitchFamily="18" charset="0"/>
                                    </a:rPr>
                                  </m:ctrlPr>
                                </m:naryPr>
                                <m:sub>
                                  <m:r>
                                    <m:rPr>
                                      <m:brk m:alnAt="25"/>
                                    </m:rPr>
                                    <a:rPr lang="en-US" sz="1600" i="1">
                                      <a:solidFill>
                                        <a:schemeClr val="tx1"/>
                                      </a:solidFill>
                                      <a:latin typeface="Cambria Math" panose="02040503050406030204" pitchFamily="18" charset="0"/>
                                      <a:ea typeface="Cambria Math" panose="02040503050406030204" pitchFamily="18" charset="0"/>
                                    </a:rPr>
                                    <m:t>𝑗</m:t>
                                  </m:r>
                                  <m:r>
                                    <a:rPr lang="en-US" sz="1600" i="1">
                                      <a:solidFill>
                                        <a:schemeClr val="tx1"/>
                                      </a:solidFill>
                                      <a:latin typeface="Cambria Math" panose="02040503050406030204" pitchFamily="18" charset="0"/>
                                      <a:ea typeface="Cambria Math" panose="02040503050406030204" pitchFamily="18" charset="0"/>
                                    </a:rPr>
                                    <m:t>=1</m:t>
                                  </m:r>
                                </m:sub>
                                <m:sup>
                                  <m:r>
                                    <a:rPr lang="en-US" sz="1600" i="1">
                                      <a:solidFill>
                                        <a:schemeClr val="tx1"/>
                                      </a:solidFill>
                                      <a:latin typeface="Cambria Math" panose="02040503050406030204" pitchFamily="18" charset="0"/>
                                      <a:ea typeface="Cambria Math" panose="02040503050406030204" pitchFamily="18" charset="0"/>
                                    </a:rPr>
                                    <m:t>𝑛</m:t>
                                  </m:r>
                                </m:sup>
                                <m:e>
                                  <m:acc>
                                    <m:accPr>
                                      <m:chr m:val="̂"/>
                                      <m:ctrlPr>
                                        <a:rPr lang="en-US" sz="1600" i="1">
                                          <a:solidFill>
                                            <a:schemeClr val="tx1"/>
                                          </a:solidFill>
                                          <a:latin typeface="Cambria Math" panose="02040503050406030204" pitchFamily="18" charset="0"/>
                                          <a:ea typeface="Cambria Math" panose="02040503050406030204" pitchFamily="18" charset="0"/>
                                        </a:rPr>
                                      </m:ctrlPr>
                                    </m:acc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𝑤</m:t>
                                          </m:r>
                                        </m:e>
                                        <m:sub>
                                          <m:r>
                                            <a:rPr lang="en-US" sz="1600" i="1">
                                              <a:solidFill>
                                                <a:schemeClr val="tx1"/>
                                              </a:solidFill>
                                              <a:latin typeface="Cambria Math" panose="02040503050406030204" pitchFamily="18" charset="0"/>
                                              <a:ea typeface="Cambria Math" panose="02040503050406030204" pitchFamily="18" charset="0"/>
                                            </a:rPr>
                                            <m:t>𝑗</m:t>
                                          </m:r>
                                        </m:sub>
                                      </m:sSub>
                                    </m:e>
                                  </m:acc>
                                  <m:r>
                                    <m:rPr>
                                      <m:sty m:val="p"/>
                                    </m:rPr>
                                    <a:rPr lang="en-US" sz="1600">
                                      <a:solidFill>
                                        <a:schemeClr val="tx1"/>
                                      </a:solidFill>
                                      <a:latin typeface="Cambria Math" panose="02040503050406030204" pitchFamily="18" charset="0"/>
                                      <a:ea typeface="Cambria Math" panose="02040503050406030204" pitchFamily="18" charset="0"/>
                                    </a:rPr>
                                    <m:t>exp</m:t>
                                  </m:r>
                                  <m:r>
                                    <a:rPr lang="en-US" sz="1600" i="1">
                                      <a:solidFill>
                                        <a:schemeClr val="tx1"/>
                                      </a:solidFill>
                                      <a:latin typeface="Cambria Math" panose="02040503050406030204" pitchFamily="18" charset="0"/>
                                      <a:ea typeface="Cambria Math" panose="02040503050406030204" pitchFamily="18" charset="0"/>
                                    </a:rPr>
                                    <m:t>⁡</m:t>
                                  </m:r>
                                  <m:d>
                                    <m:dPr>
                                      <m:ctrlPr>
                                        <a:rPr lang="en-US" sz="1600" i="1">
                                          <a:solidFill>
                                            <a:schemeClr val="tx1"/>
                                          </a:solidFill>
                                          <a:latin typeface="Cambria Math" panose="02040503050406030204" pitchFamily="18" charset="0"/>
                                          <a:ea typeface="Cambria Math" panose="02040503050406030204" pitchFamily="18" charset="0"/>
                                        </a:rPr>
                                      </m:ctrlPr>
                                    </m:dPr>
                                    <m:e>
                                      <m:acc>
                                        <m:accPr>
                                          <m:chr m:val="̂"/>
                                          <m:ctrlPr>
                                            <a:rPr lang="en-US" sz="1600" i="1">
                                              <a:solidFill>
                                                <a:schemeClr val="tx1"/>
                                              </a:solidFill>
                                              <a:latin typeface="Cambria Math" panose="02040503050406030204" pitchFamily="18" charset="0"/>
                                              <a:ea typeface="Cambria Math" panose="02040503050406030204" pitchFamily="18" charset="0"/>
                                            </a:rPr>
                                          </m:ctrlPr>
                                        </m:acc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𝛽</m:t>
                                              </m:r>
                                            </m:e>
                                            <m:sub>
                                              <m:r>
                                                <a:rPr lang="en-US" sz="1600" b="1" i="1" smtClean="0">
                                                  <a:solidFill>
                                                    <a:srgbClr val="0070C0"/>
                                                  </a:solidFill>
                                                  <a:latin typeface="Cambria Math" panose="02040503050406030204" pitchFamily="18" charset="0"/>
                                                  <a:ea typeface="Cambria Math" panose="02040503050406030204" pitchFamily="18" charset="0"/>
                                                </a:rPr>
                                                <m:t>𝒌</m:t>
                                              </m:r>
                                            </m:sub>
                                          </m:sSub>
                                        </m:e>
                                      </m:acc>
                                      <m:sSub>
                                        <m:sSubPr>
                                          <m:ctrlPr>
                                            <a:rPr lang="fr-FR"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𝐴</m:t>
                                          </m:r>
                                        </m:e>
                                        <m:sub>
                                          <m:r>
                                            <a:rPr lang="en-US" sz="1600" i="1">
                                              <a:solidFill>
                                                <a:schemeClr val="tx1"/>
                                              </a:solidFill>
                                              <a:latin typeface="Cambria Math" panose="02040503050406030204" pitchFamily="18" charset="0"/>
                                              <a:ea typeface="Cambria Math" panose="02040503050406030204" pitchFamily="18" charset="0"/>
                                            </a:rPr>
                                            <m:t>𝑗</m:t>
                                          </m:r>
                                        </m:sub>
                                      </m:sSub>
                                    </m:e>
                                  </m:d>
                                  <m:r>
                                    <a:rPr lang="en-US" sz="1600" i="1">
                                      <a:solidFill>
                                        <a:schemeClr val="tx1"/>
                                      </a:solidFill>
                                      <a:latin typeface="Cambria Math" panose="02040503050406030204" pitchFamily="18" charset="0"/>
                                      <a:ea typeface="Cambria Math" panose="02040503050406030204" pitchFamily="18" charset="0"/>
                                    </a:rPr>
                                    <m:t>𝕀</m:t>
                                  </m:r>
                                  <m:d>
                                    <m:dPr>
                                      <m:ctrlPr>
                                        <a:rPr lang="en-US" sz="1600" i="1">
                                          <a:solidFill>
                                            <a:schemeClr val="tx1"/>
                                          </a:solidFill>
                                          <a:latin typeface="Cambria Math" panose="02040503050406030204" pitchFamily="18" charset="0"/>
                                          <a:ea typeface="Cambria Math" panose="02040503050406030204" pitchFamily="18" charset="0"/>
                                        </a:rPr>
                                      </m:ctrlPr>
                                    </m:d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𝑇</m:t>
                                          </m:r>
                                        </m:e>
                                        <m:sub>
                                          <m:r>
                                            <a:rPr lang="en-US" sz="1600" i="1">
                                              <a:solidFill>
                                                <a:schemeClr val="tx1"/>
                                              </a:solidFill>
                                              <a:latin typeface="Cambria Math" panose="02040503050406030204" pitchFamily="18" charset="0"/>
                                              <a:ea typeface="Cambria Math" panose="02040503050406030204" pitchFamily="18" charset="0"/>
                                            </a:rPr>
                                            <m:t>𝑗</m:t>
                                          </m:r>
                                        </m:sub>
                                      </m:sSub>
                                      <m:r>
                                        <a:rPr lang="en-US" sz="1600" i="1">
                                          <a:solidFill>
                                            <a:schemeClr val="tx1"/>
                                          </a:solidFill>
                                          <a:latin typeface="Cambria Math" panose="02040503050406030204" pitchFamily="18" charset="0"/>
                                          <a:ea typeface="Cambria Math" panose="02040503050406030204" pitchFamily="18" charset="0"/>
                                        </a:rPr>
                                        <m:t>≥</m:t>
                                      </m:r>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𝑇</m:t>
                                          </m:r>
                                        </m:e>
                                        <m:sub>
                                          <m:r>
                                            <a:rPr lang="en-US" sz="1600" i="1">
                                              <a:solidFill>
                                                <a:schemeClr val="tx1"/>
                                              </a:solidFill>
                                              <a:latin typeface="Cambria Math" panose="02040503050406030204" pitchFamily="18" charset="0"/>
                                              <a:ea typeface="Cambria Math" panose="02040503050406030204" pitchFamily="18" charset="0"/>
                                            </a:rPr>
                                            <m:t>𝑖</m:t>
                                          </m:r>
                                        </m:sub>
                                      </m:sSub>
                                    </m:e>
                                  </m:d>
                                </m:e>
                              </m:nary>
                            </m:den>
                          </m:f>
                        </m:e>
                      </m:nary>
                    </m:oMath>
                  </m:oMathPara>
                </a14:m>
                <a:endParaRPr lang="fr-FR" dirty="0">
                  <a:solidFill>
                    <a:schemeClr val="tx1"/>
                  </a:solidFill>
                </a:endParaRPr>
              </a:p>
            </p:txBody>
          </p:sp>
        </mc:Choice>
        <mc:Fallback xmlns="">
          <p:sp>
            <p:nvSpPr>
              <p:cNvPr id="4" name="Rectangle 3">
                <a:extLst>
                  <a:ext uri="{FF2B5EF4-FFF2-40B4-BE49-F238E27FC236}">
                    <a16:creationId xmlns:a16="http://schemas.microsoft.com/office/drawing/2014/main" id="{BFB98B7B-13C7-DD21-C2AE-0DBC51053D12}"/>
                  </a:ext>
                </a:extLst>
              </p:cNvPr>
              <p:cNvSpPr>
                <a:spLocks noRot="1" noChangeAspect="1" noMove="1" noResize="1" noEditPoints="1" noAdjustHandles="1" noChangeArrowheads="1" noChangeShapeType="1" noTextEdit="1"/>
              </p:cNvSpPr>
              <p:nvPr/>
            </p:nvSpPr>
            <p:spPr>
              <a:xfrm>
                <a:off x="5100850" y="2173123"/>
                <a:ext cx="6927361" cy="4172755"/>
              </a:xfrm>
              <a:prstGeom prst="rect">
                <a:avLst/>
              </a:prstGeom>
              <a:blipFill>
                <a:blip r:embed="rId3"/>
                <a:stretch>
                  <a:fillRect/>
                </a:stretch>
              </a:blipFill>
              <a:ln>
                <a:solidFill>
                  <a:schemeClr val="bg1"/>
                </a:solidFill>
              </a:ln>
            </p:spPr>
            <p:txBody>
              <a:bodyPr/>
              <a:lstStyle/>
              <a:p>
                <a:r>
                  <a:rPr lang="fr-FR">
                    <a:noFill/>
                  </a:rPr>
                  <a:t> </a:t>
                </a:r>
              </a:p>
            </p:txBody>
          </p:sp>
        </mc:Fallback>
      </mc:AlternateContent>
      <p:cxnSp>
        <p:nvCxnSpPr>
          <p:cNvPr id="5" name="Straight Connector 4">
            <a:extLst>
              <a:ext uri="{FF2B5EF4-FFF2-40B4-BE49-F238E27FC236}">
                <a16:creationId xmlns:a16="http://schemas.microsoft.com/office/drawing/2014/main" id="{8D5E733A-6BFF-7F61-7BB3-B4B96B7F46A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F955D6C-B353-8443-65E5-A17840833BAE}"/>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CE0554-EBC8-0941-180E-240DF2944F37}"/>
                  </a:ext>
                </a:extLst>
              </p:cNvPr>
              <p:cNvSpPr txBox="1"/>
              <p:nvPr/>
            </p:nvSpPr>
            <p:spPr>
              <a:xfrm>
                <a:off x="5272752" y="1690688"/>
                <a:ext cx="6431567" cy="167494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3:</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and world-specific</a:t>
                </a:r>
                <a:r>
                  <a:rPr lang="en-US" sz="2000" dirty="0">
                    <a:latin typeface="Segoe UI" panose="020B0502040204020203" pitchFamily="34" charset="0"/>
                    <a:cs typeface="Segoe UI" panose="020B0502040204020203" pitchFamily="34" charset="0"/>
                  </a:rPr>
                  <a:t> cumulative risk function </a:t>
                </a:r>
                <a14:m>
                  <m:oMath xmlns:m="http://schemas.openxmlformats.org/officeDocument/2006/math">
                    <m:acc>
                      <m:accPr>
                        <m:chr m:val="̂"/>
                        <m:ctrlPr>
                          <a:rPr lang="en-US" sz="2000" i="1" smtClean="0">
                            <a:latin typeface="Cambria Math" panose="02040503050406030204" pitchFamily="18" charset="0"/>
                            <a:cs typeface="Segoe UI" panose="020B0502040204020203" pitchFamily="34" charset="0"/>
                          </a:rPr>
                        </m:ctrlPr>
                      </m:accPr>
                      <m:e>
                        <m:sSubSup>
                          <m:sSubSupPr>
                            <m:ctrlPr>
                              <a:rPr lang="en-US" sz="2000" i="1" smtClean="0">
                                <a:latin typeface="Cambria Math" panose="02040503050406030204" pitchFamily="18" charset="0"/>
                                <a:cs typeface="Segoe UI" panose="020B0502040204020203" pitchFamily="34" charset="0"/>
                              </a:rPr>
                            </m:ctrlPr>
                          </m:sSubSupPr>
                          <m:e>
                            <m:r>
                              <a:rPr lang="en-US" sz="2000" b="0" i="1" smtClean="0">
                                <a:latin typeface="Cambria Math" panose="02040503050406030204" pitchFamily="18" charset="0"/>
                                <a:cs typeface="Segoe UI" panose="020B0502040204020203" pitchFamily="34" charset="0"/>
                              </a:rPr>
                              <m:t>𝑅</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1" i="1" smtClean="0">
                                <a:solidFill>
                                  <a:srgbClr val="0070C0"/>
                                </a:solidFill>
                                <a:latin typeface="Cambria Math" panose="02040503050406030204" pitchFamily="18" charset="0"/>
                                <a:cs typeface="Segoe UI" panose="020B0502040204020203" pitchFamily="34" charset="0"/>
                              </a:rPr>
                              <m:t>𝒂</m:t>
                            </m:r>
                          </m:sup>
                        </m:sSubSup>
                      </m:e>
                    </m:ac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it is given by:</a:t>
                </a:r>
              </a:p>
              <a:p>
                <a:endParaRPr lang="fr-FR" sz="20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D3CE0554-EBC8-0941-180E-240DF2944F37}"/>
                  </a:ext>
                </a:extLst>
              </p:cNvPr>
              <p:cNvSpPr txBox="1">
                <a:spLocks noRot="1" noChangeAspect="1" noMove="1" noResize="1" noEditPoints="1" noAdjustHandles="1" noChangeArrowheads="1" noChangeShapeType="1" noTextEdit="1"/>
              </p:cNvSpPr>
              <p:nvPr/>
            </p:nvSpPr>
            <p:spPr>
              <a:xfrm>
                <a:off x="5272752" y="1690688"/>
                <a:ext cx="6431567" cy="1674946"/>
              </a:xfrm>
              <a:prstGeom prst="rect">
                <a:avLst/>
              </a:prstGeom>
              <a:blipFill>
                <a:blip r:embed="rId4"/>
                <a:stretch>
                  <a:fillRect l="-1043" t="-1455"/>
                </a:stretch>
              </a:blipFill>
            </p:spPr>
            <p:txBody>
              <a:bodyPr/>
              <a:lstStyle/>
              <a:p>
                <a:r>
                  <a:rPr lang="fr-FR">
                    <a:noFill/>
                  </a:rPr>
                  <a:t> </a:t>
                </a:r>
              </a:p>
            </p:txBody>
          </p:sp>
        </mc:Fallback>
      </mc:AlternateContent>
      <p:sp>
        <p:nvSpPr>
          <p:cNvPr id="11" name="Title 1">
            <a:extLst>
              <a:ext uri="{FF2B5EF4-FFF2-40B4-BE49-F238E27FC236}">
                <a16:creationId xmlns:a16="http://schemas.microsoft.com/office/drawing/2014/main" id="{51C625D4-7796-3751-589A-317693CF54D9}"/>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293C20B4-A76D-1FD2-4413-B9A3AF4F157C}"/>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3" name="Google Shape;234;p36">
            <a:extLst>
              <a:ext uri="{FF2B5EF4-FFF2-40B4-BE49-F238E27FC236}">
                <a16:creationId xmlns:a16="http://schemas.microsoft.com/office/drawing/2014/main" id="{892F2D67-7E24-9804-149E-3A143817D13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109</a:t>
            </a:fld>
            <a:endParaRPr lang="en" kern="0" dirty="0">
              <a:solidFill>
                <a:srgbClr val="595959"/>
              </a:solidFill>
              <a:latin typeface="Segoe UI" panose="020B0502040204020203" pitchFamily="34" charset="0"/>
              <a:cs typeface="Segoe UI" panose="020B0502040204020203" pitchFamily="34" charset="0"/>
              <a:sym typeface="Arial"/>
            </a:endParaRPr>
          </a:p>
        </p:txBody>
      </p:sp>
      <p:cxnSp>
        <p:nvCxnSpPr>
          <p:cNvPr id="6" name="Straight Arrow Connector 5">
            <a:extLst>
              <a:ext uri="{FF2B5EF4-FFF2-40B4-BE49-F238E27FC236}">
                <a16:creationId xmlns:a16="http://schemas.microsoft.com/office/drawing/2014/main" id="{AC285F93-F106-55AC-0F09-0BB8B9DDB589}"/>
              </a:ext>
            </a:extLst>
          </p:cNvPr>
          <p:cNvCxnSpPr>
            <a:cxnSpLocks/>
          </p:cNvCxnSpPr>
          <p:nvPr/>
        </p:nvCxnSpPr>
        <p:spPr>
          <a:xfrm flipV="1">
            <a:off x="7596025" y="4423273"/>
            <a:ext cx="507153" cy="913002"/>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F0F59FA-1F73-531B-FD95-C58CAACAA127}"/>
                  </a:ext>
                </a:extLst>
              </p:cNvPr>
              <p:cNvSpPr txBox="1"/>
              <p:nvPr/>
            </p:nvSpPr>
            <p:spPr>
              <a:xfrm>
                <a:off x="6194555" y="5336275"/>
                <a:ext cx="2802939" cy="707886"/>
              </a:xfrm>
              <a:prstGeom prst="rect">
                <a:avLst/>
              </a:prstGeom>
              <a:noFill/>
            </p:spPr>
            <p:txBody>
              <a:bodyPr wrap="square" rtlCol="0">
                <a:spAutoFit/>
              </a:bodyPr>
              <a:lstStyle/>
              <a:p>
                <a:pPr algn="ctr"/>
                <a:r>
                  <a:rPr lang="en-US" sz="2000" dirty="0">
                    <a:solidFill>
                      <a:srgbClr val="0070C0"/>
                    </a:solidFill>
                    <a:latin typeface="Segoe UI" panose="020B0502040204020203" pitchFamily="34" charset="0"/>
                    <a:cs typeface="Segoe UI" panose="020B0502040204020203" pitchFamily="34" charset="0"/>
                  </a:rPr>
                  <a:t>Plug-in estimator of the survival function </a:t>
                </a:r>
                <a14:m>
                  <m:oMath xmlns:m="http://schemas.openxmlformats.org/officeDocument/2006/math">
                    <m:sSup>
                      <m:sSupPr>
                        <m:ctrlPr>
                          <a:rPr lang="en-US" sz="2000" b="1" i="1" smtClean="0">
                            <a:solidFill>
                              <a:srgbClr val="0070C0"/>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1" i="1">
                            <a:solidFill>
                              <a:srgbClr val="0070C0"/>
                            </a:solidFill>
                            <a:latin typeface="Cambria Math" panose="02040503050406030204" pitchFamily="18" charset="0"/>
                            <a:ea typeface="Cambria Math" panose="02040503050406030204" pitchFamily="18" charset="0"/>
                            <a:cs typeface="Segoe UI Light" panose="020B0502040204020203" pitchFamily="34" charset="0"/>
                          </a:rPr>
                          <m:t>𝑺</m:t>
                        </m:r>
                      </m:e>
                      <m:sup>
                        <m:r>
                          <a:rPr lang="en-US" sz="2000" b="1" i="1" smtClean="0">
                            <a:solidFill>
                              <a:srgbClr val="0070C0"/>
                            </a:solidFill>
                            <a:latin typeface="Cambria Math" panose="02040503050406030204" pitchFamily="18" charset="0"/>
                            <a:ea typeface="Cambria Math" panose="02040503050406030204" pitchFamily="18" charset="0"/>
                            <a:cs typeface="Segoe UI Light" panose="020B0502040204020203" pitchFamily="34" charset="0"/>
                          </a:rPr>
                          <m:t>𝒂</m:t>
                        </m:r>
                      </m:sup>
                    </m:sSup>
                  </m:oMath>
                </a14:m>
                <a:endParaRPr lang="fr-FR" sz="2000" dirty="0">
                  <a:solidFill>
                    <a:srgbClr val="0070C0"/>
                  </a:solidFill>
                  <a:latin typeface="Segoe UI" panose="020B0502040204020203" pitchFamily="34" charset="0"/>
                  <a:cs typeface="Segoe UI" panose="020B0502040204020203" pitchFamily="34" charset="0"/>
                </a:endParaRPr>
              </a:p>
            </p:txBody>
          </p:sp>
        </mc:Choice>
        <mc:Fallback xmlns="">
          <p:sp>
            <p:nvSpPr>
              <p:cNvPr id="16" name="TextBox 15">
                <a:extLst>
                  <a:ext uri="{FF2B5EF4-FFF2-40B4-BE49-F238E27FC236}">
                    <a16:creationId xmlns:a16="http://schemas.microsoft.com/office/drawing/2014/main" id="{BF0F59FA-1F73-531B-FD95-C58CAACAA127}"/>
                  </a:ext>
                </a:extLst>
              </p:cNvPr>
              <p:cNvSpPr txBox="1">
                <a:spLocks noRot="1" noChangeAspect="1" noMove="1" noResize="1" noEditPoints="1" noAdjustHandles="1" noChangeArrowheads="1" noChangeShapeType="1" noTextEdit="1"/>
              </p:cNvSpPr>
              <p:nvPr/>
            </p:nvSpPr>
            <p:spPr>
              <a:xfrm>
                <a:off x="6194555" y="5336275"/>
                <a:ext cx="2802939" cy="707886"/>
              </a:xfrm>
              <a:prstGeom prst="rect">
                <a:avLst/>
              </a:prstGeom>
              <a:blipFill>
                <a:blip r:embed="rId5"/>
                <a:stretch>
                  <a:fillRect l="-2174" t="-3448" b="-15517"/>
                </a:stretch>
              </a:blipFill>
            </p:spPr>
            <p:txBody>
              <a:bodyPr/>
              <a:lstStyle/>
              <a:p>
                <a:r>
                  <a:rPr lang="fr-FR">
                    <a:noFill/>
                  </a:rPr>
                  <a:t> </a:t>
                </a:r>
              </a:p>
            </p:txBody>
          </p:sp>
        </mc:Fallback>
      </mc:AlternateContent>
    </p:spTree>
    <p:extLst>
      <p:ext uri="{BB962C8B-B14F-4D97-AF65-F5344CB8AC3E}">
        <p14:creationId xmlns:p14="http://schemas.microsoft.com/office/powerpoint/2010/main" val="124576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885580-033E-03AD-A45F-9F8B0745594D}"/>
              </a:ext>
            </a:extLst>
          </p:cNvPr>
          <p:cNvSpPr/>
          <p:nvPr/>
        </p:nvSpPr>
        <p:spPr>
          <a:xfrm>
            <a:off x="5499144" y="5023511"/>
            <a:ext cx="6390072" cy="14476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21A75E20-4336-87A0-CE7C-470D4DAF45D4}"/>
              </a:ext>
            </a:extLst>
          </p:cNvPr>
          <p:cNvSpPr txBox="1"/>
          <p:nvPr/>
        </p:nvSpPr>
        <p:spPr>
          <a:xfrm>
            <a:off x="613475" y="563216"/>
            <a:ext cx="4260082" cy="1015663"/>
          </a:xfrm>
          <a:prstGeom prst="rect">
            <a:avLst/>
          </a:prstGeom>
          <a:solidFill>
            <a:schemeClr val="bg1">
              <a:lumMod val="85000"/>
            </a:schemeClr>
          </a:solidFill>
        </p:spPr>
        <p:txBody>
          <a:bodyPr wrap="square" rtlCol="0">
            <a:spAutoFit/>
          </a:bodyPr>
          <a:lstStyle/>
          <a:p>
            <a:r>
              <a:rPr lang="en-US" sz="2000" b="1" dirty="0">
                <a:latin typeface="Segoe UI" panose="020B0502040204020203" pitchFamily="34" charset="0"/>
                <a:cs typeface="Segoe UI" panose="020B0502040204020203" pitchFamily="34" charset="0"/>
              </a:rPr>
              <a:t>Step 2</a:t>
            </a:r>
          </a:p>
          <a:p>
            <a:r>
              <a:rPr lang="en-US" sz="2000" dirty="0">
                <a:latin typeface="Segoe UI" panose="020B0502040204020203" pitchFamily="34" charset="0"/>
                <a:cs typeface="Segoe UI" panose="020B0502040204020203" pitchFamily="34" charset="0"/>
              </a:rPr>
              <a:t>Derive a relevant, active comparator drug (class) from clinical guidelines</a:t>
            </a:r>
            <a:endParaRPr lang="fr-FR" sz="20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0B8E98DB-FA30-A8A3-144D-5CD64B63B318}"/>
              </a:ext>
            </a:extLst>
          </p:cNvPr>
          <p:cNvSpPr/>
          <p:nvPr/>
        </p:nvSpPr>
        <p:spPr>
          <a:xfrm>
            <a:off x="10857470" y="1028386"/>
            <a:ext cx="906162" cy="35707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descr="Diagram&#10;&#10;Description automatically generated">
            <a:extLst>
              <a:ext uri="{FF2B5EF4-FFF2-40B4-BE49-F238E27FC236}">
                <a16:creationId xmlns:a16="http://schemas.microsoft.com/office/drawing/2014/main" id="{0141B01D-E001-2D4D-E73E-769BCD5F6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474" y="1578879"/>
            <a:ext cx="6373415" cy="4906965"/>
          </a:xfrm>
          <a:prstGeom prst="rect">
            <a:avLst/>
          </a:prstGeom>
        </p:spPr>
      </p:pic>
      <p:sp>
        <p:nvSpPr>
          <p:cNvPr id="6" name="TextBox 5">
            <a:extLst>
              <a:ext uri="{FF2B5EF4-FFF2-40B4-BE49-F238E27FC236}">
                <a16:creationId xmlns:a16="http://schemas.microsoft.com/office/drawing/2014/main" id="{F396585D-7CD5-5E30-DB72-95EB058266D2}"/>
              </a:ext>
            </a:extLst>
          </p:cNvPr>
          <p:cNvSpPr txBox="1"/>
          <p:nvPr/>
        </p:nvSpPr>
        <p:spPr>
          <a:xfrm>
            <a:off x="6543164" y="1075047"/>
            <a:ext cx="430203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Choice of antihypertensive drug</a:t>
            </a:r>
            <a:endParaRPr lang="fr-FR" sz="2000" b="1" dirty="0">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281EA5D3-032C-C90F-D17B-3D406339B890}"/>
              </a:ext>
            </a:extLst>
          </p:cNvPr>
          <p:cNvSpPr/>
          <p:nvPr/>
        </p:nvSpPr>
        <p:spPr>
          <a:xfrm>
            <a:off x="5499144" y="5023511"/>
            <a:ext cx="6390072" cy="14476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1EFAA8AC-E031-5CDF-7266-7272AC7E637D}"/>
              </a:ext>
            </a:extLst>
          </p:cNvPr>
          <p:cNvSpPr txBox="1"/>
          <p:nvPr/>
        </p:nvSpPr>
        <p:spPr>
          <a:xfrm>
            <a:off x="6625590" y="5024253"/>
            <a:ext cx="4371702" cy="523220"/>
          </a:xfrm>
          <a:prstGeom prst="rect">
            <a:avLst/>
          </a:prstGeom>
          <a:noFill/>
        </p:spPr>
        <p:txBody>
          <a:bodyPr wrap="square">
            <a:spAutoFit/>
          </a:bodyPr>
          <a:lstStyle/>
          <a:p>
            <a:r>
              <a:rPr lang="fr-FR" sz="1400" i="1" dirty="0">
                <a:latin typeface="Segoe UI" panose="020B0502040204020203" pitchFamily="34" charset="0"/>
                <a:cs typeface="Segoe UI" panose="020B0502040204020203" pitchFamily="34" charset="0"/>
              </a:rPr>
              <a:t>Source: </a:t>
            </a:r>
            <a:r>
              <a:rPr lang="fr-FR" sz="1400" i="1" dirty="0">
                <a:latin typeface="Segoe UI" panose="020B0502040204020203" pitchFamily="34" charset="0"/>
                <a:cs typeface="Segoe UI" panose="020B0502040204020203" pitchFamily="34" charset="0"/>
                <a:hlinkClick r:id="rId4"/>
              </a:rPr>
              <a:t>NICE hypertension guidelines (2019)</a:t>
            </a:r>
            <a:endParaRPr lang="fr-FR" sz="1400" i="1" dirty="0">
              <a:latin typeface="Segoe UI" panose="020B0502040204020203" pitchFamily="34" charset="0"/>
              <a:cs typeface="Segoe UI" panose="020B0502040204020203" pitchFamily="34" charset="0"/>
            </a:endParaRPr>
          </a:p>
          <a:p>
            <a:r>
              <a:rPr lang="fr-FR" sz="1400" i="1" dirty="0">
                <a:latin typeface="Segoe UI" panose="020B0502040204020203" pitchFamily="34" charset="0"/>
                <a:cs typeface="Segoe UI" panose="020B0502040204020203" pitchFamily="34" charset="0"/>
              </a:rPr>
              <a:t> </a:t>
            </a:r>
          </a:p>
        </p:txBody>
      </p:sp>
      <p:sp>
        <p:nvSpPr>
          <p:cNvPr id="13" name="Rectangle 12">
            <a:extLst>
              <a:ext uri="{FF2B5EF4-FFF2-40B4-BE49-F238E27FC236}">
                <a16:creationId xmlns:a16="http://schemas.microsoft.com/office/drawing/2014/main" id="{5C7C3065-D8BD-DA0A-7839-C88AEF533194}"/>
              </a:ext>
            </a:extLst>
          </p:cNvPr>
          <p:cNvSpPr/>
          <p:nvPr/>
        </p:nvSpPr>
        <p:spPr>
          <a:xfrm>
            <a:off x="11163945" y="1523121"/>
            <a:ext cx="906162" cy="35707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234;p36">
            <a:extLst>
              <a:ext uri="{FF2B5EF4-FFF2-40B4-BE49-F238E27FC236}">
                <a16:creationId xmlns:a16="http://schemas.microsoft.com/office/drawing/2014/main" id="{AA46329C-9343-11B9-E89E-FD370D86FF7F}"/>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11</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1402490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FB98B7B-13C7-DD21-C2AE-0DBC51053D12}"/>
                  </a:ext>
                </a:extLst>
              </p:cNvPr>
              <p:cNvSpPr/>
              <p:nvPr/>
            </p:nvSpPr>
            <p:spPr>
              <a:xfrm>
                <a:off x="5100850" y="2173123"/>
                <a:ext cx="6927361" cy="41727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rPr>
                      <m:t>𝑡</m:t>
                    </m:r>
                    <m:r>
                      <a:rPr lang="en-US" sz="2000" i="1">
                        <a:solidFill>
                          <a:schemeClr val="tx1"/>
                        </a:solidFill>
                        <a:latin typeface="Cambria Math" panose="02040503050406030204" pitchFamily="18" charset="0"/>
                      </a:rPr>
                      <m:t>&gt;0: </m:t>
                    </m:r>
                    <m:acc>
                      <m:accPr>
                        <m:chr m:val="̂"/>
                        <m:ctrlPr>
                          <a:rPr lang="fr-FR" sz="2000" i="1" smtClean="0">
                            <a:solidFill>
                              <a:schemeClr val="tx1"/>
                            </a:solidFill>
                            <a:latin typeface="Cambria Math" panose="02040503050406030204" pitchFamily="18" charset="0"/>
                          </a:rPr>
                        </m:ctrlPr>
                      </m:accPr>
                      <m:e>
                        <m:sSub>
                          <m:sSubPr>
                            <m:ctrlPr>
                              <a:rPr lang="fr-FR"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𝑅𝐷</m:t>
                            </m:r>
                          </m:e>
                          <m:sub>
                            <m:r>
                              <a:rPr lang="en-US" sz="2000" b="1" i="1" smtClean="0">
                                <a:solidFill>
                                  <a:srgbClr val="0070C0"/>
                                </a:solidFill>
                                <a:latin typeface="Cambria Math" panose="02040503050406030204" pitchFamily="18" charset="0"/>
                              </a:rPr>
                              <m:t>𝒌</m:t>
                            </m:r>
                          </m:sub>
                        </m:sSub>
                      </m:e>
                    </m:acc>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𝑡</m:t>
                        </m:r>
                      </m:e>
                    </m:d>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𝑅</m:t>
                            </m:r>
                          </m:e>
                          <m:sub>
                            <m:r>
                              <a:rPr lang="en-US" sz="2000" b="1" i="1" smtClean="0">
                                <a:solidFill>
                                  <a:srgbClr val="0070C0"/>
                                </a:solidFill>
                                <a:latin typeface="Cambria Math" panose="02040503050406030204" pitchFamily="18" charset="0"/>
                              </a:rPr>
                              <m:t>𝒌</m:t>
                            </m:r>
                          </m:sub>
                          <m:sup>
                            <m:r>
                              <a:rPr lang="en-US" sz="2000" b="0" i="1" smtClean="0">
                                <a:solidFill>
                                  <a:schemeClr val="tx1"/>
                                </a:solidFill>
                                <a:latin typeface="Cambria Math" panose="02040503050406030204" pitchFamily="18" charset="0"/>
                              </a:rPr>
                              <m:t>1</m:t>
                            </m:r>
                          </m:sup>
                        </m:sSubSup>
                      </m:e>
                    </m:acc>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𝑡</m:t>
                    </m:r>
                    <m:r>
                      <a:rPr lang="en-US" sz="2000" b="0" i="1"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sSubSup>
                          <m:sSubSupPr>
                            <m:ctrlPr>
                              <a:rPr lang="en-US" sz="2000" i="1">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𝑅</m:t>
                            </m:r>
                          </m:e>
                          <m:sub>
                            <m:r>
                              <a:rPr lang="en-US" sz="2000" b="1" i="1" smtClean="0">
                                <a:solidFill>
                                  <a:srgbClr val="0070C0"/>
                                </a:solidFill>
                                <a:latin typeface="Cambria Math" panose="02040503050406030204" pitchFamily="18" charset="0"/>
                              </a:rPr>
                              <m:t>𝒌</m:t>
                            </m:r>
                          </m:sub>
                          <m:sup>
                            <m:r>
                              <a:rPr lang="en-US" sz="2000" b="0" i="1" smtClean="0">
                                <a:solidFill>
                                  <a:schemeClr val="tx1"/>
                                </a:solidFill>
                                <a:latin typeface="Cambria Math" panose="02040503050406030204" pitchFamily="18" charset="0"/>
                              </a:rPr>
                              <m:t>0</m:t>
                            </m:r>
                          </m:sup>
                        </m:sSubSup>
                      </m:e>
                    </m:acc>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𝑡</m:t>
                    </m:r>
                    <m:r>
                      <a:rPr lang="en-US" sz="2000" b="0" i="1" smtClean="0">
                        <a:solidFill>
                          <a:schemeClr val="tx1"/>
                        </a:solidFill>
                        <a:latin typeface="Cambria Math" panose="02040503050406030204" pitchFamily="18" charset="0"/>
                      </a:rPr>
                      <m:t>)</m:t>
                    </m:r>
                  </m:oMath>
                </a14:m>
                <a:endParaRPr lang="fr-FR" sz="2000" dirty="0">
                  <a:solidFill>
                    <a:schemeClr val="tx1"/>
                  </a:solidFill>
                </a:endParaRPr>
              </a:p>
              <a:p>
                <a:pPr algn="ctr"/>
                <a:endParaRPr lang="fr-FR" dirty="0">
                  <a:solidFill>
                    <a:schemeClr val="tx1"/>
                  </a:solidFill>
                </a:endParaRPr>
              </a:p>
            </p:txBody>
          </p:sp>
        </mc:Choice>
        <mc:Fallback xmlns="">
          <p:sp>
            <p:nvSpPr>
              <p:cNvPr id="4" name="Rectangle 3">
                <a:extLst>
                  <a:ext uri="{FF2B5EF4-FFF2-40B4-BE49-F238E27FC236}">
                    <a16:creationId xmlns:a16="http://schemas.microsoft.com/office/drawing/2014/main" id="{BFB98B7B-13C7-DD21-C2AE-0DBC51053D12}"/>
                  </a:ext>
                </a:extLst>
              </p:cNvPr>
              <p:cNvSpPr>
                <a:spLocks noRot="1" noChangeAspect="1" noMove="1" noResize="1" noEditPoints="1" noAdjustHandles="1" noChangeArrowheads="1" noChangeShapeType="1" noTextEdit="1"/>
              </p:cNvSpPr>
              <p:nvPr/>
            </p:nvSpPr>
            <p:spPr>
              <a:xfrm>
                <a:off x="5100850" y="2173123"/>
                <a:ext cx="6927361" cy="4172755"/>
              </a:xfrm>
              <a:prstGeom prst="rect">
                <a:avLst/>
              </a:prstGeom>
              <a:blipFill>
                <a:blip r:embed="rId3"/>
                <a:stretch>
                  <a:fillRect/>
                </a:stretch>
              </a:blipFill>
              <a:ln>
                <a:solidFill>
                  <a:schemeClr val="bg1"/>
                </a:solidFill>
              </a:ln>
            </p:spPr>
            <p:txBody>
              <a:bodyPr/>
              <a:lstStyle/>
              <a:p>
                <a:r>
                  <a:rPr lang="fr-FR">
                    <a:noFill/>
                  </a:rPr>
                  <a:t> </a:t>
                </a:r>
              </a:p>
            </p:txBody>
          </p:sp>
        </mc:Fallback>
      </mc:AlternateContent>
      <p:cxnSp>
        <p:nvCxnSpPr>
          <p:cNvPr id="5" name="Straight Connector 4">
            <a:extLst>
              <a:ext uri="{FF2B5EF4-FFF2-40B4-BE49-F238E27FC236}">
                <a16:creationId xmlns:a16="http://schemas.microsoft.com/office/drawing/2014/main" id="{8D5E733A-6BFF-7F61-7BB3-B4B96B7F46A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F955D6C-B353-8443-65E5-A17840833BAE}"/>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CE0554-EBC8-0941-180E-240DF2944F37}"/>
                  </a:ext>
                </a:extLst>
              </p:cNvPr>
              <p:cNvSpPr txBox="1"/>
              <p:nvPr/>
            </p:nvSpPr>
            <p:spPr>
              <a:xfrm>
                <a:off x="5272752" y="1690688"/>
                <a:ext cx="6431567" cy="167494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4:</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risk difference function </a:t>
                </a:r>
                <a14:m>
                  <m:oMath xmlns:m="http://schemas.openxmlformats.org/officeDocument/2006/math">
                    <m:acc>
                      <m:accPr>
                        <m:chr m:val="̂"/>
                        <m:ctrlPr>
                          <a:rPr lang="en-US" sz="2000" i="1">
                            <a:latin typeface="Cambria Math" panose="02040503050406030204" pitchFamily="18" charset="0"/>
                            <a:cs typeface="Segoe UI" panose="020B0502040204020203" pitchFamily="34" charset="0"/>
                          </a:rPr>
                        </m:ctrlPr>
                      </m:accPr>
                      <m:e>
                        <m:sSub>
                          <m:sSubPr>
                            <m:ctrlPr>
                              <a:rPr lang="en-US" sz="2000" i="1">
                                <a:latin typeface="Cambria Math" panose="02040503050406030204" pitchFamily="18" charset="0"/>
                                <a:cs typeface="Segoe UI" panose="020B0502040204020203" pitchFamily="34" charset="0"/>
                              </a:rPr>
                            </m:ctrlPr>
                          </m:sSubPr>
                          <m:e>
                            <m:r>
                              <a:rPr lang="en-US" sz="2000" i="1">
                                <a:latin typeface="Cambria Math" panose="02040503050406030204" pitchFamily="18" charset="0"/>
                                <a:cs typeface="Segoe UI" panose="020B0502040204020203" pitchFamily="34" charset="0"/>
                              </a:rPr>
                              <m:t>𝑅𝐷</m:t>
                            </m:r>
                          </m:e>
                          <m:sub>
                            <m:r>
                              <a:rPr lang="en-US" sz="2000" b="1" i="1" smtClean="0">
                                <a:solidFill>
                                  <a:srgbClr val="0070C0"/>
                                </a:solidFill>
                                <a:latin typeface="Cambria Math" panose="02040503050406030204" pitchFamily="18" charset="0"/>
                                <a:cs typeface="Segoe UI" panose="020B0502040204020203" pitchFamily="34" charset="0"/>
                              </a:rPr>
                              <m:t>𝒌</m:t>
                            </m:r>
                          </m:sub>
                        </m:sSub>
                      </m:e>
                    </m:acc>
                  </m:oMath>
                </a14:m>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it is given by:</a:t>
                </a:r>
              </a:p>
              <a:p>
                <a:endParaRPr lang="fr-FR" sz="20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D3CE0554-EBC8-0941-180E-240DF2944F37}"/>
                  </a:ext>
                </a:extLst>
              </p:cNvPr>
              <p:cNvSpPr txBox="1">
                <a:spLocks noRot="1" noChangeAspect="1" noMove="1" noResize="1" noEditPoints="1" noAdjustHandles="1" noChangeArrowheads="1" noChangeShapeType="1" noTextEdit="1"/>
              </p:cNvSpPr>
              <p:nvPr/>
            </p:nvSpPr>
            <p:spPr>
              <a:xfrm>
                <a:off x="5272752" y="1690688"/>
                <a:ext cx="6431567" cy="1674946"/>
              </a:xfrm>
              <a:prstGeom prst="rect">
                <a:avLst/>
              </a:prstGeom>
              <a:blipFill>
                <a:blip r:embed="rId4"/>
                <a:stretch>
                  <a:fillRect l="-1043" t="-1455"/>
                </a:stretch>
              </a:blipFill>
            </p:spPr>
            <p:txBody>
              <a:bodyPr/>
              <a:lstStyle/>
              <a:p>
                <a:r>
                  <a:rPr lang="fr-FR">
                    <a:noFill/>
                  </a:rPr>
                  <a:t> </a:t>
                </a:r>
              </a:p>
            </p:txBody>
          </p:sp>
        </mc:Fallback>
      </mc:AlternateContent>
      <p:sp>
        <p:nvSpPr>
          <p:cNvPr id="11" name="Title 1">
            <a:extLst>
              <a:ext uri="{FF2B5EF4-FFF2-40B4-BE49-F238E27FC236}">
                <a16:creationId xmlns:a16="http://schemas.microsoft.com/office/drawing/2014/main" id="{51C625D4-7796-3751-589A-317693CF54D9}"/>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293C20B4-A76D-1FD2-4413-B9A3AF4F157C}"/>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3" name="Google Shape;234;p36">
            <a:extLst>
              <a:ext uri="{FF2B5EF4-FFF2-40B4-BE49-F238E27FC236}">
                <a16:creationId xmlns:a16="http://schemas.microsoft.com/office/drawing/2014/main" id="{892F2D67-7E24-9804-149E-3A143817D13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110</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59926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0913AECA-2A70-65EC-95AB-DB3B331EC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474" y="1578879"/>
            <a:ext cx="6373415" cy="4906965"/>
          </a:xfrm>
          <a:prstGeom prst="rect">
            <a:avLst/>
          </a:prstGeom>
        </p:spPr>
      </p:pic>
      <p:sp>
        <p:nvSpPr>
          <p:cNvPr id="7" name="Rectangle: Rounded Corners 6">
            <a:extLst>
              <a:ext uri="{FF2B5EF4-FFF2-40B4-BE49-F238E27FC236}">
                <a16:creationId xmlns:a16="http://schemas.microsoft.com/office/drawing/2014/main" id="{4B9474E8-84DD-BCE6-AD53-728FB0BAD1C6}"/>
              </a:ext>
            </a:extLst>
          </p:cNvPr>
          <p:cNvSpPr/>
          <p:nvPr/>
        </p:nvSpPr>
        <p:spPr>
          <a:xfrm>
            <a:off x="6234831" y="2707251"/>
            <a:ext cx="1960776" cy="478222"/>
          </a:xfrm>
          <a:prstGeom prst="round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B408C0B9-1381-E127-0C92-AF4376D0706D}"/>
              </a:ext>
            </a:extLst>
          </p:cNvPr>
          <p:cNvSpPr txBox="1"/>
          <p:nvPr/>
        </p:nvSpPr>
        <p:spPr>
          <a:xfrm>
            <a:off x="6543164" y="1075047"/>
            <a:ext cx="430203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Choice of antihypertensive drug</a:t>
            </a:r>
            <a:endParaRPr lang="fr-FR" sz="2000" b="1" dirty="0">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1EC31267-B34D-33CC-E2ED-50B6B6FAC131}"/>
              </a:ext>
            </a:extLst>
          </p:cNvPr>
          <p:cNvSpPr/>
          <p:nvPr/>
        </p:nvSpPr>
        <p:spPr>
          <a:xfrm>
            <a:off x="5499144" y="5023511"/>
            <a:ext cx="6390072" cy="14476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0B8E98DB-FA30-A8A3-144D-5CD64B63B318}"/>
              </a:ext>
            </a:extLst>
          </p:cNvPr>
          <p:cNvSpPr/>
          <p:nvPr/>
        </p:nvSpPr>
        <p:spPr>
          <a:xfrm>
            <a:off x="11163945" y="1523121"/>
            <a:ext cx="906162" cy="35707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1652656B-55D9-A5F5-4802-DDF56955458F}"/>
              </a:ext>
            </a:extLst>
          </p:cNvPr>
          <p:cNvSpPr txBox="1"/>
          <p:nvPr/>
        </p:nvSpPr>
        <p:spPr>
          <a:xfrm>
            <a:off x="6625590" y="5024253"/>
            <a:ext cx="4371702" cy="523220"/>
          </a:xfrm>
          <a:prstGeom prst="rect">
            <a:avLst/>
          </a:prstGeom>
          <a:noFill/>
        </p:spPr>
        <p:txBody>
          <a:bodyPr wrap="square">
            <a:spAutoFit/>
          </a:bodyPr>
          <a:lstStyle/>
          <a:p>
            <a:r>
              <a:rPr lang="fr-FR" sz="1400" i="1" dirty="0">
                <a:latin typeface="Segoe UI" panose="020B0502040204020203" pitchFamily="34" charset="0"/>
                <a:cs typeface="Segoe UI" panose="020B0502040204020203" pitchFamily="34" charset="0"/>
              </a:rPr>
              <a:t>Source: </a:t>
            </a:r>
            <a:r>
              <a:rPr lang="fr-FR" sz="1400" i="1" dirty="0">
                <a:latin typeface="Segoe UI" panose="020B0502040204020203" pitchFamily="34" charset="0"/>
                <a:cs typeface="Segoe UI" panose="020B0502040204020203" pitchFamily="34" charset="0"/>
                <a:hlinkClick r:id="rId4"/>
              </a:rPr>
              <a:t>NICE hypertension guidelines (2019)</a:t>
            </a:r>
            <a:endParaRPr lang="fr-FR" sz="1400" i="1" dirty="0">
              <a:latin typeface="Segoe UI" panose="020B0502040204020203" pitchFamily="34" charset="0"/>
              <a:cs typeface="Segoe UI" panose="020B0502040204020203" pitchFamily="34" charset="0"/>
            </a:endParaRPr>
          </a:p>
          <a:p>
            <a:r>
              <a:rPr lang="fr-FR" sz="1400" i="1" dirty="0">
                <a:latin typeface="Segoe UI" panose="020B0502040204020203" pitchFamily="34" charset="0"/>
                <a:cs typeface="Segoe UI" panose="020B0502040204020203" pitchFamily="34" charset="0"/>
              </a:rPr>
              <a:t> </a:t>
            </a:r>
          </a:p>
        </p:txBody>
      </p:sp>
      <p:sp>
        <p:nvSpPr>
          <p:cNvPr id="8" name="TextBox 7">
            <a:extLst>
              <a:ext uri="{FF2B5EF4-FFF2-40B4-BE49-F238E27FC236}">
                <a16:creationId xmlns:a16="http://schemas.microsoft.com/office/drawing/2014/main" id="{679AD818-5D20-211E-B205-186EF2EEC4B7}"/>
              </a:ext>
            </a:extLst>
          </p:cNvPr>
          <p:cNvSpPr txBox="1"/>
          <p:nvPr/>
        </p:nvSpPr>
        <p:spPr>
          <a:xfrm>
            <a:off x="613475" y="563216"/>
            <a:ext cx="4260082" cy="1015663"/>
          </a:xfrm>
          <a:prstGeom prst="rect">
            <a:avLst/>
          </a:prstGeom>
          <a:solidFill>
            <a:schemeClr val="bg1">
              <a:lumMod val="85000"/>
            </a:schemeClr>
          </a:solidFill>
        </p:spPr>
        <p:txBody>
          <a:bodyPr wrap="square" rtlCol="0">
            <a:spAutoFit/>
          </a:bodyPr>
          <a:lstStyle/>
          <a:p>
            <a:r>
              <a:rPr lang="en-US" sz="2000" b="1" dirty="0">
                <a:latin typeface="Segoe UI" panose="020B0502040204020203" pitchFamily="34" charset="0"/>
                <a:cs typeface="Segoe UI" panose="020B0502040204020203" pitchFamily="34" charset="0"/>
              </a:rPr>
              <a:t>Step 2</a:t>
            </a:r>
          </a:p>
          <a:p>
            <a:r>
              <a:rPr lang="en-US" sz="2000" dirty="0">
                <a:latin typeface="Segoe UI" panose="020B0502040204020203" pitchFamily="34" charset="0"/>
                <a:cs typeface="Segoe UI" panose="020B0502040204020203" pitchFamily="34" charset="0"/>
              </a:rPr>
              <a:t>Derive a relevant, active comparator drug (class) from clinical guidelines</a:t>
            </a:r>
            <a:endParaRPr lang="fr-FR" sz="2000"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E900C65F-CDAA-6F41-E686-F9882C14CC86}"/>
              </a:ext>
            </a:extLst>
          </p:cNvPr>
          <p:cNvSpPr txBox="1"/>
          <p:nvPr/>
        </p:nvSpPr>
        <p:spPr>
          <a:xfrm>
            <a:off x="613475" y="2205571"/>
            <a:ext cx="4215517" cy="1938992"/>
          </a:xfrm>
          <a:prstGeom prst="rect">
            <a:avLst/>
          </a:prstGeom>
          <a:noFill/>
        </p:spPr>
        <p:txBody>
          <a:bodyPr wrap="square" rtlCol="0">
            <a:spAutoFit/>
          </a:bodyPr>
          <a:lstStyle/>
          <a:p>
            <a:endParaRPr lang="en-US" sz="2000" b="1"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Angiotensin receptor blockers (ARB) appear as a </a:t>
            </a:r>
            <a:r>
              <a:rPr lang="en-US" sz="2000" b="1" dirty="0">
                <a:solidFill>
                  <a:srgbClr val="C00000"/>
                </a:solidFill>
                <a:latin typeface="Segoe UI" panose="020B0502040204020203" pitchFamily="34" charset="0"/>
                <a:cs typeface="Segoe UI" panose="020B0502040204020203" pitchFamily="34" charset="0"/>
              </a:rPr>
              <a:t>natural active comparator</a:t>
            </a:r>
            <a:r>
              <a:rPr lang="en-US" sz="2000" dirty="0">
                <a:latin typeface="Segoe UI" panose="020B0502040204020203" pitchFamily="34" charset="0"/>
                <a:cs typeface="Segoe UI" panose="020B0502040204020203" pitchFamily="34" charset="0"/>
              </a:rPr>
              <a:t> for ACE inhibitors.</a:t>
            </a:r>
            <a:br>
              <a:rPr lang="en-US" sz="2000"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cxnSp>
        <p:nvCxnSpPr>
          <p:cNvPr id="11" name="Straight Arrow Connector 10">
            <a:extLst>
              <a:ext uri="{FF2B5EF4-FFF2-40B4-BE49-F238E27FC236}">
                <a16:creationId xmlns:a16="http://schemas.microsoft.com/office/drawing/2014/main" id="{923E082A-5B79-10C1-08FB-922154C169B2}"/>
              </a:ext>
            </a:extLst>
          </p:cNvPr>
          <p:cNvCxnSpPr>
            <a:cxnSpLocks/>
          </p:cNvCxnSpPr>
          <p:nvPr/>
        </p:nvCxnSpPr>
        <p:spPr>
          <a:xfrm>
            <a:off x="6562536" y="2089447"/>
            <a:ext cx="0" cy="61780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3E69172-25A4-A18E-C9AE-B4AA346225F7}"/>
              </a:ext>
            </a:extLst>
          </p:cNvPr>
          <p:cNvCxnSpPr>
            <a:cxnSpLocks/>
          </p:cNvCxnSpPr>
          <p:nvPr/>
        </p:nvCxnSpPr>
        <p:spPr>
          <a:xfrm>
            <a:off x="7881437" y="2412050"/>
            <a:ext cx="0" cy="29520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 name="Google Shape;234;p36">
            <a:extLst>
              <a:ext uri="{FF2B5EF4-FFF2-40B4-BE49-F238E27FC236}">
                <a16:creationId xmlns:a16="http://schemas.microsoft.com/office/drawing/2014/main" id="{1539B513-26B8-A0A0-57BD-0C7E4782AD9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12</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91421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E7A079-132A-DCC3-E882-571F0875C6BA}"/>
              </a:ext>
            </a:extLst>
          </p:cNvPr>
          <p:cNvSpPr txBox="1"/>
          <p:nvPr/>
        </p:nvSpPr>
        <p:spPr>
          <a:xfrm>
            <a:off x="613475" y="2205571"/>
            <a:ext cx="4215517" cy="3170099"/>
          </a:xfrm>
          <a:prstGeom prst="rect">
            <a:avLst/>
          </a:prstGeom>
          <a:noFill/>
        </p:spPr>
        <p:txBody>
          <a:bodyPr wrap="square" rtlCol="0">
            <a:spAutoFit/>
          </a:bodyPr>
          <a:lstStyle/>
          <a:p>
            <a:endParaRPr lang="en-US" sz="2000" b="1"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Angiotensin receptor blockers (ARB) appear as a </a:t>
            </a:r>
            <a:r>
              <a:rPr lang="en-US" sz="2000" b="1" dirty="0">
                <a:solidFill>
                  <a:srgbClr val="C00000"/>
                </a:solidFill>
                <a:latin typeface="Segoe UI" panose="020B0502040204020203" pitchFamily="34" charset="0"/>
                <a:cs typeface="Segoe UI" panose="020B0502040204020203" pitchFamily="34" charset="0"/>
              </a:rPr>
              <a:t>natural active comparator</a:t>
            </a:r>
            <a:r>
              <a:rPr lang="en-US" sz="2000" dirty="0">
                <a:latin typeface="Segoe UI" panose="020B0502040204020203" pitchFamily="34" charset="0"/>
                <a:cs typeface="Segoe UI" panose="020B0502040204020203" pitchFamily="34" charset="0"/>
              </a:rPr>
              <a:t> for ACE inhibitors.</a:t>
            </a:r>
            <a:br>
              <a:rPr lang="en-US" sz="2000"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These two drug classes involve distinct mechanisms of action, making their comparison biologically relevant.</a:t>
            </a:r>
          </a:p>
          <a:p>
            <a:endParaRPr lang="en-US" sz="2000" dirty="0">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1EC31267-B34D-33CC-E2ED-50B6B6FAC131}"/>
              </a:ext>
            </a:extLst>
          </p:cNvPr>
          <p:cNvSpPr/>
          <p:nvPr/>
        </p:nvSpPr>
        <p:spPr>
          <a:xfrm>
            <a:off x="5288692" y="4522573"/>
            <a:ext cx="6390072" cy="15104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0B8E98DB-FA30-A8A3-144D-5CD64B63B318}"/>
              </a:ext>
            </a:extLst>
          </p:cNvPr>
          <p:cNvSpPr/>
          <p:nvPr/>
        </p:nvSpPr>
        <p:spPr>
          <a:xfrm>
            <a:off x="10857470" y="1028386"/>
            <a:ext cx="906162" cy="35707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1FCF97A9-07F2-54E2-A11C-6267FC3E7837}"/>
              </a:ext>
            </a:extLst>
          </p:cNvPr>
          <p:cNvSpPr txBox="1"/>
          <p:nvPr/>
        </p:nvSpPr>
        <p:spPr>
          <a:xfrm>
            <a:off x="613475" y="563216"/>
            <a:ext cx="4260082" cy="1015663"/>
          </a:xfrm>
          <a:prstGeom prst="rect">
            <a:avLst/>
          </a:prstGeom>
          <a:solidFill>
            <a:schemeClr val="bg1">
              <a:lumMod val="85000"/>
            </a:schemeClr>
          </a:solidFill>
        </p:spPr>
        <p:txBody>
          <a:bodyPr wrap="square" rtlCol="0">
            <a:spAutoFit/>
          </a:bodyPr>
          <a:lstStyle/>
          <a:p>
            <a:r>
              <a:rPr lang="en-US" sz="2000" b="1" dirty="0">
                <a:latin typeface="Segoe UI" panose="020B0502040204020203" pitchFamily="34" charset="0"/>
                <a:cs typeface="Segoe UI" panose="020B0502040204020203" pitchFamily="34" charset="0"/>
              </a:rPr>
              <a:t>Step 2</a:t>
            </a:r>
          </a:p>
          <a:p>
            <a:r>
              <a:rPr lang="en-US" sz="2000" dirty="0">
                <a:latin typeface="Segoe UI" panose="020B0502040204020203" pitchFamily="34" charset="0"/>
                <a:cs typeface="Segoe UI" panose="020B0502040204020203" pitchFamily="34" charset="0"/>
              </a:rPr>
              <a:t>Derive a relevant, active comparator drug (class) from clinical guidelines</a:t>
            </a:r>
            <a:endParaRPr lang="fr-FR" sz="2000" dirty="0">
              <a:latin typeface="Segoe UI" panose="020B0502040204020203" pitchFamily="34" charset="0"/>
              <a:cs typeface="Segoe UI" panose="020B0502040204020203" pitchFamily="34" charset="0"/>
            </a:endParaRPr>
          </a:p>
        </p:txBody>
      </p:sp>
      <p:pic>
        <p:nvPicPr>
          <p:cNvPr id="13" name="Picture 12" descr="Diagram&#10;&#10;Description automatically generated">
            <a:extLst>
              <a:ext uri="{FF2B5EF4-FFF2-40B4-BE49-F238E27FC236}">
                <a16:creationId xmlns:a16="http://schemas.microsoft.com/office/drawing/2014/main" id="{5B5E058D-6CB3-1BB8-D4F0-A00036DCA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474" y="1578879"/>
            <a:ext cx="6373415" cy="4906965"/>
          </a:xfrm>
          <a:prstGeom prst="rect">
            <a:avLst/>
          </a:prstGeom>
        </p:spPr>
      </p:pic>
      <p:sp>
        <p:nvSpPr>
          <p:cNvPr id="14" name="Rectangle: Rounded Corners 13">
            <a:extLst>
              <a:ext uri="{FF2B5EF4-FFF2-40B4-BE49-F238E27FC236}">
                <a16:creationId xmlns:a16="http://schemas.microsoft.com/office/drawing/2014/main" id="{6187FFE7-CFC0-403B-8F26-4BA595740694}"/>
              </a:ext>
            </a:extLst>
          </p:cNvPr>
          <p:cNvSpPr/>
          <p:nvPr/>
        </p:nvSpPr>
        <p:spPr>
          <a:xfrm>
            <a:off x="6234831" y="2707251"/>
            <a:ext cx="1960776" cy="478222"/>
          </a:xfrm>
          <a:prstGeom prst="round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14">
            <a:extLst>
              <a:ext uri="{FF2B5EF4-FFF2-40B4-BE49-F238E27FC236}">
                <a16:creationId xmlns:a16="http://schemas.microsoft.com/office/drawing/2014/main" id="{2389BFA0-3CB8-8884-1ED0-2AD9398C2A53}"/>
              </a:ext>
            </a:extLst>
          </p:cNvPr>
          <p:cNvSpPr txBox="1"/>
          <p:nvPr/>
        </p:nvSpPr>
        <p:spPr>
          <a:xfrm>
            <a:off x="6543164" y="1075047"/>
            <a:ext cx="430203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Choice of antihypertensive drug</a:t>
            </a:r>
            <a:endParaRPr lang="fr-FR" sz="2000" b="1" dirty="0">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A3765535-639E-10D1-0499-521B6776653B}"/>
              </a:ext>
            </a:extLst>
          </p:cNvPr>
          <p:cNvSpPr/>
          <p:nvPr/>
        </p:nvSpPr>
        <p:spPr>
          <a:xfrm>
            <a:off x="5499144" y="5023511"/>
            <a:ext cx="6390072" cy="14476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CC263F1-4ADC-9DF9-6BFE-9CD1A493F4B0}"/>
              </a:ext>
            </a:extLst>
          </p:cNvPr>
          <p:cNvSpPr/>
          <p:nvPr/>
        </p:nvSpPr>
        <p:spPr>
          <a:xfrm>
            <a:off x="11163945" y="1523121"/>
            <a:ext cx="906162" cy="35707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extBox 17">
            <a:extLst>
              <a:ext uri="{FF2B5EF4-FFF2-40B4-BE49-F238E27FC236}">
                <a16:creationId xmlns:a16="http://schemas.microsoft.com/office/drawing/2014/main" id="{4D256813-3BE1-40FE-AC6D-DD209D055632}"/>
              </a:ext>
            </a:extLst>
          </p:cNvPr>
          <p:cNvSpPr txBox="1"/>
          <p:nvPr/>
        </p:nvSpPr>
        <p:spPr>
          <a:xfrm>
            <a:off x="6625590" y="5024253"/>
            <a:ext cx="4371702" cy="523220"/>
          </a:xfrm>
          <a:prstGeom prst="rect">
            <a:avLst/>
          </a:prstGeom>
          <a:noFill/>
        </p:spPr>
        <p:txBody>
          <a:bodyPr wrap="square">
            <a:spAutoFit/>
          </a:bodyPr>
          <a:lstStyle/>
          <a:p>
            <a:r>
              <a:rPr lang="fr-FR" sz="1400" i="1" dirty="0">
                <a:latin typeface="Segoe UI" panose="020B0502040204020203" pitchFamily="34" charset="0"/>
                <a:cs typeface="Segoe UI" panose="020B0502040204020203" pitchFamily="34" charset="0"/>
              </a:rPr>
              <a:t>Source: </a:t>
            </a:r>
            <a:r>
              <a:rPr lang="fr-FR" sz="1400" i="1" dirty="0">
                <a:latin typeface="Segoe UI" panose="020B0502040204020203" pitchFamily="34" charset="0"/>
                <a:cs typeface="Segoe UI" panose="020B0502040204020203" pitchFamily="34" charset="0"/>
                <a:hlinkClick r:id="rId4"/>
              </a:rPr>
              <a:t>NICE hypertension guidelines (2019)</a:t>
            </a:r>
            <a:endParaRPr lang="fr-FR" sz="1400" i="1" dirty="0">
              <a:latin typeface="Segoe UI" panose="020B0502040204020203" pitchFamily="34" charset="0"/>
              <a:cs typeface="Segoe UI" panose="020B0502040204020203" pitchFamily="34" charset="0"/>
            </a:endParaRPr>
          </a:p>
          <a:p>
            <a:r>
              <a:rPr lang="fr-FR" sz="1400" i="1" dirty="0">
                <a:latin typeface="Segoe UI" panose="020B0502040204020203" pitchFamily="34" charset="0"/>
                <a:cs typeface="Segoe UI" panose="020B0502040204020203" pitchFamily="34" charset="0"/>
              </a:rPr>
              <a:t> </a:t>
            </a:r>
          </a:p>
        </p:txBody>
      </p:sp>
      <p:cxnSp>
        <p:nvCxnSpPr>
          <p:cNvPr id="5" name="Straight Arrow Connector 4">
            <a:extLst>
              <a:ext uri="{FF2B5EF4-FFF2-40B4-BE49-F238E27FC236}">
                <a16:creationId xmlns:a16="http://schemas.microsoft.com/office/drawing/2014/main" id="{E4654BA4-501F-833C-646C-808A776B4A57}"/>
              </a:ext>
            </a:extLst>
          </p:cNvPr>
          <p:cNvCxnSpPr>
            <a:cxnSpLocks/>
          </p:cNvCxnSpPr>
          <p:nvPr/>
        </p:nvCxnSpPr>
        <p:spPr>
          <a:xfrm>
            <a:off x="6562536" y="2089447"/>
            <a:ext cx="0" cy="61780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96F53355-CC64-F695-14E8-415681495594}"/>
              </a:ext>
            </a:extLst>
          </p:cNvPr>
          <p:cNvCxnSpPr>
            <a:cxnSpLocks/>
          </p:cNvCxnSpPr>
          <p:nvPr/>
        </p:nvCxnSpPr>
        <p:spPr>
          <a:xfrm>
            <a:off x="7881437" y="2412050"/>
            <a:ext cx="0" cy="29520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Google Shape;234;p36">
            <a:extLst>
              <a:ext uri="{FF2B5EF4-FFF2-40B4-BE49-F238E27FC236}">
                <a16:creationId xmlns:a16="http://schemas.microsoft.com/office/drawing/2014/main" id="{ACA67D61-6F9B-6051-C6CB-FB76ADF5817F}"/>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13</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07853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E009-D615-118B-C087-231626E5BE34}"/>
              </a:ext>
            </a:extLst>
          </p:cNvPr>
          <p:cNvSpPr>
            <a:spLocks noGrp="1"/>
          </p:cNvSpPr>
          <p:nvPr>
            <p:ph type="title"/>
          </p:nvPr>
        </p:nvSpPr>
        <p:spPr>
          <a:xfrm>
            <a:off x="838200" y="126134"/>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Causal question of interest</a:t>
            </a:r>
            <a:endParaRPr lang="fr-FR" sz="3200" dirty="0">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0D79CB1A-440B-7EED-4237-B416835EE0B3}"/>
              </a:ext>
            </a:extLst>
          </p:cNvPr>
          <p:cNvSpPr>
            <a:spLocks noGrp="1"/>
          </p:cNvSpPr>
          <p:nvPr>
            <p:ph idx="1"/>
          </p:nvPr>
        </p:nvSpPr>
        <p:spPr>
          <a:xfrm>
            <a:off x="301335" y="3120016"/>
            <a:ext cx="11726875" cy="1325563"/>
          </a:xfrm>
        </p:spPr>
        <p:txBody>
          <a:bodyPr>
            <a:noAutofit/>
          </a:bodyPr>
          <a:lstStyle/>
          <a:p>
            <a:pPr marL="0" indent="0" algn="ctr">
              <a:buNone/>
            </a:pPr>
            <a:r>
              <a:rPr lang="en-US" dirty="0">
                <a:latin typeface="Segoe UI" panose="020B0502040204020203" pitchFamily="34" charset="0"/>
                <a:cs typeface="Segoe UI" panose="020B0502040204020203" pitchFamily="34" charset="0"/>
              </a:rPr>
              <a:t>What is the effect of initiating an ACEi rather than an ARB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 memory loss, mild cognitive impairment, or dementia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among hypertensive adults aged 50 and over?</a:t>
            </a:r>
            <a:endParaRPr lang="fr-FR" dirty="0">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7E1DA5FC-B891-CFA8-1B1B-D3FC713EEA40}"/>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4" name="Google Shape;234;p36">
            <a:extLst>
              <a:ext uri="{FF2B5EF4-FFF2-40B4-BE49-F238E27FC236}">
                <a16:creationId xmlns:a16="http://schemas.microsoft.com/office/drawing/2014/main" id="{4D9C23A7-A93C-9FC7-1A52-E2CE2D1BF4FD}"/>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14</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6" name="TextBox 5">
            <a:extLst>
              <a:ext uri="{FF2B5EF4-FFF2-40B4-BE49-F238E27FC236}">
                <a16:creationId xmlns:a16="http://schemas.microsoft.com/office/drawing/2014/main" id="{7739FA93-30DE-5A47-F70B-500D2719933F}"/>
              </a:ext>
            </a:extLst>
          </p:cNvPr>
          <p:cNvSpPr txBox="1"/>
          <p:nvPr/>
        </p:nvSpPr>
        <p:spPr>
          <a:xfrm>
            <a:off x="301335" y="126134"/>
            <a:ext cx="2548366" cy="1015663"/>
          </a:xfrm>
          <a:prstGeom prst="rect">
            <a:avLst/>
          </a:prstGeom>
          <a:solidFill>
            <a:schemeClr val="bg1">
              <a:lumMod val="85000"/>
            </a:schemeClr>
          </a:solidFill>
        </p:spPr>
        <p:txBody>
          <a:bodyPr wrap="square" rtlCol="0">
            <a:spAutoFit/>
          </a:bodyPr>
          <a:lstStyle/>
          <a:p>
            <a:r>
              <a:rPr lang="en-US" sz="2000" b="1" dirty="0">
                <a:latin typeface="Segoe UI" panose="020B0502040204020203" pitchFamily="34" charset="0"/>
                <a:cs typeface="Segoe UI" panose="020B0502040204020203" pitchFamily="34" charset="0"/>
              </a:rPr>
              <a:t>Step 3</a:t>
            </a:r>
          </a:p>
          <a:p>
            <a:r>
              <a:rPr lang="en-US" sz="2000" dirty="0">
                <a:latin typeface="Segoe UI" panose="020B0502040204020203" pitchFamily="34" charset="0"/>
                <a:cs typeface="Segoe UI" panose="020B0502040204020203" pitchFamily="34" charset="0"/>
              </a:rPr>
              <a:t>Emulate a target trial using EHR data</a:t>
            </a:r>
            <a:endParaRPr lang="fr-F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410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D016-4410-9941-7D82-8DF38F1AA0EF}"/>
              </a:ext>
            </a:extLst>
          </p:cNvPr>
          <p:cNvSpPr>
            <a:spLocks noGrp="1"/>
          </p:cNvSpPr>
          <p:nvPr>
            <p:ph type="title"/>
          </p:nvPr>
        </p:nvSpPr>
        <p:spPr>
          <a:xfrm>
            <a:off x="838200" y="74180"/>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cxnSp>
        <p:nvCxnSpPr>
          <p:cNvPr id="4" name="Straight Connector 3">
            <a:extLst>
              <a:ext uri="{FF2B5EF4-FFF2-40B4-BE49-F238E27FC236}">
                <a16:creationId xmlns:a16="http://schemas.microsoft.com/office/drawing/2014/main" id="{4E6F0D23-B41D-3E4C-202C-F2FC6C1E8B11}"/>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Google Shape;234;p36">
            <a:extLst>
              <a:ext uri="{FF2B5EF4-FFF2-40B4-BE49-F238E27FC236}">
                <a16:creationId xmlns:a16="http://schemas.microsoft.com/office/drawing/2014/main" id="{BF257858-88EA-E11D-C7A2-2E1AD20E7F2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15</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6" name="TextBox 5">
            <a:extLst>
              <a:ext uri="{FF2B5EF4-FFF2-40B4-BE49-F238E27FC236}">
                <a16:creationId xmlns:a16="http://schemas.microsoft.com/office/drawing/2014/main" id="{16724C92-1E80-09A5-2159-7B340F362FE3}"/>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latin typeface="Segoe UI" panose="020B0502040204020203" pitchFamily="34" charset="0"/>
                <a:cs typeface="Segoe UI" panose="020B0502040204020203" pitchFamily="34" charset="0"/>
              </a:rPr>
              <a:t>Eligibility criteria</a:t>
            </a:r>
          </a:p>
          <a:p>
            <a:pPr marL="342900" indent="-342900">
              <a:buAutoNum type="arabicPeriod"/>
            </a:pPr>
            <a:r>
              <a:rPr lang="en-US" sz="2400" dirty="0">
                <a:latin typeface="Segoe UI" panose="020B0502040204020203" pitchFamily="34" charset="0"/>
                <a:cs typeface="Segoe UI" panose="020B0502040204020203" pitchFamily="34" charset="0"/>
              </a:rPr>
              <a:t>Treatment strategies</a:t>
            </a:r>
          </a:p>
          <a:p>
            <a:pPr marL="342900" indent="-342900">
              <a:buAutoNum type="arabicPeriod"/>
            </a:pPr>
            <a:r>
              <a:rPr lang="en-US" sz="2400" dirty="0">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latin typeface="Segoe UI" panose="020B0502040204020203" pitchFamily="34" charset="0"/>
                <a:cs typeface="Segoe UI" panose="020B0502040204020203" pitchFamily="34" charset="0"/>
              </a:rPr>
              <a:t>Outcome definition</a:t>
            </a:r>
          </a:p>
          <a:p>
            <a:pPr marL="342900" indent="-342900">
              <a:buAutoNum type="arabicPeriod"/>
            </a:pPr>
            <a:r>
              <a:rPr lang="en-US" sz="2400" dirty="0">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endParaRPr lang="fr-FR" sz="24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D92527E8-44BC-562F-2694-C04652C557D7}"/>
              </a:ext>
            </a:extLst>
          </p:cNvPr>
          <p:cNvSpPr txBox="1"/>
          <p:nvPr/>
        </p:nvSpPr>
        <p:spPr>
          <a:xfrm>
            <a:off x="696687" y="1682033"/>
            <a:ext cx="7911548" cy="461665"/>
          </a:xfrm>
          <a:prstGeom prst="rect">
            <a:avLst/>
          </a:prstGeom>
          <a:noFill/>
        </p:spPr>
        <p:txBody>
          <a:bodyPr wrap="square">
            <a:spAutoFit/>
          </a:bodyPr>
          <a:lstStyle/>
          <a:p>
            <a:r>
              <a:rPr lang="en-US" sz="2400" b="1" dirty="0">
                <a:latin typeface="Segoe UI" panose="020B0502040204020203" pitchFamily="34" charset="0"/>
                <a:cs typeface="Segoe UI" panose="020B0502040204020203" pitchFamily="34" charset="0"/>
              </a:rPr>
              <a:t>The target trial protocol comprises 7 components:</a:t>
            </a:r>
          </a:p>
        </p:txBody>
      </p:sp>
    </p:spTree>
    <p:extLst>
      <p:ext uri="{BB962C8B-B14F-4D97-AF65-F5344CB8AC3E}">
        <p14:creationId xmlns:p14="http://schemas.microsoft.com/office/powerpoint/2010/main" val="75490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BF7BE-0E66-4748-4FDB-8E83197DC1DE}"/>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BFB98B7B-13C7-DD21-C2AE-0DBC51053D12}"/>
              </a:ext>
            </a:extLst>
          </p:cNvPr>
          <p:cNvSpPr/>
          <p:nvPr/>
        </p:nvSpPr>
        <p:spPr>
          <a:xfrm>
            <a:off x="5103856" y="1690688"/>
            <a:ext cx="6391457"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035E026A-7E04-E7F1-5FD2-C3D696F4126F}"/>
              </a:ext>
            </a:extLst>
          </p:cNvPr>
          <p:cNvSpPr txBox="1"/>
          <p:nvPr/>
        </p:nvSpPr>
        <p:spPr>
          <a:xfrm>
            <a:off x="5439280" y="1687404"/>
            <a:ext cx="6541304" cy="4154984"/>
          </a:xfrm>
          <a:prstGeom prst="rect">
            <a:avLst/>
          </a:prstGeom>
          <a:noFill/>
        </p:spPr>
        <p:txBody>
          <a:bodyPr wrap="square" rtlCol="0">
            <a:spAutoFit/>
          </a:bodyPr>
          <a:lstStyle/>
          <a:p>
            <a:r>
              <a:rPr lang="en-US" sz="2200" dirty="0">
                <a:latin typeface="Segoe UI" panose="020B0502040204020203" pitchFamily="34" charset="0"/>
                <a:cs typeface="Segoe UI" panose="020B0502040204020203" pitchFamily="34" charset="0"/>
              </a:rPr>
              <a:t>The hypothetical target trial includes </a:t>
            </a:r>
            <a:br>
              <a:rPr lang="en-US" sz="2200" dirty="0">
                <a:latin typeface="Segoe UI" panose="020B0502040204020203" pitchFamily="34" charset="0"/>
                <a:cs typeface="Segoe UI" panose="020B0502040204020203" pitchFamily="34" charset="0"/>
              </a:rPr>
            </a:br>
            <a:r>
              <a:rPr lang="en-US" sz="2200" b="1" dirty="0">
                <a:latin typeface="Segoe UI" panose="020B0502040204020203" pitchFamily="34" charset="0"/>
                <a:cs typeface="Segoe UI" panose="020B0502040204020203" pitchFamily="34" charset="0"/>
              </a:rPr>
              <a:t>6 main inclusion/exclusion criteria</a:t>
            </a:r>
            <a:r>
              <a:rPr lang="en-US" sz="2200" dirty="0">
                <a:latin typeface="Segoe UI" panose="020B0502040204020203" pitchFamily="34" charset="0"/>
                <a:cs typeface="Segoe UI" panose="020B0502040204020203" pitchFamily="34" charset="0"/>
              </a:rPr>
              <a:t>: </a:t>
            </a:r>
          </a:p>
          <a:p>
            <a:endParaRPr lang="en-US" sz="2200" dirty="0">
              <a:latin typeface="Segoe UI" panose="020B0502040204020203" pitchFamily="34" charset="0"/>
              <a:cs typeface="Segoe UI" panose="020B0502040204020203" pitchFamily="34" charset="0"/>
            </a:endParaRPr>
          </a:p>
          <a:p>
            <a:pPr marL="342900" indent="-342900">
              <a:buAutoNum type="arabicPeriod"/>
            </a:pPr>
            <a:r>
              <a:rPr lang="en-US" sz="2200" dirty="0">
                <a:latin typeface="Segoe UI" panose="020B0502040204020203" pitchFamily="34" charset="0"/>
                <a:cs typeface="Segoe UI" panose="020B0502040204020203" pitchFamily="34" charset="0"/>
              </a:rPr>
              <a:t>Age 50 or over.</a:t>
            </a:r>
          </a:p>
          <a:p>
            <a:pPr marL="342900" indent="-342900">
              <a:buAutoNum type="arabicPeriod"/>
            </a:pPr>
            <a:r>
              <a:rPr lang="en-US" sz="2200" dirty="0">
                <a:latin typeface="Segoe UI" panose="020B0502040204020203" pitchFamily="34" charset="0"/>
                <a:cs typeface="Segoe UI" panose="020B0502040204020203" pitchFamily="34" charset="0"/>
              </a:rPr>
              <a:t>No prior outpatient prescription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of any ACEi or ARB. </a:t>
            </a:r>
          </a:p>
          <a:p>
            <a:pPr marL="342900" indent="-342900">
              <a:buAutoNum type="arabicPeriod"/>
            </a:pPr>
            <a:r>
              <a:rPr lang="en-US" sz="2200" dirty="0">
                <a:latin typeface="Segoe UI" panose="020B0502040204020203" pitchFamily="34" charset="0"/>
                <a:cs typeface="Segoe UI" panose="020B0502040204020203" pitchFamily="34" charset="0"/>
              </a:rPr>
              <a:t>Prior diagnosis of hypertension.</a:t>
            </a:r>
          </a:p>
          <a:p>
            <a:pPr marL="342900" indent="-342900">
              <a:buAutoNum type="arabicPeriod"/>
            </a:pPr>
            <a:r>
              <a:rPr lang="en-US" sz="2200" dirty="0">
                <a:latin typeface="Segoe UI" panose="020B0502040204020203" pitchFamily="34" charset="0"/>
                <a:cs typeface="Segoe UI" panose="020B0502040204020203" pitchFamily="34" charset="0"/>
              </a:rPr>
              <a:t>No prior diagnosis of dementia in any setting.</a:t>
            </a:r>
          </a:p>
          <a:p>
            <a:pPr marL="342900" indent="-342900">
              <a:buAutoNum type="arabicPeriod"/>
            </a:pPr>
            <a:r>
              <a:rPr lang="en-US" sz="2200" dirty="0">
                <a:latin typeface="Segoe UI" panose="020B0502040204020203" pitchFamily="34" charset="0"/>
                <a:cs typeface="Segoe UI" panose="020B0502040204020203" pitchFamily="34" charset="0"/>
              </a:rPr>
              <a:t>No prior prescription of any dementia-related drugs in any setting.</a:t>
            </a:r>
          </a:p>
          <a:p>
            <a:pPr marL="342900" indent="-342900">
              <a:buAutoNum type="arabicPeriod"/>
            </a:pPr>
            <a:r>
              <a:rPr lang="en-US" sz="2200" dirty="0">
                <a:latin typeface="Segoe UI" panose="020B0502040204020203" pitchFamily="34" charset="0"/>
                <a:cs typeface="Segoe UI" panose="020B0502040204020203" pitchFamily="34" charset="0"/>
              </a:rPr>
              <a:t>Prior history of 1+ year within the EHR system.</a:t>
            </a:r>
          </a:p>
          <a:p>
            <a:pPr marL="342900" indent="-342900">
              <a:buAutoNum type="arabicPeriod"/>
            </a:pPr>
            <a:endParaRPr lang="fr-FR" sz="2200" dirty="0">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13593368-63BD-BF48-955B-064D74D61584}"/>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0" name="Title 1">
            <a:extLst>
              <a:ext uri="{FF2B5EF4-FFF2-40B4-BE49-F238E27FC236}">
                <a16:creationId xmlns:a16="http://schemas.microsoft.com/office/drawing/2014/main" id="{1B6DC164-66EB-AB04-635E-F2BDE09D5272}"/>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cxnSp>
        <p:nvCxnSpPr>
          <p:cNvPr id="11" name="Straight Connector 10">
            <a:extLst>
              <a:ext uri="{FF2B5EF4-FFF2-40B4-BE49-F238E27FC236}">
                <a16:creationId xmlns:a16="http://schemas.microsoft.com/office/drawing/2014/main" id="{A476BF22-C4B2-FD17-BFB7-B8BAD6EADC4D}"/>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 name="Google Shape;234;p36">
            <a:extLst>
              <a:ext uri="{FF2B5EF4-FFF2-40B4-BE49-F238E27FC236}">
                <a16:creationId xmlns:a16="http://schemas.microsoft.com/office/drawing/2014/main" id="{C8BD4C93-7C29-686E-26A7-8E856E2CA05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16</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329987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8A50-FB75-4821-B7BA-1997D76D5E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AC8F2F-B98C-3E27-26B1-5CF7C8EAE33A}"/>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C713C130-405D-E142-52FE-6D5A0296966D}"/>
              </a:ext>
            </a:extLst>
          </p:cNvPr>
          <p:cNvSpPr/>
          <p:nvPr/>
        </p:nvSpPr>
        <p:spPr>
          <a:xfrm>
            <a:off x="5103856" y="1690688"/>
            <a:ext cx="6391457"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B211BA6C-5BD1-0AC9-3077-E85C4E2D2AA1}"/>
              </a:ext>
            </a:extLst>
          </p:cNvPr>
          <p:cNvSpPr txBox="1"/>
          <p:nvPr/>
        </p:nvSpPr>
        <p:spPr>
          <a:xfrm>
            <a:off x="5439280" y="1687404"/>
            <a:ext cx="6752720" cy="4154984"/>
          </a:xfrm>
          <a:prstGeom prst="rect">
            <a:avLst/>
          </a:prstGeom>
          <a:noFill/>
        </p:spPr>
        <p:txBody>
          <a:bodyPr wrap="square" rtlCol="0">
            <a:spAutoFit/>
          </a:bodyPr>
          <a:lstStyle/>
          <a:p>
            <a:r>
              <a:rPr lang="en-US" sz="2200" dirty="0">
                <a:latin typeface="Segoe UI" panose="020B0502040204020203" pitchFamily="34" charset="0"/>
                <a:cs typeface="Segoe UI" panose="020B0502040204020203" pitchFamily="34" charset="0"/>
              </a:rPr>
              <a:t>The hypothetical target trial includes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6 main inclusion/exclusion criteria: </a:t>
            </a:r>
          </a:p>
          <a:p>
            <a:endParaRPr lang="en-US" sz="2200" dirty="0">
              <a:latin typeface="Segoe UI" panose="020B0502040204020203" pitchFamily="34" charset="0"/>
              <a:cs typeface="Segoe UI" panose="020B0502040204020203" pitchFamily="34" charset="0"/>
            </a:endParaRPr>
          </a:p>
          <a:p>
            <a:pPr marL="342900" indent="-342900">
              <a:buAutoNum type="arabicPeriod"/>
            </a:pPr>
            <a:r>
              <a:rPr lang="en-US" sz="2200" b="1" dirty="0">
                <a:latin typeface="Segoe UI" panose="020B0502040204020203" pitchFamily="34" charset="0"/>
                <a:cs typeface="Segoe UI" panose="020B0502040204020203" pitchFamily="34" charset="0"/>
              </a:rPr>
              <a:t>Age 50 or over.</a:t>
            </a:r>
          </a:p>
          <a:p>
            <a:pPr marL="342900" indent="-342900">
              <a:buAutoNum type="arabicPeriod"/>
            </a:pPr>
            <a:r>
              <a:rPr lang="en-US" sz="2200" dirty="0">
                <a:latin typeface="Segoe UI" panose="020B0502040204020203" pitchFamily="34" charset="0"/>
                <a:cs typeface="Segoe UI" panose="020B0502040204020203" pitchFamily="34" charset="0"/>
              </a:rPr>
              <a:t>No prior outpatient prescription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of any ACEi or ARB. </a:t>
            </a:r>
          </a:p>
          <a:p>
            <a:pPr marL="342900" indent="-342900">
              <a:buAutoNum type="arabicPeriod"/>
            </a:pPr>
            <a:r>
              <a:rPr lang="en-US" sz="2200" b="1" dirty="0">
                <a:latin typeface="Segoe UI" panose="020B0502040204020203" pitchFamily="34" charset="0"/>
                <a:cs typeface="Segoe UI" panose="020B0502040204020203" pitchFamily="34" charset="0"/>
              </a:rPr>
              <a:t>Prior diagnosis of hypertension.</a:t>
            </a:r>
          </a:p>
          <a:p>
            <a:pPr marL="342900" indent="-342900">
              <a:buAutoNum type="arabicPeriod"/>
            </a:pPr>
            <a:r>
              <a:rPr lang="en-US" sz="2200" dirty="0">
                <a:latin typeface="Segoe UI" panose="020B0502040204020203" pitchFamily="34" charset="0"/>
                <a:cs typeface="Segoe UI" panose="020B0502040204020203" pitchFamily="34" charset="0"/>
              </a:rPr>
              <a:t>No prior diagnosis of dementia in any setting.</a:t>
            </a:r>
          </a:p>
          <a:p>
            <a:pPr marL="342900" indent="-342900">
              <a:buAutoNum type="arabicPeriod"/>
            </a:pPr>
            <a:r>
              <a:rPr lang="en-US" sz="2200" dirty="0">
                <a:latin typeface="Segoe UI" panose="020B0502040204020203" pitchFamily="34" charset="0"/>
                <a:cs typeface="Segoe UI" panose="020B0502040204020203" pitchFamily="34" charset="0"/>
              </a:rPr>
              <a:t>No prior prescription of any dementia-related drugs in any setting.</a:t>
            </a:r>
          </a:p>
          <a:p>
            <a:pPr marL="342900" indent="-342900">
              <a:buAutoNum type="arabicPeriod"/>
            </a:pPr>
            <a:r>
              <a:rPr lang="en-US" sz="2200" b="1" dirty="0">
                <a:latin typeface="Segoe UI" panose="020B0502040204020203" pitchFamily="34" charset="0"/>
                <a:cs typeface="Segoe UI" panose="020B0502040204020203" pitchFamily="34" charset="0"/>
              </a:rPr>
              <a:t>Prior history of 1+ year within the EHR system.</a:t>
            </a:r>
          </a:p>
          <a:p>
            <a:pPr marL="342900" indent="-342900">
              <a:buAutoNum type="arabicPeriod"/>
            </a:pPr>
            <a:endParaRPr lang="fr-FR" sz="2200" dirty="0">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5E81083D-4E6D-E0CB-BCC3-91B8C7941D0B}"/>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0" name="Title 1">
            <a:extLst>
              <a:ext uri="{FF2B5EF4-FFF2-40B4-BE49-F238E27FC236}">
                <a16:creationId xmlns:a16="http://schemas.microsoft.com/office/drawing/2014/main" id="{E7596AC7-C50E-92D2-0348-24F05F611D84}"/>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cxnSp>
        <p:nvCxnSpPr>
          <p:cNvPr id="11" name="Straight Connector 10">
            <a:extLst>
              <a:ext uri="{FF2B5EF4-FFF2-40B4-BE49-F238E27FC236}">
                <a16:creationId xmlns:a16="http://schemas.microsoft.com/office/drawing/2014/main" id="{09D620A1-FD29-EA61-BAAC-64F8508B8F5F}"/>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 name="Google Shape;234;p36">
            <a:extLst>
              <a:ext uri="{FF2B5EF4-FFF2-40B4-BE49-F238E27FC236}">
                <a16:creationId xmlns:a16="http://schemas.microsoft.com/office/drawing/2014/main" id="{0EDDE8EA-D017-76EF-4E11-1A5C8E50810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17</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64735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03856" y="1690688"/>
            <a:ext cx="6391457"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Connector 6">
            <a:extLst>
              <a:ext uri="{FF2B5EF4-FFF2-40B4-BE49-F238E27FC236}">
                <a16:creationId xmlns:a16="http://schemas.microsoft.com/office/drawing/2014/main" id="{13593368-63BD-BF48-955B-064D74D61584}"/>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0" name="Title 1">
            <a:extLst>
              <a:ext uri="{FF2B5EF4-FFF2-40B4-BE49-F238E27FC236}">
                <a16:creationId xmlns:a16="http://schemas.microsoft.com/office/drawing/2014/main" id="{1B6DC164-66EB-AB04-635E-F2BDE09D5272}"/>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cxnSp>
        <p:nvCxnSpPr>
          <p:cNvPr id="11" name="Straight Connector 10">
            <a:extLst>
              <a:ext uri="{FF2B5EF4-FFF2-40B4-BE49-F238E27FC236}">
                <a16:creationId xmlns:a16="http://schemas.microsoft.com/office/drawing/2014/main" id="{A476BF22-C4B2-FD17-BFB7-B8BAD6EADC4D}"/>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8E98AC7F-814F-6E53-865C-1A2B5BFCDDF1}"/>
              </a:ext>
            </a:extLst>
          </p:cNvPr>
          <p:cNvSpPr txBox="1"/>
          <p:nvPr/>
        </p:nvSpPr>
        <p:spPr>
          <a:xfrm>
            <a:off x="5603228" y="2551341"/>
            <a:ext cx="5892085" cy="2677656"/>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Initiation of 1 of the 2 following treatment strategies:</a:t>
            </a:r>
            <a:br>
              <a:rPr lang="en-US" sz="2400" b="1" dirty="0">
                <a:latin typeface="Segoe UI" panose="020B0502040204020203" pitchFamily="34" charset="0"/>
                <a:cs typeface="Segoe UI" panose="020B0502040204020203" pitchFamily="34" charset="0"/>
              </a:rPr>
            </a:br>
            <a:endParaRPr lang="en-US" sz="2400" b="1"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Immediate treatment with </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an ACE inhibitor (ACEi) </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Immediate treatment with an angiotensin receptor blocker (ARB)</a:t>
            </a:r>
          </a:p>
        </p:txBody>
      </p:sp>
      <p:sp>
        <p:nvSpPr>
          <p:cNvPr id="6" name="TextBox 5">
            <a:extLst>
              <a:ext uri="{FF2B5EF4-FFF2-40B4-BE49-F238E27FC236}">
                <a16:creationId xmlns:a16="http://schemas.microsoft.com/office/drawing/2014/main" id="{56D70B57-BBCC-5EB5-A34B-05FFE7E2928A}"/>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9885B849-5E61-63BA-DC13-4143AF98B89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18</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87728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3CE1E-9BE6-C44F-341E-52A6EC4D850F}"/>
              </a:ext>
            </a:extLst>
          </p:cNvPr>
          <p:cNvSpPr txBox="1"/>
          <p:nvPr/>
        </p:nvSpPr>
        <p:spPr>
          <a:xfrm>
            <a:off x="5422099" y="926847"/>
            <a:ext cx="6415937" cy="6463308"/>
          </a:xfrm>
          <a:prstGeom prst="rect">
            <a:avLst/>
          </a:prstGeom>
          <a:noFill/>
        </p:spPr>
        <p:txBody>
          <a:bodyPr wrap="square" rtlCol="0">
            <a:spAutoFit/>
          </a:bodyPr>
          <a:lstStyle/>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r>
              <a:rPr lang="en-US" sz="2400" u="sng" dirty="0">
                <a:solidFill>
                  <a:srgbClr val="0070C0"/>
                </a:solidFill>
                <a:latin typeface="Segoe UI" panose="020B0502040204020203" pitchFamily="34" charset="0"/>
                <a:cs typeface="Segoe UI" panose="020B0502040204020203" pitchFamily="34" charset="0"/>
              </a:rPr>
              <a:t>Emulated randomization</a:t>
            </a:r>
            <a:r>
              <a:rPr lang="en-US" sz="2400" dirty="0">
                <a:solidFill>
                  <a:srgbClr val="0070C0"/>
                </a:solidFill>
                <a:latin typeface="Segoe UI" panose="020B0502040204020203" pitchFamily="34" charset="0"/>
                <a:cs typeface="Segoe UI" panose="020B0502040204020203" pitchFamily="34" charset="0"/>
              </a:rPr>
              <a:t> by balancing baseline confounders via overlap weighting:</a:t>
            </a:r>
          </a:p>
          <a:p>
            <a:endParaRPr lang="en-US" sz="2400" i="1" dirty="0">
              <a:solidFill>
                <a:srgbClr val="0070C0"/>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dirty="0" err="1">
                <a:solidFill>
                  <a:srgbClr val="0070C0"/>
                </a:solidFill>
                <a:latin typeface="Segoe UI" panose="020B0502040204020203" pitchFamily="34" charset="0"/>
                <a:cs typeface="Segoe UI" panose="020B0502040204020203" pitchFamily="34" charset="0"/>
              </a:rPr>
              <a:t>Sociodemographics</a:t>
            </a:r>
            <a:r>
              <a:rPr lang="en-US" sz="2200" dirty="0">
                <a:solidFill>
                  <a:srgbClr val="0070C0"/>
                </a:solidFill>
                <a:latin typeface="Segoe UI" panose="020B0502040204020203" pitchFamily="34" charset="0"/>
                <a:cs typeface="Segoe UI" panose="020B0502040204020203" pitchFamily="34" charset="0"/>
              </a:rPr>
              <a:t>: </a:t>
            </a:r>
            <a:r>
              <a:rPr lang="en-US" sz="2200" i="1" dirty="0">
                <a:latin typeface="Segoe UI" panose="020B0502040204020203" pitchFamily="34" charset="0"/>
                <a:cs typeface="Segoe UI" panose="020B0502040204020203" pitchFamily="34" charset="0"/>
              </a:rPr>
              <a:t>age, sex, educational attainment, social vulnerability</a:t>
            </a:r>
            <a:br>
              <a:rPr lang="en-US" sz="2200" i="1" dirty="0">
                <a:latin typeface="Segoe UI" panose="020B0502040204020203" pitchFamily="34" charset="0"/>
                <a:cs typeface="Segoe UI" panose="020B0502040204020203" pitchFamily="34" charset="0"/>
              </a:rPr>
            </a:br>
            <a:endParaRPr lang="en-US" sz="2200" i="1"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dirty="0">
                <a:solidFill>
                  <a:srgbClr val="0070C0"/>
                </a:solidFill>
                <a:latin typeface="Segoe UI" panose="020B0502040204020203" pitchFamily="34" charset="0"/>
                <a:cs typeface="Segoe UI" panose="020B0502040204020203" pitchFamily="34" charset="0"/>
              </a:rPr>
              <a:t>Comorbidities: </a:t>
            </a:r>
            <a:r>
              <a:rPr lang="en-US" sz="2200" i="1" dirty="0">
                <a:latin typeface="Segoe UI" panose="020B0502040204020203" pitchFamily="34" charset="0"/>
                <a:cs typeface="Segoe UI" panose="020B0502040204020203" pitchFamily="34" charset="0"/>
              </a:rPr>
              <a:t>prior history of type 2 diabetes, stroke, cardiovascular disease, cancer</a:t>
            </a:r>
            <a:br>
              <a:rPr lang="en-US" sz="2200" i="1" dirty="0">
                <a:latin typeface="Segoe UI" panose="020B0502040204020203" pitchFamily="34" charset="0"/>
                <a:cs typeface="Segoe UI" panose="020B0502040204020203" pitchFamily="34" charset="0"/>
              </a:rPr>
            </a:br>
            <a:endParaRPr lang="en-US" sz="2200" i="1"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dirty="0">
                <a:solidFill>
                  <a:srgbClr val="0070C0"/>
                </a:solidFill>
                <a:latin typeface="Segoe UI" panose="020B0502040204020203" pitchFamily="34" charset="0"/>
                <a:cs typeface="Segoe UI" panose="020B0502040204020203" pitchFamily="34" charset="0"/>
              </a:rPr>
              <a:t>Healthcare and temporal factors: </a:t>
            </a:r>
            <a:r>
              <a:rPr lang="en-US" sz="2200" i="1" dirty="0">
                <a:latin typeface="Segoe UI" panose="020B0502040204020203" pitchFamily="34" charset="0"/>
                <a:cs typeface="Segoe UI" panose="020B0502040204020203" pitchFamily="34" charset="0"/>
              </a:rPr>
              <a:t>presence of primary care physician, time since enrollment in EHR system</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a:p>
          <a:p>
            <a:endParaRPr lang="en-US" sz="2400" i="1" dirty="0">
              <a:solidFill>
                <a:srgbClr val="0070C0"/>
              </a:solidFill>
              <a:latin typeface="Segoe UI" panose="020B0502040204020203" pitchFamily="34" charset="0"/>
              <a:cs typeface="Segoe UI" panose="020B0502040204020203" pitchFamily="34" charset="0"/>
            </a:endParaRPr>
          </a:p>
        </p:txBody>
      </p:sp>
      <p:cxnSp>
        <p:nvCxnSpPr>
          <p:cNvPr id="6" name="Straight Connector 5">
            <a:extLst>
              <a:ext uri="{FF2B5EF4-FFF2-40B4-BE49-F238E27FC236}">
                <a16:creationId xmlns:a16="http://schemas.microsoft.com/office/drawing/2014/main" id="{D27E8ACA-F9BC-43D0-B332-1A8B4FC530A1}"/>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FB460CE3-1AB0-14D6-4900-4DAD62C018EE}"/>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E389ED00-E9ED-0B27-F8F6-20FD76CD365B}"/>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D027DA83-93D3-E733-3BC3-137B7B5A0253}"/>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4641DE9A-A2DC-BF03-B3D5-100FF1095D46}"/>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19</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89339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CACB2-7DEF-877C-F2F8-E878ECE3C260}"/>
              </a:ext>
            </a:extLst>
          </p:cNvPr>
          <p:cNvSpPr txBox="1"/>
          <p:nvPr/>
        </p:nvSpPr>
        <p:spPr>
          <a:xfrm>
            <a:off x="6516248" y="5875575"/>
            <a:ext cx="4116918" cy="738664"/>
          </a:xfrm>
          <a:prstGeom prst="rect">
            <a:avLst/>
          </a:prstGeom>
          <a:noFill/>
        </p:spPr>
        <p:txBody>
          <a:bodyPr wrap="square">
            <a:spAutoFit/>
          </a:bodyPr>
          <a:lstStyle/>
          <a:p>
            <a:pPr algn="ctr"/>
            <a:r>
              <a:rPr lang="en-US" sz="1400" i="1" dirty="0">
                <a:latin typeface="Segoe UI" panose="020B0502040204020203" pitchFamily="34" charset="0"/>
                <a:cs typeface="Segoe UI" panose="020B0502040204020203" pitchFamily="34" charset="0"/>
              </a:rPr>
              <a:t>Sources: </a:t>
            </a:r>
            <a:r>
              <a:rPr lang="en-US" sz="1400" i="1" dirty="0">
                <a:latin typeface="Segoe UI" panose="020B0502040204020203" pitchFamily="34" charset="0"/>
                <a:cs typeface="Segoe UI" panose="020B0502040204020203" pitchFamily="34" charset="0"/>
                <a:hlinkClick r:id="rId3"/>
              </a:rPr>
              <a:t>2022 Alzheimer's disease facts and figures</a:t>
            </a:r>
            <a:r>
              <a:rPr lang="en-US" sz="1400" i="1" dirty="0">
                <a:latin typeface="Segoe UI" panose="020B0502040204020203" pitchFamily="34" charset="0"/>
                <a:cs typeface="Segoe UI" panose="020B0502040204020203" pitchFamily="34" charset="0"/>
              </a:rPr>
              <a:t>,</a:t>
            </a:r>
            <a:br>
              <a:rPr lang="en-US" sz="1400" i="1" dirty="0">
                <a:latin typeface="Segoe UI" panose="020B0502040204020203" pitchFamily="34" charset="0"/>
                <a:cs typeface="Segoe UI" panose="020B0502040204020203" pitchFamily="34" charset="0"/>
              </a:rPr>
            </a:br>
            <a:r>
              <a:rPr lang="en-US" sz="1400" i="1" dirty="0">
                <a:latin typeface="Segoe UI" panose="020B0502040204020203" pitchFamily="34" charset="0"/>
                <a:cs typeface="Segoe UI" panose="020B0502040204020203" pitchFamily="34" charset="0"/>
                <a:hlinkClick r:id="rId4"/>
              </a:rPr>
              <a:t>Global Burden of Disease Study 2019</a:t>
            </a:r>
            <a:r>
              <a:rPr lang="en-US" sz="1400" i="1" dirty="0">
                <a:latin typeface="Segoe UI" panose="020B0502040204020203" pitchFamily="34" charset="0"/>
                <a:cs typeface="Segoe UI" panose="020B0502040204020203" pitchFamily="34" charset="0"/>
              </a:rPr>
              <a:t>,</a:t>
            </a:r>
            <a:br>
              <a:rPr lang="en-US" sz="1400" i="1" dirty="0">
                <a:latin typeface="Segoe UI" panose="020B0502040204020203" pitchFamily="34" charset="0"/>
                <a:cs typeface="Segoe UI" panose="020B0502040204020203" pitchFamily="34" charset="0"/>
              </a:rPr>
            </a:br>
            <a:r>
              <a:rPr lang="nl-NL" sz="1400" i="1" dirty="0">
                <a:latin typeface="Segoe UI" panose="020B0502040204020203" pitchFamily="34" charset="0"/>
                <a:cs typeface="Segoe UI" panose="020B0502040204020203" pitchFamily="34" charset="0"/>
                <a:hlinkClick r:id="rId5"/>
              </a:rPr>
              <a:t>van Dyck et al. (NEJM, 2022)</a:t>
            </a:r>
            <a:r>
              <a:rPr lang="en-US" sz="1400" i="1" dirty="0">
                <a:latin typeface="Segoe UI" panose="020B0502040204020203" pitchFamily="34" charset="0"/>
                <a:cs typeface="Segoe UI" panose="020B0502040204020203" pitchFamily="34" charset="0"/>
              </a:rPr>
              <a:t>  </a:t>
            </a:r>
            <a:endParaRPr lang="fr-FR" sz="1400" dirty="0"/>
          </a:p>
        </p:txBody>
      </p:sp>
      <p:sp>
        <p:nvSpPr>
          <p:cNvPr id="3" name="Google Shape;234;p36">
            <a:extLst>
              <a:ext uri="{FF2B5EF4-FFF2-40B4-BE49-F238E27FC236}">
                <a16:creationId xmlns:a16="http://schemas.microsoft.com/office/drawing/2014/main" id="{4E42735F-08A4-D2DB-BC59-C87C3EBBEC66}"/>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a:t>
            </a:fld>
            <a:endParaRPr kern="0" dirty="0">
              <a:solidFill>
                <a:srgbClr val="595959"/>
              </a:solidFill>
              <a:latin typeface="Arial"/>
              <a:cs typeface="Arial"/>
              <a:sym typeface="Arial"/>
            </a:endParaRPr>
          </a:p>
        </p:txBody>
      </p:sp>
      <p:pic>
        <p:nvPicPr>
          <p:cNvPr id="8" name="Picture 7">
            <a:extLst>
              <a:ext uri="{FF2B5EF4-FFF2-40B4-BE49-F238E27FC236}">
                <a16:creationId xmlns:a16="http://schemas.microsoft.com/office/drawing/2014/main" id="{374BA04C-401B-BD7B-648C-3244207F8383}"/>
              </a:ext>
            </a:extLst>
          </p:cNvPr>
          <p:cNvPicPr>
            <a:picLocks noChangeAspect="1"/>
          </p:cNvPicPr>
          <p:nvPr/>
        </p:nvPicPr>
        <p:blipFill>
          <a:blip r:embed="rId6"/>
          <a:stretch>
            <a:fillRect/>
          </a:stretch>
        </p:blipFill>
        <p:spPr>
          <a:xfrm>
            <a:off x="5651705" y="1321289"/>
            <a:ext cx="5318826" cy="4554286"/>
          </a:xfrm>
          <a:prstGeom prst="rect">
            <a:avLst/>
          </a:prstGeom>
        </p:spPr>
      </p:pic>
      <p:sp>
        <p:nvSpPr>
          <p:cNvPr id="5" name="TextBox 4">
            <a:extLst>
              <a:ext uri="{FF2B5EF4-FFF2-40B4-BE49-F238E27FC236}">
                <a16:creationId xmlns:a16="http://schemas.microsoft.com/office/drawing/2014/main" id="{AC0E3DED-5917-86E7-2CB4-B7A3886885A2}"/>
              </a:ext>
            </a:extLst>
          </p:cNvPr>
          <p:cNvSpPr txBox="1"/>
          <p:nvPr/>
        </p:nvSpPr>
        <p:spPr>
          <a:xfrm>
            <a:off x="838200" y="1798503"/>
            <a:ext cx="3868882"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55 million people affected by dementia globally.</a:t>
            </a:r>
          </a:p>
          <a:p>
            <a:pPr marL="285750" indent="-285750">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Expected increase of 1.4-fold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by 2030 and 2.5-fold by 2050.</a:t>
            </a:r>
            <a:endParaRPr lang="en-US" sz="2000"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2000"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Modest cognitive benefits of </a:t>
            </a:r>
            <a:r>
              <a:rPr lang="en-US" sz="2000" dirty="0" err="1">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Leqembi</a:t>
            </a:r>
            <a:r>
              <a:rPr lang="en-US" sz="2000"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 but serious risks (e.g., &gt;10% brain edema or hemorrhage).</a:t>
            </a:r>
          </a:p>
          <a:p>
            <a:endParaRPr lang="en-US" sz="2000"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718B27A6-6CA2-4B8B-DBCD-39E583B1BEF8}"/>
              </a:ext>
            </a:extLst>
          </p:cNvPr>
          <p:cNvSpPr txBox="1">
            <a:spLocks/>
          </p:cNvSpPr>
          <p:nvPr/>
        </p:nvSpPr>
        <p:spPr>
          <a:xfrm>
            <a:off x="838200" y="-42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Motivation: the growing burden of dementia</a:t>
            </a:r>
            <a:endParaRPr lang="fr-FR" sz="3200" dirty="0">
              <a:latin typeface="Segoe UI Semibold" panose="020B0702040204020203" pitchFamily="34" charset="0"/>
              <a:cs typeface="Segoe UI Semibold" panose="020B0702040204020203" pitchFamily="34" charset="0"/>
            </a:endParaRPr>
          </a:p>
        </p:txBody>
      </p:sp>
      <p:cxnSp>
        <p:nvCxnSpPr>
          <p:cNvPr id="11" name="Straight Connector 10">
            <a:extLst>
              <a:ext uri="{FF2B5EF4-FFF2-40B4-BE49-F238E27FC236}">
                <a16:creationId xmlns:a16="http://schemas.microsoft.com/office/drawing/2014/main" id="{8EAEBED4-1085-6C64-A7C9-88251C14AD73}"/>
              </a:ext>
            </a:extLst>
          </p:cNvPr>
          <p:cNvCxnSpPr/>
          <p:nvPr/>
        </p:nvCxnSpPr>
        <p:spPr>
          <a:xfrm>
            <a:off x="0" y="1101438"/>
            <a:ext cx="1219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5978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DA03D1-6D88-8B8B-4FF4-C7BA323BC75A}"/>
              </a:ext>
            </a:extLst>
          </p:cNvPr>
          <p:cNvSpPr txBox="1"/>
          <p:nvPr/>
        </p:nvSpPr>
        <p:spPr>
          <a:xfrm>
            <a:off x="5249104" y="1643400"/>
            <a:ext cx="6545495" cy="4124206"/>
          </a:xfrm>
          <a:prstGeom prst="rect">
            <a:avLst/>
          </a:prstGeom>
          <a:noFill/>
        </p:spPr>
        <p:txBody>
          <a:bodyPr wrap="square" rtlCol="0">
            <a:spAutoFit/>
          </a:bodyPr>
          <a:lstStyle/>
          <a:p>
            <a:endParaRPr lang="en-US" sz="2000" dirty="0">
              <a:solidFill>
                <a:srgbClr val="000000"/>
              </a:solidFill>
            </a:endParaRPr>
          </a:p>
          <a:p>
            <a:r>
              <a:rPr lang="en-US" sz="2200" b="1" dirty="0">
                <a:solidFill>
                  <a:srgbClr val="000000"/>
                </a:solidFill>
                <a:latin typeface="Segoe UI" panose="020B0502040204020203" pitchFamily="34" charset="0"/>
                <a:cs typeface="Segoe UI" panose="020B0502040204020203" pitchFamily="34" charset="0"/>
              </a:rPr>
              <a:t>Two mutually-exclusive, competing events</a:t>
            </a:r>
          </a:p>
          <a:p>
            <a:pPr marL="342900" indent="-342900">
              <a:buAutoNum type="arabicPeriod"/>
            </a:pPr>
            <a:r>
              <a:rPr lang="en-US" sz="2200" b="0" i="0" u="none" strike="noStrike" dirty="0">
                <a:solidFill>
                  <a:srgbClr val="000000"/>
                </a:solidFill>
                <a:effectLst/>
                <a:latin typeface="Segoe UI" panose="020B0502040204020203" pitchFamily="34" charset="0"/>
                <a:cs typeface="Segoe UI" panose="020B0502040204020203" pitchFamily="34" charset="0"/>
              </a:rPr>
              <a:t>Incidence of memory loss, </a:t>
            </a:r>
            <a:r>
              <a:rPr lang="fr-FR" sz="2200" b="0" i="0" u="none" strike="noStrike" dirty="0" err="1">
                <a:solidFill>
                  <a:srgbClr val="000000"/>
                </a:solidFill>
                <a:effectLst/>
                <a:latin typeface="Segoe UI" panose="020B0502040204020203" pitchFamily="34" charset="0"/>
                <a:cs typeface="Segoe UI" panose="020B0502040204020203" pitchFamily="34" charset="0"/>
              </a:rPr>
              <a:t>mild</a:t>
            </a:r>
            <a:r>
              <a:rPr lang="fr-FR" sz="2200" b="0" i="0" u="none" strike="noStrike" dirty="0">
                <a:solidFill>
                  <a:srgbClr val="000000"/>
                </a:solidFill>
                <a:effectLst/>
                <a:latin typeface="Segoe UI" panose="020B0502040204020203" pitchFamily="34" charset="0"/>
                <a:cs typeface="Segoe UI" panose="020B0502040204020203" pitchFamily="34" charset="0"/>
              </a:rPr>
              <a:t> cognitive </a:t>
            </a:r>
            <a:r>
              <a:rPr lang="fr-FR" sz="2200" b="0" i="0" u="none" strike="noStrike" dirty="0" err="1">
                <a:solidFill>
                  <a:srgbClr val="000000"/>
                </a:solidFill>
                <a:effectLst/>
                <a:latin typeface="Segoe UI" panose="020B0502040204020203" pitchFamily="34" charset="0"/>
                <a:cs typeface="Segoe UI" panose="020B0502040204020203" pitchFamily="34" charset="0"/>
              </a:rPr>
              <a:t>impairment</a:t>
            </a:r>
            <a:r>
              <a:rPr lang="fr-FR" sz="2200" b="0" i="0" u="none" strike="noStrike" dirty="0">
                <a:solidFill>
                  <a:srgbClr val="000000"/>
                </a:solidFill>
                <a:effectLst/>
                <a:latin typeface="Segoe UI" panose="020B0502040204020203" pitchFamily="34" charset="0"/>
                <a:cs typeface="Segoe UI" panose="020B0502040204020203" pitchFamily="34" charset="0"/>
              </a:rPr>
              <a:t>, or </a:t>
            </a:r>
            <a:r>
              <a:rPr lang="fr-FR" sz="2200" b="0" i="0" u="none" strike="noStrike" dirty="0" err="1">
                <a:solidFill>
                  <a:srgbClr val="000000"/>
                </a:solidFill>
                <a:effectLst/>
                <a:latin typeface="Segoe UI" panose="020B0502040204020203" pitchFamily="34" charset="0"/>
                <a:cs typeface="Segoe UI" panose="020B0502040204020203" pitchFamily="34" charset="0"/>
              </a:rPr>
              <a:t>dementia</a:t>
            </a:r>
            <a:r>
              <a:rPr lang="fr-FR" sz="2200" b="0" i="0" u="none" strike="noStrike" dirty="0">
                <a:solidFill>
                  <a:srgbClr val="000000"/>
                </a:solidFill>
                <a:effectLst/>
                <a:latin typeface="Segoe UI" panose="020B0502040204020203" pitchFamily="34" charset="0"/>
                <a:cs typeface="Segoe UI" panose="020B0502040204020203" pitchFamily="34" charset="0"/>
              </a:rPr>
              <a:t>.</a:t>
            </a:r>
          </a:p>
          <a:p>
            <a:pPr marL="342900" indent="-342900">
              <a:buAutoNum type="arabicPeriod"/>
            </a:pPr>
            <a:r>
              <a:rPr lang="fr-FR" sz="2200" b="0" i="0" u="none" strike="noStrike" dirty="0" err="1">
                <a:solidFill>
                  <a:srgbClr val="000000"/>
                </a:solidFill>
                <a:effectLst/>
                <a:latin typeface="Segoe UI" panose="020B0502040204020203" pitchFamily="34" charset="0"/>
                <a:cs typeface="Segoe UI" panose="020B0502040204020203" pitchFamily="34" charset="0"/>
              </a:rPr>
              <a:t>Death</a:t>
            </a:r>
            <a:r>
              <a:rPr lang="fr-FR" sz="2200" b="0" i="0" u="none" strike="noStrike" dirty="0">
                <a:solidFill>
                  <a:srgbClr val="000000"/>
                </a:solidFill>
                <a:effectLst/>
                <a:latin typeface="Segoe UI" panose="020B0502040204020203" pitchFamily="34" charset="0"/>
                <a:cs typeface="Segoe UI" panose="020B0502040204020203" pitchFamily="34" charset="0"/>
              </a:rPr>
              <a:t> </a:t>
            </a:r>
            <a:r>
              <a:rPr lang="fr-FR" sz="2200" b="0" i="0" u="none" strike="noStrike" dirty="0" err="1">
                <a:solidFill>
                  <a:srgbClr val="000000"/>
                </a:solidFill>
                <a:effectLst/>
                <a:latin typeface="Segoe UI" panose="020B0502040204020203" pitchFamily="34" charset="0"/>
                <a:cs typeface="Segoe UI" panose="020B0502040204020203" pitchFamily="34" charset="0"/>
              </a:rPr>
              <a:t>prior</a:t>
            </a:r>
            <a:r>
              <a:rPr lang="fr-FR" sz="2200" b="0" i="0" u="none" strike="noStrike" dirty="0">
                <a:solidFill>
                  <a:srgbClr val="000000"/>
                </a:solidFill>
                <a:effectLst/>
                <a:latin typeface="Segoe UI" panose="020B0502040204020203" pitchFamily="34" charset="0"/>
                <a:cs typeface="Segoe UI" panose="020B0502040204020203" pitchFamily="34" charset="0"/>
              </a:rPr>
              <a:t> to </a:t>
            </a:r>
            <a:r>
              <a:rPr lang="fr-FR" sz="2200" b="0" i="0" u="none" strike="noStrike" dirty="0" err="1">
                <a:solidFill>
                  <a:srgbClr val="000000"/>
                </a:solidFill>
                <a:effectLst/>
                <a:latin typeface="Segoe UI" panose="020B0502040204020203" pitchFamily="34" charset="0"/>
                <a:cs typeface="Segoe UI" panose="020B0502040204020203" pitchFamily="34" charset="0"/>
              </a:rPr>
              <a:t>such</a:t>
            </a:r>
            <a:r>
              <a:rPr lang="fr-FR" sz="2200" b="0" i="0" u="none" strike="noStrike" dirty="0">
                <a:solidFill>
                  <a:srgbClr val="000000"/>
                </a:solidFill>
                <a:effectLst/>
                <a:latin typeface="Segoe UI" panose="020B0502040204020203" pitchFamily="34" charset="0"/>
                <a:cs typeface="Segoe UI" panose="020B0502040204020203" pitchFamily="34" charset="0"/>
              </a:rPr>
              <a:t> an </a:t>
            </a:r>
            <a:r>
              <a:rPr lang="fr-FR" sz="2200" b="0" i="0" u="none" strike="noStrike" dirty="0" err="1">
                <a:solidFill>
                  <a:srgbClr val="000000"/>
                </a:solidFill>
                <a:effectLst/>
                <a:latin typeface="Segoe UI" panose="020B0502040204020203" pitchFamily="34" charset="0"/>
                <a:cs typeface="Segoe UI" panose="020B0502040204020203" pitchFamily="34" charset="0"/>
              </a:rPr>
              <a:t>event</a:t>
            </a:r>
            <a:r>
              <a:rPr lang="fr-FR" sz="2200" dirty="0">
                <a:solidFill>
                  <a:srgbClr val="000000"/>
                </a:solidFill>
                <a:latin typeface="Segoe UI" panose="020B0502040204020203" pitchFamily="34" charset="0"/>
                <a:cs typeface="Segoe UI" panose="020B0502040204020203" pitchFamily="34" charset="0"/>
              </a:rPr>
              <a:t>.</a:t>
            </a:r>
            <a:endParaRPr lang="fr-FR" sz="2200" b="0" i="0" u="none" strike="noStrike" dirty="0">
              <a:solidFill>
                <a:srgbClr val="000000"/>
              </a:solidFill>
              <a:effectLst/>
              <a:latin typeface="Segoe UI" panose="020B0502040204020203" pitchFamily="34" charset="0"/>
              <a:cs typeface="Segoe UI" panose="020B0502040204020203" pitchFamily="34" charset="0"/>
            </a:endParaRPr>
          </a:p>
          <a:p>
            <a:endParaRPr lang="fr-FR" sz="2200" b="0" i="0" u="none" strike="noStrike" dirty="0">
              <a:solidFill>
                <a:srgbClr val="000000"/>
              </a:solidFill>
              <a:effectLst/>
              <a:latin typeface="Segoe UI" panose="020B0502040204020203" pitchFamily="34" charset="0"/>
              <a:cs typeface="Segoe UI" panose="020B0502040204020203" pitchFamily="34" charset="0"/>
            </a:endParaRPr>
          </a:p>
          <a:p>
            <a:br>
              <a:rPr lang="fr-FR" sz="2200" b="0" i="0" u="none" strike="noStrike" dirty="0">
                <a:solidFill>
                  <a:srgbClr val="000000"/>
                </a:solidFill>
                <a:effectLst/>
                <a:latin typeface="Segoe UI" panose="020B0502040204020203" pitchFamily="34" charset="0"/>
                <a:cs typeface="Segoe UI" panose="020B0502040204020203" pitchFamily="34" charset="0"/>
              </a:rPr>
            </a:br>
            <a:r>
              <a:rPr lang="fr-FR" sz="2200" b="1" dirty="0" err="1">
                <a:solidFill>
                  <a:srgbClr val="000000"/>
                </a:solidFill>
                <a:latin typeface="Segoe UI" panose="020B0502040204020203" pitchFamily="34" charset="0"/>
                <a:cs typeface="Segoe UI" panose="020B0502040204020203" pitchFamily="34" charset="0"/>
              </a:rPr>
              <a:t>Outcome</a:t>
            </a:r>
            <a:r>
              <a:rPr lang="fr-FR" sz="2200" b="1" dirty="0">
                <a:solidFill>
                  <a:srgbClr val="000000"/>
                </a:solidFill>
                <a:latin typeface="Segoe UI" panose="020B0502040204020203" pitchFamily="34" charset="0"/>
                <a:cs typeface="Segoe UI" panose="020B0502040204020203" pitchFamily="34" charset="0"/>
              </a:rPr>
              <a:t> </a:t>
            </a:r>
            <a:r>
              <a:rPr lang="fr-FR" sz="2200" b="1" dirty="0" err="1">
                <a:solidFill>
                  <a:srgbClr val="000000"/>
                </a:solidFill>
                <a:latin typeface="Segoe UI" panose="020B0502040204020203" pitchFamily="34" charset="0"/>
                <a:cs typeface="Segoe UI" panose="020B0502040204020203" pitchFamily="34" charset="0"/>
              </a:rPr>
              <a:t>ascertainment</a:t>
            </a:r>
            <a:endParaRPr lang="fr-FR" sz="2200" b="1" i="0" u="none" strike="noStrike" dirty="0">
              <a:solidFill>
                <a:srgbClr val="000000"/>
              </a:solidFill>
              <a:effectLst/>
              <a:latin typeface="Segoe UI" panose="020B0502040204020203" pitchFamily="34" charset="0"/>
              <a:cs typeface="Segoe UI" panose="020B0502040204020203" pitchFamily="34" charset="0"/>
            </a:endParaRPr>
          </a:p>
          <a:p>
            <a:pPr marL="342900" indent="-342900">
              <a:buAutoNum type="arabicPeriod"/>
            </a:pPr>
            <a:r>
              <a:rPr lang="fr-FR" sz="2200" dirty="0" err="1">
                <a:solidFill>
                  <a:srgbClr val="000000"/>
                </a:solidFill>
                <a:latin typeface="Segoe UI" panose="020B0502040204020203" pitchFamily="34" charset="0"/>
                <a:cs typeface="Segoe UI" panose="020B0502040204020203" pitchFamily="34" charset="0"/>
              </a:rPr>
              <a:t>Diagnosis</a:t>
            </a:r>
            <a:r>
              <a:rPr lang="fr-FR" sz="2200" dirty="0">
                <a:solidFill>
                  <a:srgbClr val="000000"/>
                </a:solidFill>
                <a:latin typeface="Segoe UI" panose="020B0502040204020203" pitchFamily="34" charset="0"/>
                <a:cs typeface="Segoe UI" panose="020B0502040204020203" pitchFamily="34" charset="0"/>
              </a:rPr>
              <a:t> codes and </a:t>
            </a:r>
            <a:r>
              <a:rPr lang="fr-FR" sz="2200" dirty="0" err="1">
                <a:solidFill>
                  <a:srgbClr val="000000"/>
                </a:solidFill>
                <a:latin typeface="Segoe UI" panose="020B0502040204020203" pitchFamily="34" charset="0"/>
                <a:cs typeface="Segoe UI" panose="020B0502040204020203" pitchFamily="34" charset="0"/>
              </a:rPr>
              <a:t>drug</a:t>
            </a:r>
            <a:r>
              <a:rPr lang="fr-FR" sz="2200" dirty="0">
                <a:solidFill>
                  <a:srgbClr val="000000"/>
                </a:solidFill>
                <a:latin typeface="Segoe UI" panose="020B0502040204020203" pitchFamily="34" charset="0"/>
                <a:cs typeface="Segoe UI" panose="020B0502040204020203" pitchFamily="34" charset="0"/>
              </a:rPr>
              <a:t> prescriptions.</a:t>
            </a:r>
          </a:p>
          <a:p>
            <a:pPr marL="342900" indent="-342900">
              <a:buAutoNum type="arabicPeriod"/>
            </a:pPr>
            <a:r>
              <a:rPr lang="fr-FR" sz="2200" dirty="0" err="1">
                <a:solidFill>
                  <a:srgbClr val="000000"/>
                </a:solidFill>
                <a:latin typeface="Segoe UI" panose="020B0502040204020203" pitchFamily="34" charset="0"/>
                <a:cs typeface="Segoe UI" panose="020B0502040204020203" pitchFamily="34" charset="0"/>
              </a:rPr>
              <a:t>Death</a:t>
            </a:r>
            <a:r>
              <a:rPr lang="fr-FR" sz="2200" dirty="0">
                <a:solidFill>
                  <a:srgbClr val="000000"/>
                </a:solidFill>
                <a:latin typeface="Segoe UI" panose="020B0502040204020203" pitchFamily="34" charset="0"/>
                <a:cs typeface="Segoe UI" panose="020B0502040204020203" pitchFamily="34" charset="0"/>
              </a:rPr>
              <a:t> information </a:t>
            </a:r>
            <a:r>
              <a:rPr lang="fr-FR" sz="2200" dirty="0" err="1">
                <a:solidFill>
                  <a:srgbClr val="000000"/>
                </a:solidFill>
                <a:latin typeface="Segoe UI" panose="020B0502040204020203" pitchFamily="34" charset="0"/>
                <a:cs typeface="Segoe UI" panose="020B0502040204020203" pitchFamily="34" charset="0"/>
              </a:rPr>
              <a:t>internal</a:t>
            </a:r>
            <a:r>
              <a:rPr lang="fr-FR" sz="2200" dirty="0">
                <a:solidFill>
                  <a:srgbClr val="000000"/>
                </a:solidFill>
                <a:latin typeface="Segoe UI" panose="020B0502040204020203" pitchFamily="34" charset="0"/>
                <a:cs typeface="Segoe UI" panose="020B0502040204020203" pitchFamily="34" charset="0"/>
              </a:rPr>
              <a:t> to the </a:t>
            </a:r>
            <a:r>
              <a:rPr lang="fr-FR" sz="2200" dirty="0" err="1">
                <a:solidFill>
                  <a:srgbClr val="000000"/>
                </a:solidFill>
                <a:latin typeface="Segoe UI" panose="020B0502040204020203" pitchFamily="34" charset="0"/>
                <a:cs typeface="Segoe UI" panose="020B0502040204020203" pitchFamily="34" charset="0"/>
              </a:rPr>
              <a:t>healthcare</a:t>
            </a:r>
            <a:r>
              <a:rPr lang="fr-FR" sz="2200" dirty="0">
                <a:solidFill>
                  <a:srgbClr val="000000"/>
                </a:solidFill>
                <a:latin typeface="Segoe UI" panose="020B0502040204020203" pitchFamily="34" charset="0"/>
                <a:cs typeface="Segoe UI" panose="020B0502040204020203" pitchFamily="34" charset="0"/>
              </a:rPr>
              <a:t> system, </a:t>
            </a:r>
            <a:r>
              <a:rPr lang="fr-FR" sz="2200" dirty="0" err="1">
                <a:solidFill>
                  <a:srgbClr val="000000"/>
                </a:solidFill>
                <a:latin typeface="Segoe UI" panose="020B0502040204020203" pitchFamily="34" charset="0"/>
                <a:cs typeface="Segoe UI" panose="020B0502040204020203" pitchFamily="34" charset="0"/>
              </a:rPr>
              <a:t>supplemented</a:t>
            </a:r>
            <a:r>
              <a:rPr lang="fr-FR" sz="2200" dirty="0">
                <a:solidFill>
                  <a:srgbClr val="000000"/>
                </a:solidFill>
                <a:latin typeface="Segoe UI" panose="020B0502040204020203" pitchFamily="34" charset="0"/>
                <a:cs typeface="Segoe UI" panose="020B0502040204020203" pitchFamily="34" charset="0"/>
              </a:rPr>
              <a:t> by linkage to the national </a:t>
            </a:r>
            <a:r>
              <a:rPr lang="fr-FR" sz="2200" dirty="0" err="1">
                <a:solidFill>
                  <a:srgbClr val="000000"/>
                </a:solidFill>
                <a:latin typeface="Segoe UI" panose="020B0502040204020203" pitchFamily="34" charset="0"/>
                <a:cs typeface="Segoe UI" panose="020B0502040204020203" pitchFamily="34" charset="0"/>
              </a:rPr>
              <a:t>death</a:t>
            </a:r>
            <a:r>
              <a:rPr lang="fr-FR" sz="2200" dirty="0">
                <a:solidFill>
                  <a:srgbClr val="000000"/>
                </a:solidFill>
                <a:latin typeface="Segoe UI" panose="020B0502040204020203" pitchFamily="34" charset="0"/>
                <a:cs typeface="Segoe UI" panose="020B0502040204020203" pitchFamily="34" charset="0"/>
              </a:rPr>
              <a:t> index and state-</a:t>
            </a:r>
            <a:r>
              <a:rPr lang="fr-FR" sz="2200" dirty="0" err="1">
                <a:solidFill>
                  <a:srgbClr val="000000"/>
                </a:solidFill>
                <a:latin typeface="Segoe UI" panose="020B0502040204020203" pitchFamily="34" charset="0"/>
                <a:cs typeface="Segoe UI" panose="020B0502040204020203" pitchFamily="34" charset="0"/>
              </a:rPr>
              <a:t>level</a:t>
            </a:r>
            <a:r>
              <a:rPr lang="fr-FR" sz="2200" dirty="0">
                <a:solidFill>
                  <a:srgbClr val="000000"/>
                </a:solidFill>
                <a:latin typeface="Segoe UI" panose="020B0502040204020203" pitchFamily="34" charset="0"/>
                <a:cs typeface="Segoe UI" panose="020B0502040204020203" pitchFamily="34" charset="0"/>
              </a:rPr>
              <a:t> vital records.</a:t>
            </a:r>
            <a:endParaRPr lang="en-US" sz="2200" b="0" i="0" u="none" strike="noStrike" dirty="0">
              <a:solidFill>
                <a:srgbClr val="000000"/>
              </a:solidFill>
              <a:effectLst/>
              <a:latin typeface="Segoe UI" panose="020B0502040204020203" pitchFamily="34" charset="0"/>
              <a:cs typeface="Segoe UI" panose="020B0502040204020203" pitchFamily="34" charset="0"/>
            </a:endParaRPr>
          </a:p>
        </p:txBody>
      </p:sp>
      <p:cxnSp>
        <p:nvCxnSpPr>
          <p:cNvPr id="6" name="Straight Connector 5">
            <a:extLst>
              <a:ext uri="{FF2B5EF4-FFF2-40B4-BE49-F238E27FC236}">
                <a16:creationId xmlns:a16="http://schemas.microsoft.com/office/drawing/2014/main" id="{8FEDC38E-B876-32FE-5777-D2CE383C899E}"/>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9" name="Title 1">
            <a:extLst>
              <a:ext uri="{FF2B5EF4-FFF2-40B4-BE49-F238E27FC236}">
                <a16:creationId xmlns:a16="http://schemas.microsoft.com/office/drawing/2014/main" id="{32AA470B-F620-45DC-7FD7-BB7CEC87FF95}"/>
              </a:ext>
            </a:extLst>
          </p:cNvPr>
          <p:cNvSpPr>
            <a:spLocks noGrp="1"/>
          </p:cNvSpPr>
          <p:nvPr>
            <p:ph type="title"/>
          </p:nvPr>
        </p:nvSpPr>
        <p:spPr>
          <a:xfrm>
            <a:off x="838200" y="74180"/>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cxnSp>
        <p:nvCxnSpPr>
          <p:cNvPr id="10" name="Straight Connector 9">
            <a:extLst>
              <a:ext uri="{FF2B5EF4-FFF2-40B4-BE49-F238E27FC236}">
                <a16:creationId xmlns:a16="http://schemas.microsoft.com/office/drawing/2014/main" id="{3C7E9CA2-6C73-0EC7-5683-3F970AD191BC}"/>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36AA1CA0-8585-1156-F12F-63B715C360F6}"/>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C21B28C8-0A9A-B452-C65D-C7CADD75E255}"/>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20</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2448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42384" y="2070501"/>
            <a:ext cx="6091707" cy="41727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p>
        </p:txBody>
      </p:sp>
      <p:sp>
        <p:nvSpPr>
          <p:cNvPr id="5" name="TextBox 4">
            <a:extLst>
              <a:ext uri="{FF2B5EF4-FFF2-40B4-BE49-F238E27FC236}">
                <a16:creationId xmlns:a16="http://schemas.microsoft.com/office/drawing/2014/main" id="{00DD933E-BB20-4883-3CB8-4DADB8312E33}"/>
              </a:ext>
            </a:extLst>
          </p:cNvPr>
          <p:cNvSpPr txBox="1"/>
          <p:nvPr/>
        </p:nvSpPr>
        <p:spPr>
          <a:xfrm>
            <a:off x="5320308" y="2305119"/>
            <a:ext cx="6381891" cy="2800767"/>
          </a:xfrm>
          <a:prstGeom prst="rect">
            <a:avLst/>
          </a:prstGeom>
          <a:noFill/>
        </p:spPr>
        <p:txBody>
          <a:bodyPr wrap="square" rtlCol="0">
            <a:spAutoFit/>
          </a:bodyPr>
          <a:lstStyle/>
          <a:p>
            <a:r>
              <a:rPr lang="en-US" sz="2200" dirty="0">
                <a:solidFill>
                  <a:srgbClr val="000000"/>
                </a:solidFill>
                <a:latin typeface="Segoe UI" panose="020B0502040204020203" pitchFamily="34" charset="0"/>
                <a:cs typeface="Segoe UI" panose="020B0502040204020203" pitchFamily="34" charset="0"/>
              </a:rPr>
              <a:t>For each patient, the follow-up starts at</a:t>
            </a:r>
            <a:r>
              <a:rPr lang="en-US" sz="2200" b="0" i="0" u="none" strike="noStrike" dirty="0">
                <a:solidFill>
                  <a:srgbClr val="000000"/>
                </a:solidFill>
                <a:effectLst/>
                <a:latin typeface="Segoe UI" panose="020B0502040204020203" pitchFamily="34" charset="0"/>
                <a:cs typeface="Segoe UI" panose="020B0502040204020203" pitchFamily="34" charset="0"/>
              </a:rPr>
              <a:t> treatment initiation (</a:t>
            </a:r>
            <a:r>
              <a:rPr lang="en-US" sz="2200" dirty="0">
                <a:solidFill>
                  <a:srgbClr val="000000"/>
                </a:solidFill>
                <a:latin typeface="Segoe UI" panose="020B0502040204020203" pitchFamily="34" charset="0"/>
                <a:cs typeface="Segoe UI" panose="020B0502040204020203" pitchFamily="34" charset="0"/>
              </a:rPr>
              <a:t>a.k.a. baseline or time 0)</a:t>
            </a:r>
            <a:r>
              <a:rPr lang="en-US" sz="2200" b="0" i="0" u="none" strike="noStrike" dirty="0">
                <a:solidFill>
                  <a:srgbClr val="000000"/>
                </a:solidFill>
                <a:effectLst/>
                <a:latin typeface="Segoe UI" panose="020B0502040204020203" pitchFamily="34" charset="0"/>
                <a:cs typeface="Segoe UI" panose="020B0502040204020203" pitchFamily="34" charset="0"/>
              </a:rPr>
              <a:t> and </a:t>
            </a:r>
            <a:r>
              <a:rPr lang="en-US" sz="2200" b="1" i="0" u="none" strike="noStrike" dirty="0">
                <a:solidFill>
                  <a:srgbClr val="000000"/>
                </a:solidFill>
                <a:effectLst/>
                <a:latin typeface="Segoe UI" panose="020B0502040204020203" pitchFamily="34" charset="0"/>
                <a:cs typeface="Segoe UI" panose="020B0502040204020203" pitchFamily="34" charset="0"/>
              </a:rPr>
              <a:t>ends at the first of the following dates</a:t>
            </a:r>
            <a:r>
              <a:rPr lang="en-US" sz="2200" b="0" i="0" u="none" strike="noStrike" dirty="0">
                <a:solidFill>
                  <a:srgbClr val="000000"/>
                </a:solidFill>
                <a:effectLst/>
                <a:latin typeface="Segoe UI" panose="020B0502040204020203" pitchFamily="34" charset="0"/>
                <a:cs typeface="Segoe UI" panose="020B0502040204020203" pitchFamily="34" charset="0"/>
              </a:rPr>
              <a:t>: </a:t>
            </a:r>
            <a:br>
              <a:rPr lang="en-US" sz="2200" b="0" i="0" u="none" strike="noStrike" dirty="0">
                <a:solidFill>
                  <a:srgbClr val="000000"/>
                </a:solidFill>
                <a:effectLst/>
                <a:latin typeface="Segoe UI" panose="020B0502040204020203" pitchFamily="34" charset="0"/>
                <a:cs typeface="Segoe UI" panose="020B0502040204020203" pitchFamily="34" charset="0"/>
              </a:rPr>
            </a:br>
            <a:endParaRPr lang="en-US" sz="2200" b="0" i="0" u="none" strike="noStrike" dirty="0">
              <a:solidFill>
                <a:srgbClr val="000000"/>
              </a:solidFill>
              <a:effectLst/>
              <a:latin typeface="Segoe UI" panose="020B0502040204020203" pitchFamily="34" charset="0"/>
              <a:cs typeface="Segoe UI" panose="020B0502040204020203" pitchFamily="34" charset="0"/>
            </a:endParaRPr>
          </a:p>
          <a:p>
            <a:pPr marL="342900" indent="-342900">
              <a:buAutoNum type="arabicPeriod"/>
            </a:pPr>
            <a:r>
              <a:rPr lang="en-US" sz="2200" dirty="0">
                <a:solidFill>
                  <a:srgbClr val="000000"/>
                </a:solidFill>
                <a:latin typeface="Segoe UI" panose="020B0502040204020203" pitchFamily="34" charset="0"/>
                <a:cs typeface="Segoe UI" panose="020B0502040204020203" pitchFamily="34" charset="0"/>
              </a:rPr>
              <a:t>Dementia onset</a:t>
            </a:r>
          </a:p>
          <a:p>
            <a:pPr marL="342900" indent="-342900">
              <a:buAutoNum type="arabicPeriod"/>
            </a:pPr>
            <a:r>
              <a:rPr lang="en-US" sz="2200" b="0" i="0" u="none" strike="noStrike" dirty="0">
                <a:solidFill>
                  <a:srgbClr val="000000"/>
                </a:solidFill>
                <a:effectLst/>
                <a:latin typeface="Segoe UI" panose="020B0502040204020203" pitchFamily="34" charset="0"/>
                <a:cs typeface="Segoe UI" panose="020B0502040204020203" pitchFamily="34" charset="0"/>
              </a:rPr>
              <a:t>Death prior to dementia</a:t>
            </a:r>
          </a:p>
          <a:p>
            <a:pPr marL="342900" indent="-342900">
              <a:buAutoNum type="arabicPeriod"/>
            </a:pPr>
            <a:r>
              <a:rPr lang="en-US" sz="2200" dirty="0">
                <a:solidFill>
                  <a:srgbClr val="000000"/>
                </a:solidFill>
                <a:latin typeface="Segoe UI" panose="020B0502040204020203" pitchFamily="34" charset="0"/>
                <a:cs typeface="Segoe UI" panose="020B0502040204020203" pitchFamily="34" charset="0"/>
              </a:rPr>
              <a:t>L</a:t>
            </a:r>
            <a:r>
              <a:rPr lang="en-US" sz="2200" b="0" i="0" u="none" strike="noStrike" dirty="0">
                <a:solidFill>
                  <a:srgbClr val="000000"/>
                </a:solidFill>
                <a:effectLst/>
                <a:latin typeface="Segoe UI" panose="020B0502040204020203" pitchFamily="34" charset="0"/>
                <a:cs typeface="Segoe UI" panose="020B0502040204020203" pitchFamily="34" charset="0"/>
              </a:rPr>
              <a:t>oss to follow-up</a:t>
            </a:r>
          </a:p>
          <a:p>
            <a:pPr marL="342900" indent="-342900">
              <a:buAutoNum type="arabicPeriod"/>
            </a:pPr>
            <a:r>
              <a:rPr lang="en-US" sz="2200" dirty="0">
                <a:solidFill>
                  <a:srgbClr val="000000"/>
                </a:solidFill>
                <a:latin typeface="Segoe UI" panose="020B0502040204020203" pitchFamily="34" charset="0"/>
                <a:cs typeface="Segoe UI" panose="020B0502040204020203" pitchFamily="34" charset="0"/>
              </a:rPr>
              <a:t>A</a:t>
            </a:r>
            <a:r>
              <a:rPr lang="en-US" sz="2200" b="0" i="0" u="none" strike="noStrike" dirty="0">
                <a:solidFill>
                  <a:srgbClr val="000000"/>
                </a:solidFill>
                <a:effectLst/>
                <a:latin typeface="Segoe UI" panose="020B0502040204020203" pitchFamily="34" charset="0"/>
                <a:cs typeface="Segoe UI" panose="020B0502040204020203" pitchFamily="34" charset="0"/>
              </a:rPr>
              <a:t>dministrative end of study</a:t>
            </a:r>
          </a:p>
        </p:txBody>
      </p:sp>
      <p:cxnSp>
        <p:nvCxnSpPr>
          <p:cNvPr id="6" name="Straight Connector 5">
            <a:extLst>
              <a:ext uri="{FF2B5EF4-FFF2-40B4-BE49-F238E27FC236}">
                <a16:creationId xmlns:a16="http://schemas.microsoft.com/office/drawing/2014/main" id="{FEA7B3C5-2257-4B0F-FFD8-7F385C421A8C}"/>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E326D5F-0396-828E-B0F6-B7674AC992C2}"/>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6A193B08-09F8-B0B2-741B-8402E63298F2}"/>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9CAF4875-FE27-A785-EF02-2DF3167A265B}"/>
              </a:ext>
            </a:extLst>
          </p:cNvPr>
          <p:cNvSpPr>
            <a:spLocks noGrp="1"/>
          </p:cNvSpPr>
          <p:nvPr>
            <p:ph type="title"/>
          </p:nvPr>
        </p:nvSpPr>
        <p:spPr>
          <a:xfrm>
            <a:off x="838200" y="74180"/>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2283F7D5-799D-41E7-D9AD-62F6125C08AD}"/>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21</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7399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70390C-CC38-4F54-F9E0-4F52C8734297}"/>
              </a:ext>
            </a:extLst>
          </p:cNvPr>
          <p:cNvCxnSpPr>
            <a:cxnSpLocks/>
          </p:cNvCxnSpPr>
          <p:nvPr/>
        </p:nvCxnSpPr>
        <p:spPr>
          <a:xfrm>
            <a:off x="2012635" y="1859136"/>
            <a:ext cx="16866"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F35A47CC-7028-90FA-5D62-38DD07E3858E}"/>
              </a:ext>
            </a:extLst>
          </p:cNvPr>
          <p:cNvSpPr txBox="1"/>
          <p:nvPr/>
        </p:nvSpPr>
        <p:spPr>
          <a:xfrm>
            <a:off x="692047" y="1873756"/>
            <a:ext cx="1089326" cy="369332"/>
          </a:xfrm>
          <a:prstGeom prst="rect">
            <a:avLst/>
          </a:prstGeom>
          <a:noFill/>
        </p:spPr>
        <p:txBody>
          <a:bodyPr wrap="square" rtlCol="0">
            <a:spAutoFit/>
          </a:bodyPr>
          <a:lstStyle/>
          <a:p>
            <a:pPr algn="r"/>
            <a:r>
              <a:rPr lang="en-US" dirty="0"/>
              <a:t>#1</a:t>
            </a:r>
            <a:endParaRPr lang="fr-FR" dirty="0"/>
          </a:p>
        </p:txBody>
      </p:sp>
      <p:sp>
        <p:nvSpPr>
          <p:cNvPr id="5" name="TextBox 4">
            <a:extLst>
              <a:ext uri="{FF2B5EF4-FFF2-40B4-BE49-F238E27FC236}">
                <a16:creationId xmlns:a16="http://schemas.microsoft.com/office/drawing/2014/main" id="{B6E9A023-4C50-CF6A-87E6-4E5BF6D1AD08}"/>
              </a:ext>
            </a:extLst>
          </p:cNvPr>
          <p:cNvSpPr txBox="1"/>
          <p:nvPr/>
        </p:nvSpPr>
        <p:spPr>
          <a:xfrm>
            <a:off x="699534" y="2728995"/>
            <a:ext cx="1089326" cy="369332"/>
          </a:xfrm>
          <a:prstGeom prst="rect">
            <a:avLst/>
          </a:prstGeom>
          <a:noFill/>
        </p:spPr>
        <p:txBody>
          <a:bodyPr wrap="square" rtlCol="0">
            <a:spAutoFit/>
          </a:bodyPr>
          <a:lstStyle/>
          <a:p>
            <a:pPr algn="r"/>
            <a:r>
              <a:rPr lang="en-US" dirty="0"/>
              <a:t>#2</a:t>
            </a:r>
            <a:endParaRPr lang="fr-FR" dirty="0"/>
          </a:p>
        </p:txBody>
      </p:sp>
      <p:sp>
        <p:nvSpPr>
          <p:cNvPr id="6" name="TextBox 5">
            <a:extLst>
              <a:ext uri="{FF2B5EF4-FFF2-40B4-BE49-F238E27FC236}">
                <a16:creationId xmlns:a16="http://schemas.microsoft.com/office/drawing/2014/main" id="{8FF96817-F048-B703-9132-B1C2B8543CE1}"/>
              </a:ext>
            </a:extLst>
          </p:cNvPr>
          <p:cNvSpPr txBox="1"/>
          <p:nvPr/>
        </p:nvSpPr>
        <p:spPr>
          <a:xfrm>
            <a:off x="720187" y="3584234"/>
            <a:ext cx="1089326" cy="369332"/>
          </a:xfrm>
          <a:prstGeom prst="rect">
            <a:avLst/>
          </a:prstGeom>
          <a:noFill/>
        </p:spPr>
        <p:txBody>
          <a:bodyPr wrap="square" rtlCol="0">
            <a:spAutoFit/>
          </a:bodyPr>
          <a:lstStyle/>
          <a:p>
            <a:pPr algn="r"/>
            <a:r>
              <a:rPr lang="en-US" dirty="0"/>
              <a:t>#3</a:t>
            </a:r>
            <a:endParaRPr lang="fr-FR" dirty="0"/>
          </a:p>
        </p:txBody>
      </p:sp>
      <p:sp>
        <p:nvSpPr>
          <p:cNvPr id="7" name="TextBox 6">
            <a:extLst>
              <a:ext uri="{FF2B5EF4-FFF2-40B4-BE49-F238E27FC236}">
                <a16:creationId xmlns:a16="http://schemas.microsoft.com/office/drawing/2014/main" id="{964856B1-261E-77C2-60C3-04FBF21957A1}"/>
              </a:ext>
            </a:extLst>
          </p:cNvPr>
          <p:cNvSpPr txBox="1"/>
          <p:nvPr/>
        </p:nvSpPr>
        <p:spPr>
          <a:xfrm>
            <a:off x="720187" y="4439473"/>
            <a:ext cx="1089326" cy="369332"/>
          </a:xfrm>
          <a:prstGeom prst="rect">
            <a:avLst/>
          </a:prstGeom>
          <a:noFill/>
        </p:spPr>
        <p:txBody>
          <a:bodyPr wrap="square" rtlCol="0">
            <a:spAutoFit/>
          </a:bodyPr>
          <a:lstStyle/>
          <a:p>
            <a:pPr algn="r"/>
            <a:r>
              <a:rPr lang="en-US" dirty="0"/>
              <a:t>#4</a:t>
            </a:r>
            <a:endParaRPr lang="fr-FR" dirty="0"/>
          </a:p>
        </p:txBody>
      </p:sp>
      <p:sp>
        <p:nvSpPr>
          <p:cNvPr id="8" name="TextBox 7">
            <a:extLst>
              <a:ext uri="{FF2B5EF4-FFF2-40B4-BE49-F238E27FC236}">
                <a16:creationId xmlns:a16="http://schemas.microsoft.com/office/drawing/2014/main" id="{BD5FF7BF-3EA5-D2F2-9E44-165648B25FB2}"/>
              </a:ext>
            </a:extLst>
          </p:cNvPr>
          <p:cNvSpPr txBox="1"/>
          <p:nvPr/>
        </p:nvSpPr>
        <p:spPr>
          <a:xfrm>
            <a:off x="720187" y="5294710"/>
            <a:ext cx="1089326" cy="369332"/>
          </a:xfrm>
          <a:prstGeom prst="rect">
            <a:avLst/>
          </a:prstGeom>
          <a:noFill/>
        </p:spPr>
        <p:txBody>
          <a:bodyPr wrap="square" rtlCol="0">
            <a:spAutoFit/>
          </a:bodyPr>
          <a:lstStyle/>
          <a:p>
            <a:pPr algn="r"/>
            <a:r>
              <a:rPr lang="en-US" dirty="0"/>
              <a:t>#5</a:t>
            </a:r>
            <a:endParaRPr lang="fr-FR" dirty="0"/>
          </a:p>
        </p:txBody>
      </p:sp>
      <p:sp>
        <p:nvSpPr>
          <p:cNvPr id="9" name="TextBox 8">
            <a:extLst>
              <a:ext uri="{FF2B5EF4-FFF2-40B4-BE49-F238E27FC236}">
                <a16:creationId xmlns:a16="http://schemas.microsoft.com/office/drawing/2014/main" id="{F3689DCA-F97B-3BBC-E06E-4CB5676156F6}"/>
              </a:ext>
            </a:extLst>
          </p:cNvPr>
          <p:cNvSpPr txBox="1"/>
          <p:nvPr/>
        </p:nvSpPr>
        <p:spPr>
          <a:xfrm>
            <a:off x="8986605" y="5839174"/>
            <a:ext cx="2363343" cy="707886"/>
          </a:xfrm>
          <a:prstGeom prst="rect">
            <a:avLst/>
          </a:prstGeom>
          <a:noFill/>
        </p:spPr>
        <p:txBody>
          <a:bodyPr wrap="square" rtlCol="0">
            <a:spAutoFit/>
          </a:bodyPr>
          <a:lstStyle/>
          <a:p>
            <a:pPr algn="ctr"/>
            <a:r>
              <a:rPr lang="en-US" sz="2000" b="1" dirty="0">
                <a:latin typeface="Segoe UI Semibold" panose="020B0702040204020203" pitchFamily="34" charset="0"/>
                <a:cs typeface="Segoe UI Semibold" panose="020B0702040204020203" pitchFamily="34" charset="0"/>
              </a:rPr>
              <a:t>Max. follow-up (e.g., 10 years)</a:t>
            </a:r>
            <a:endParaRPr lang="fr-FR" sz="2000" b="1"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7E2F5A64-5BCD-DE0A-34E8-CB3F488C529D}"/>
              </a:ext>
            </a:extLst>
          </p:cNvPr>
          <p:cNvSpPr txBox="1"/>
          <p:nvPr/>
        </p:nvSpPr>
        <p:spPr>
          <a:xfrm>
            <a:off x="440544" y="5842225"/>
            <a:ext cx="3177914" cy="707886"/>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Treatment initiation</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(a.k.a. baseline or time 0)</a:t>
            </a:r>
            <a:endParaRPr lang="fr-FR" sz="2000" dirty="0">
              <a:latin typeface="Segoe UI Semibold" panose="020B0702040204020203" pitchFamily="34" charset="0"/>
              <a:cs typeface="Segoe UI Semibold" panose="020B0702040204020203" pitchFamily="34" charset="0"/>
            </a:endParaRPr>
          </a:p>
        </p:txBody>
      </p:sp>
      <p:cxnSp>
        <p:nvCxnSpPr>
          <p:cNvPr id="16" name="Straight Connector 15">
            <a:extLst>
              <a:ext uri="{FF2B5EF4-FFF2-40B4-BE49-F238E27FC236}">
                <a16:creationId xmlns:a16="http://schemas.microsoft.com/office/drawing/2014/main" id="{655F2629-3D4E-00A7-C9F7-2E5E3B338D8D}"/>
              </a:ext>
            </a:extLst>
          </p:cNvPr>
          <p:cNvCxnSpPr>
            <a:cxnSpLocks/>
          </p:cNvCxnSpPr>
          <p:nvPr/>
        </p:nvCxnSpPr>
        <p:spPr>
          <a:xfrm flipH="1">
            <a:off x="10231414" y="1859136"/>
            <a:ext cx="8847"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6503B6EC-B6FE-4E96-96AB-CA0D122BA40A}"/>
              </a:ext>
            </a:extLst>
          </p:cNvPr>
          <p:cNvSpPr txBox="1"/>
          <p:nvPr/>
        </p:nvSpPr>
        <p:spPr>
          <a:xfrm>
            <a:off x="658098" y="2739780"/>
            <a:ext cx="492443" cy="2107906"/>
          </a:xfrm>
          <a:prstGeom prst="rect">
            <a:avLst/>
          </a:prstGeom>
          <a:noFill/>
        </p:spPr>
        <p:txBody>
          <a:bodyPr vert="vert270" wrap="square" rtlCol="0">
            <a:spAutoFit/>
          </a:bodyPr>
          <a:lstStyle/>
          <a:p>
            <a:pPr algn="ctr"/>
            <a:r>
              <a:rPr lang="en-US" sz="2000" b="1" dirty="0">
                <a:latin typeface="Segoe UI Semibold" panose="020B0702040204020203" pitchFamily="34" charset="0"/>
                <a:cs typeface="Segoe UI Semibold" panose="020B0702040204020203" pitchFamily="34" charset="0"/>
              </a:rPr>
              <a:t>Patient Number</a:t>
            </a:r>
            <a:endParaRPr lang="fr-FR" sz="2000" b="1" dirty="0">
              <a:latin typeface="Segoe UI Semibold" panose="020B0702040204020203" pitchFamily="34" charset="0"/>
              <a:cs typeface="Segoe UI Semibold" panose="020B0702040204020203" pitchFamily="34" charset="0"/>
            </a:endParaRPr>
          </a:p>
        </p:txBody>
      </p:sp>
      <p:cxnSp>
        <p:nvCxnSpPr>
          <p:cNvPr id="22" name="Straight Connector 21">
            <a:extLst>
              <a:ext uri="{FF2B5EF4-FFF2-40B4-BE49-F238E27FC236}">
                <a16:creationId xmlns:a16="http://schemas.microsoft.com/office/drawing/2014/main" id="{2BE115D5-798D-9FC2-ECDD-D66E06A4ADA6}"/>
              </a:ext>
            </a:extLst>
          </p:cNvPr>
          <p:cNvCxnSpPr/>
          <p:nvPr/>
        </p:nvCxnSpPr>
        <p:spPr>
          <a:xfrm>
            <a:off x="0" y="72524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3" name="Title 1">
            <a:extLst>
              <a:ext uri="{FF2B5EF4-FFF2-40B4-BE49-F238E27FC236}">
                <a16:creationId xmlns:a16="http://schemas.microsoft.com/office/drawing/2014/main" id="{3F8CCC61-B810-FBED-0F7D-FEA3F94BC269}"/>
              </a:ext>
            </a:extLst>
          </p:cNvPr>
          <p:cNvSpPr txBox="1">
            <a:spLocks/>
          </p:cNvSpPr>
          <p:nvPr/>
        </p:nvSpPr>
        <p:spPr>
          <a:xfrm>
            <a:off x="838200" y="741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Five representative patient scenarios</a:t>
            </a:r>
            <a:endParaRPr lang="fr-FR" sz="3200" dirty="0">
              <a:latin typeface="Segoe UI Semibold" panose="020B0702040204020203" pitchFamily="34" charset="0"/>
              <a:cs typeface="Segoe UI Semibold" panose="020B0702040204020203" pitchFamily="34" charset="0"/>
            </a:endParaRPr>
          </a:p>
        </p:txBody>
      </p:sp>
      <p:pic>
        <p:nvPicPr>
          <p:cNvPr id="24" name="Picture 23" descr="A black silhouette of a head&#10;&#10;Description automatically generated">
            <a:extLst>
              <a:ext uri="{FF2B5EF4-FFF2-40B4-BE49-F238E27FC236}">
                <a16:creationId xmlns:a16="http://schemas.microsoft.com/office/drawing/2014/main" id="{9DA365B2-3FE7-49F9-9BD7-9C43D3990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16206" y="878841"/>
            <a:ext cx="718818" cy="736515"/>
          </a:xfrm>
          <a:prstGeom prst="rect">
            <a:avLst/>
          </a:prstGeom>
        </p:spPr>
      </p:pic>
      <p:pic>
        <p:nvPicPr>
          <p:cNvPr id="25" name="Picture 24" descr="A black and white image of a head with squares in the middle&#10;&#10;Description automatically generated">
            <a:extLst>
              <a:ext uri="{FF2B5EF4-FFF2-40B4-BE49-F238E27FC236}">
                <a16:creationId xmlns:a16="http://schemas.microsoft.com/office/drawing/2014/main" id="{664B3072-C8F3-1669-0EA9-3960F7DC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082" y="813854"/>
            <a:ext cx="736515" cy="866488"/>
          </a:xfrm>
          <a:prstGeom prst="rect">
            <a:avLst/>
          </a:prstGeom>
        </p:spPr>
      </p:pic>
      <p:pic>
        <p:nvPicPr>
          <p:cNvPr id="26" name="Picture 25" descr="A black and white skull&#10;&#10;Description automatically generated">
            <a:extLst>
              <a:ext uri="{FF2B5EF4-FFF2-40B4-BE49-F238E27FC236}">
                <a16:creationId xmlns:a16="http://schemas.microsoft.com/office/drawing/2014/main" id="{65C94F8B-3DB9-3B9C-28A4-8E240672D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073" y="939614"/>
            <a:ext cx="605279" cy="680939"/>
          </a:xfrm>
          <a:prstGeom prst="rect">
            <a:avLst/>
          </a:prstGeom>
        </p:spPr>
      </p:pic>
      <p:sp>
        <p:nvSpPr>
          <p:cNvPr id="27" name="TextBox 26">
            <a:extLst>
              <a:ext uri="{FF2B5EF4-FFF2-40B4-BE49-F238E27FC236}">
                <a16:creationId xmlns:a16="http://schemas.microsoft.com/office/drawing/2014/main" id="{0D6E450B-F281-E17F-9D07-8F6FAC7788F6}"/>
              </a:ext>
            </a:extLst>
          </p:cNvPr>
          <p:cNvSpPr txBox="1"/>
          <p:nvPr/>
        </p:nvSpPr>
        <p:spPr>
          <a:xfrm>
            <a:off x="8001606" y="1118008"/>
            <a:ext cx="11823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Death</a:t>
            </a:r>
            <a:endParaRPr lang="fr-FR"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FDBA00B-887E-4C80-A1C8-1D220A80ED67}"/>
              </a:ext>
            </a:extLst>
          </p:cNvPr>
          <p:cNvSpPr txBox="1"/>
          <p:nvPr/>
        </p:nvSpPr>
        <p:spPr>
          <a:xfrm>
            <a:off x="4066745" y="969025"/>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Loss to follow-up</a:t>
            </a:r>
            <a:endParaRPr lang="fr-FR"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E1B069D-B78A-859E-7D6C-EA5395D89E29}"/>
              </a:ext>
            </a:extLst>
          </p:cNvPr>
          <p:cNvSpPr txBox="1"/>
          <p:nvPr/>
        </p:nvSpPr>
        <p:spPr>
          <a:xfrm>
            <a:off x="6107431" y="975659"/>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Dementia</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onset</a:t>
            </a:r>
            <a:endParaRPr lang="fr-FR" dirty="0">
              <a:latin typeface="Segoe UI" panose="020B0502040204020203" pitchFamily="34" charset="0"/>
              <a:cs typeface="Segoe UI" panose="020B0502040204020203" pitchFamily="34" charset="0"/>
            </a:endParaRPr>
          </a:p>
        </p:txBody>
      </p:sp>
      <p:sp>
        <p:nvSpPr>
          <p:cNvPr id="30" name="Google Shape;234;p36">
            <a:extLst>
              <a:ext uri="{FF2B5EF4-FFF2-40B4-BE49-F238E27FC236}">
                <a16:creationId xmlns:a16="http://schemas.microsoft.com/office/drawing/2014/main" id="{F7CEEC8C-7418-8995-106A-038E64960F1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22</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30998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70390C-CC38-4F54-F9E0-4F52C8734297}"/>
              </a:ext>
            </a:extLst>
          </p:cNvPr>
          <p:cNvCxnSpPr>
            <a:cxnSpLocks/>
          </p:cNvCxnSpPr>
          <p:nvPr/>
        </p:nvCxnSpPr>
        <p:spPr>
          <a:xfrm>
            <a:off x="2012635" y="1859136"/>
            <a:ext cx="16866"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a:extLst>
              <a:ext uri="{FF2B5EF4-FFF2-40B4-BE49-F238E27FC236}">
                <a16:creationId xmlns:a16="http://schemas.microsoft.com/office/drawing/2014/main" id="{665977A3-D88D-A884-A20A-C1377D550E8E}"/>
              </a:ext>
            </a:extLst>
          </p:cNvPr>
          <p:cNvCxnSpPr>
            <a:cxnSpLocks/>
          </p:cNvCxnSpPr>
          <p:nvPr/>
        </p:nvCxnSpPr>
        <p:spPr>
          <a:xfrm>
            <a:off x="2012635" y="2067137"/>
            <a:ext cx="822762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35A47CC-7028-90FA-5D62-38DD07E3858E}"/>
              </a:ext>
            </a:extLst>
          </p:cNvPr>
          <p:cNvSpPr txBox="1"/>
          <p:nvPr/>
        </p:nvSpPr>
        <p:spPr>
          <a:xfrm>
            <a:off x="692047" y="1873756"/>
            <a:ext cx="1089326" cy="369332"/>
          </a:xfrm>
          <a:prstGeom prst="rect">
            <a:avLst/>
          </a:prstGeom>
          <a:noFill/>
        </p:spPr>
        <p:txBody>
          <a:bodyPr wrap="square" rtlCol="0">
            <a:spAutoFit/>
          </a:bodyPr>
          <a:lstStyle/>
          <a:p>
            <a:pPr algn="r"/>
            <a:r>
              <a:rPr lang="en-US" dirty="0"/>
              <a:t>#1</a:t>
            </a:r>
            <a:endParaRPr lang="fr-FR" dirty="0"/>
          </a:p>
        </p:txBody>
      </p:sp>
      <p:sp>
        <p:nvSpPr>
          <p:cNvPr id="5" name="TextBox 4">
            <a:extLst>
              <a:ext uri="{FF2B5EF4-FFF2-40B4-BE49-F238E27FC236}">
                <a16:creationId xmlns:a16="http://schemas.microsoft.com/office/drawing/2014/main" id="{B6E9A023-4C50-CF6A-87E6-4E5BF6D1AD08}"/>
              </a:ext>
            </a:extLst>
          </p:cNvPr>
          <p:cNvSpPr txBox="1"/>
          <p:nvPr/>
        </p:nvSpPr>
        <p:spPr>
          <a:xfrm>
            <a:off x="699534" y="2728995"/>
            <a:ext cx="1089326" cy="369332"/>
          </a:xfrm>
          <a:prstGeom prst="rect">
            <a:avLst/>
          </a:prstGeom>
          <a:noFill/>
        </p:spPr>
        <p:txBody>
          <a:bodyPr wrap="square" rtlCol="0">
            <a:spAutoFit/>
          </a:bodyPr>
          <a:lstStyle/>
          <a:p>
            <a:pPr algn="r"/>
            <a:r>
              <a:rPr lang="en-US" dirty="0"/>
              <a:t>#2</a:t>
            </a:r>
            <a:endParaRPr lang="fr-FR" dirty="0"/>
          </a:p>
        </p:txBody>
      </p:sp>
      <p:sp>
        <p:nvSpPr>
          <p:cNvPr id="6" name="TextBox 5">
            <a:extLst>
              <a:ext uri="{FF2B5EF4-FFF2-40B4-BE49-F238E27FC236}">
                <a16:creationId xmlns:a16="http://schemas.microsoft.com/office/drawing/2014/main" id="{8FF96817-F048-B703-9132-B1C2B8543CE1}"/>
              </a:ext>
            </a:extLst>
          </p:cNvPr>
          <p:cNvSpPr txBox="1"/>
          <p:nvPr/>
        </p:nvSpPr>
        <p:spPr>
          <a:xfrm>
            <a:off x="720187" y="3584234"/>
            <a:ext cx="1089326" cy="369332"/>
          </a:xfrm>
          <a:prstGeom prst="rect">
            <a:avLst/>
          </a:prstGeom>
          <a:noFill/>
        </p:spPr>
        <p:txBody>
          <a:bodyPr wrap="square" rtlCol="0">
            <a:spAutoFit/>
          </a:bodyPr>
          <a:lstStyle/>
          <a:p>
            <a:pPr algn="r"/>
            <a:r>
              <a:rPr lang="en-US" dirty="0"/>
              <a:t>#3</a:t>
            </a:r>
            <a:endParaRPr lang="fr-FR" dirty="0"/>
          </a:p>
        </p:txBody>
      </p:sp>
      <p:sp>
        <p:nvSpPr>
          <p:cNvPr id="7" name="TextBox 6">
            <a:extLst>
              <a:ext uri="{FF2B5EF4-FFF2-40B4-BE49-F238E27FC236}">
                <a16:creationId xmlns:a16="http://schemas.microsoft.com/office/drawing/2014/main" id="{964856B1-261E-77C2-60C3-04FBF21957A1}"/>
              </a:ext>
            </a:extLst>
          </p:cNvPr>
          <p:cNvSpPr txBox="1"/>
          <p:nvPr/>
        </p:nvSpPr>
        <p:spPr>
          <a:xfrm>
            <a:off x="720187" y="4439473"/>
            <a:ext cx="1089326" cy="369332"/>
          </a:xfrm>
          <a:prstGeom prst="rect">
            <a:avLst/>
          </a:prstGeom>
          <a:noFill/>
        </p:spPr>
        <p:txBody>
          <a:bodyPr wrap="square" rtlCol="0">
            <a:spAutoFit/>
          </a:bodyPr>
          <a:lstStyle/>
          <a:p>
            <a:pPr algn="r"/>
            <a:r>
              <a:rPr lang="en-US" dirty="0"/>
              <a:t>#4</a:t>
            </a:r>
            <a:endParaRPr lang="fr-FR" dirty="0"/>
          </a:p>
        </p:txBody>
      </p:sp>
      <p:sp>
        <p:nvSpPr>
          <p:cNvPr id="8" name="TextBox 7">
            <a:extLst>
              <a:ext uri="{FF2B5EF4-FFF2-40B4-BE49-F238E27FC236}">
                <a16:creationId xmlns:a16="http://schemas.microsoft.com/office/drawing/2014/main" id="{BD5FF7BF-3EA5-D2F2-9E44-165648B25FB2}"/>
              </a:ext>
            </a:extLst>
          </p:cNvPr>
          <p:cNvSpPr txBox="1"/>
          <p:nvPr/>
        </p:nvSpPr>
        <p:spPr>
          <a:xfrm>
            <a:off x="720187" y="5294710"/>
            <a:ext cx="1089326" cy="369332"/>
          </a:xfrm>
          <a:prstGeom prst="rect">
            <a:avLst/>
          </a:prstGeom>
          <a:noFill/>
        </p:spPr>
        <p:txBody>
          <a:bodyPr wrap="square" rtlCol="0">
            <a:spAutoFit/>
          </a:bodyPr>
          <a:lstStyle/>
          <a:p>
            <a:pPr algn="r"/>
            <a:r>
              <a:rPr lang="en-US" dirty="0"/>
              <a:t>#5</a:t>
            </a:r>
            <a:endParaRPr lang="fr-FR" dirty="0"/>
          </a:p>
        </p:txBody>
      </p:sp>
      <p:sp>
        <p:nvSpPr>
          <p:cNvPr id="9" name="TextBox 8">
            <a:extLst>
              <a:ext uri="{FF2B5EF4-FFF2-40B4-BE49-F238E27FC236}">
                <a16:creationId xmlns:a16="http://schemas.microsoft.com/office/drawing/2014/main" id="{F3689DCA-F97B-3BBC-E06E-4CB5676156F6}"/>
              </a:ext>
            </a:extLst>
          </p:cNvPr>
          <p:cNvSpPr txBox="1"/>
          <p:nvPr/>
        </p:nvSpPr>
        <p:spPr>
          <a:xfrm>
            <a:off x="8986605" y="5839174"/>
            <a:ext cx="2363343" cy="707886"/>
          </a:xfrm>
          <a:prstGeom prst="rect">
            <a:avLst/>
          </a:prstGeom>
          <a:noFill/>
        </p:spPr>
        <p:txBody>
          <a:bodyPr wrap="square" rtlCol="0">
            <a:spAutoFit/>
          </a:bodyPr>
          <a:lstStyle/>
          <a:p>
            <a:pPr algn="ctr"/>
            <a:r>
              <a:rPr lang="en-US" sz="2000" b="1" dirty="0">
                <a:latin typeface="Segoe UI Semibold" panose="020B0702040204020203" pitchFamily="34" charset="0"/>
                <a:cs typeface="Segoe UI Semibold" panose="020B0702040204020203" pitchFamily="34" charset="0"/>
              </a:rPr>
              <a:t>Max. follow-up (e.g., 10 years)</a:t>
            </a:r>
            <a:endParaRPr lang="fr-FR" sz="2000" b="1"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7E2F5A64-5BCD-DE0A-34E8-CB3F488C529D}"/>
              </a:ext>
            </a:extLst>
          </p:cNvPr>
          <p:cNvSpPr txBox="1"/>
          <p:nvPr/>
        </p:nvSpPr>
        <p:spPr>
          <a:xfrm>
            <a:off x="440544" y="5842225"/>
            <a:ext cx="3177914" cy="707886"/>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Treatment initiation</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(a.k.a. baseline or time 0)</a:t>
            </a:r>
            <a:endParaRPr lang="fr-FR" sz="2000" dirty="0">
              <a:latin typeface="Segoe UI Semibold" panose="020B0702040204020203" pitchFamily="34" charset="0"/>
              <a:cs typeface="Segoe UI Semibold" panose="020B0702040204020203" pitchFamily="34" charset="0"/>
            </a:endParaRPr>
          </a:p>
        </p:txBody>
      </p:sp>
      <p:cxnSp>
        <p:nvCxnSpPr>
          <p:cNvPr id="16" name="Straight Connector 15">
            <a:extLst>
              <a:ext uri="{FF2B5EF4-FFF2-40B4-BE49-F238E27FC236}">
                <a16:creationId xmlns:a16="http://schemas.microsoft.com/office/drawing/2014/main" id="{655F2629-3D4E-00A7-C9F7-2E5E3B338D8D}"/>
              </a:ext>
            </a:extLst>
          </p:cNvPr>
          <p:cNvCxnSpPr>
            <a:cxnSpLocks/>
          </p:cNvCxnSpPr>
          <p:nvPr/>
        </p:nvCxnSpPr>
        <p:spPr>
          <a:xfrm flipH="1">
            <a:off x="10231414" y="1859136"/>
            <a:ext cx="8847"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6503B6EC-B6FE-4E96-96AB-CA0D122BA40A}"/>
              </a:ext>
            </a:extLst>
          </p:cNvPr>
          <p:cNvSpPr txBox="1"/>
          <p:nvPr/>
        </p:nvSpPr>
        <p:spPr>
          <a:xfrm>
            <a:off x="658098" y="2739780"/>
            <a:ext cx="492443" cy="2107906"/>
          </a:xfrm>
          <a:prstGeom prst="rect">
            <a:avLst/>
          </a:prstGeom>
          <a:noFill/>
        </p:spPr>
        <p:txBody>
          <a:bodyPr vert="vert270" wrap="square" rtlCol="0">
            <a:spAutoFit/>
          </a:bodyPr>
          <a:lstStyle/>
          <a:p>
            <a:pPr algn="ctr"/>
            <a:r>
              <a:rPr lang="en-US" sz="2000" b="1" dirty="0">
                <a:latin typeface="Segoe UI Semibold" panose="020B0702040204020203" pitchFamily="34" charset="0"/>
                <a:cs typeface="Segoe UI Semibold" panose="020B0702040204020203" pitchFamily="34" charset="0"/>
              </a:rPr>
              <a:t>Patient Number</a:t>
            </a:r>
            <a:endParaRPr lang="fr-FR" sz="2000" b="1" dirty="0">
              <a:latin typeface="Segoe UI Semibold" panose="020B0702040204020203" pitchFamily="34" charset="0"/>
              <a:cs typeface="Segoe UI Semibold" panose="020B0702040204020203" pitchFamily="34" charset="0"/>
            </a:endParaRPr>
          </a:p>
        </p:txBody>
      </p:sp>
      <p:cxnSp>
        <p:nvCxnSpPr>
          <p:cNvPr id="22" name="Straight Connector 21">
            <a:extLst>
              <a:ext uri="{FF2B5EF4-FFF2-40B4-BE49-F238E27FC236}">
                <a16:creationId xmlns:a16="http://schemas.microsoft.com/office/drawing/2014/main" id="{2BE115D5-798D-9FC2-ECDD-D66E06A4ADA6}"/>
              </a:ext>
            </a:extLst>
          </p:cNvPr>
          <p:cNvCxnSpPr/>
          <p:nvPr/>
        </p:nvCxnSpPr>
        <p:spPr>
          <a:xfrm>
            <a:off x="0" y="72524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3" name="Title 1">
            <a:extLst>
              <a:ext uri="{FF2B5EF4-FFF2-40B4-BE49-F238E27FC236}">
                <a16:creationId xmlns:a16="http://schemas.microsoft.com/office/drawing/2014/main" id="{3F8CCC61-B810-FBED-0F7D-FEA3F94BC269}"/>
              </a:ext>
            </a:extLst>
          </p:cNvPr>
          <p:cNvSpPr txBox="1">
            <a:spLocks/>
          </p:cNvSpPr>
          <p:nvPr/>
        </p:nvSpPr>
        <p:spPr>
          <a:xfrm>
            <a:off x="838200" y="741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Five representative patient scenarios</a:t>
            </a:r>
            <a:endParaRPr lang="fr-FR" sz="3200" dirty="0">
              <a:latin typeface="Segoe UI Semibold" panose="020B0702040204020203" pitchFamily="34" charset="0"/>
              <a:cs typeface="Segoe UI Semibold" panose="020B0702040204020203" pitchFamily="34" charset="0"/>
            </a:endParaRPr>
          </a:p>
        </p:txBody>
      </p:sp>
      <p:pic>
        <p:nvPicPr>
          <p:cNvPr id="24" name="Picture 23" descr="A black silhouette of a head&#10;&#10;Description automatically generated">
            <a:extLst>
              <a:ext uri="{FF2B5EF4-FFF2-40B4-BE49-F238E27FC236}">
                <a16:creationId xmlns:a16="http://schemas.microsoft.com/office/drawing/2014/main" id="{9DA365B2-3FE7-49F9-9BD7-9C43D3990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16206" y="878841"/>
            <a:ext cx="718818" cy="736515"/>
          </a:xfrm>
          <a:prstGeom prst="rect">
            <a:avLst/>
          </a:prstGeom>
        </p:spPr>
      </p:pic>
      <p:pic>
        <p:nvPicPr>
          <p:cNvPr id="25" name="Picture 24" descr="A black and white image of a head with squares in the middle&#10;&#10;Description automatically generated">
            <a:extLst>
              <a:ext uri="{FF2B5EF4-FFF2-40B4-BE49-F238E27FC236}">
                <a16:creationId xmlns:a16="http://schemas.microsoft.com/office/drawing/2014/main" id="{664B3072-C8F3-1669-0EA9-3960F7DC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082" y="813854"/>
            <a:ext cx="736515" cy="866488"/>
          </a:xfrm>
          <a:prstGeom prst="rect">
            <a:avLst/>
          </a:prstGeom>
        </p:spPr>
      </p:pic>
      <p:pic>
        <p:nvPicPr>
          <p:cNvPr id="26" name="Picture 25" descr="A black and white skull&#10;&#10;Description automatically generated">
            <a:extLst>
              <a:ext uri="{FF2B5EF4-FFF2-40B4-BE49-F238E27FC236}">
                <a16:creationId xmlns:a16="http://schemas.microsoft.com/office/drawing/2014/main" id="{65C94F8B-3DB9-3B9C-28A4-8E240672D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073" y="939614"/>
            <a:ext cx="605279" cy="680939"/>
          </a:xfrm>
          <a:prstGeom prst="rect">
            <a:avLst/>
          </a:prstGeom>
        </p:spPr>
      </p:pic>
      <p:sp>
        <p:nvSpPr>
          <p:cNvPr id="27" name="TextBox 26">
            <a:extLst>
              <a:ext uri="{FF2B5EF4-FFF2-40B4-BE49-F238E27FC236}">
                <a16:creationId xmlns:a16="http://schemas.microsoft.com/office/drawing/2014/main" id="{0D6E450B-F281-E17F-9D07-8F6FAC7788F6}"/>
              </a:ext>
            </a:extLst>
          </p:cNvPr>
          <p:cNvSpPr txBox="1"/>
          <p:nvPr/>
        </p:nvSpPr>
        <p:spPr>
          <a:xfrm>
            <a:off x="8001606" y="1118008"/>
            <a:ext cx="11823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Death</a:t>
            </a:r>
            <a:endParaRPr lang="fr-FR"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FDBA00B-887E-4C80-A1C8-1D220A80ED67}"/>
              </a:ext>
            </a:extLst>
          </p:cNvPr>
          <p:cNvSpPr txBox="1"/>
          <p:nvPr/>
        </p:nvSpPr>
        <p:spPr>
          <a:xfrm>
            <a:off x="4066745" y="969025"/>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Loss to follow-up</a:t>
            </a:r>
            <a:endParaRPr lang="fr-FR"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E1B069D-B78A-859E-7D6C-EA5395D89E29}"/>
              </a:ext>
            </a:extLst>
          </p:cNvPr>
          <p:cNvSpPr txBox="1"/>
          <p:nvPr/>
        </p:nvSpPr>
        <p:spPr>
          <a:xfrm>
            <a:off x="6107431" y="975659"/>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Dementia</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onset</a:t>
            </a:r>
            <a:endParaRPr lang="fr-FR" dirty="0">
              <a:latin typeface="Segoe UI" panose="020B0502040204020203" pitchFamily="34" charset="0"/>
              <a:cs typeface="Segoe UI" panose="020B0502040204020203" pitchFamily="34" charset="0"/>
            </a:endParaRPr>
          </a:p>
        </p:txBody>
      </p:sp>
      <p:sp>
        <p:nvSpPr>
          <p:cNvPr id="30" name="Google Shape;234;p36">
            <a:extLst>
              <a:ext uri="{FF2B5EF4-FFF2-40B4-BE49-F238E27FC236}">
                <a16:creationId xmlns:a16="http://schemas.microsoft.com/office/drawing/2014/main" id="{F7CEEC8C-7418-8995-106A-038E64960F1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23</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09536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70390C-CC38-4F54-F9E0-4F52C8734297}"/>
              </a:ext>
            </a:extLst>
          </p:cNvPr>
          <p:cNvCxnSpPr>
            <a:cxnSpLocks/>
          </p:cNvCxnSpPr>
          <p:nvPr/>
        </p:nvCxnSpPr>
        <p:spPr>
          <a:xfrm>
            <a:off x="2012635" y="1859136"/>
            <a:ext cx="16866"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a:extLst>
              <a:ext uri="{FF2B5EF4-FFF2-40B4-BE49-F238E27FC236}">
                <a16:creationId xmlns:a16="http://schemas.microsoft.com/office/drawing/2014/main" id="{665977A3-D88D-A884-A20A-C1377D550E8E}"/>
              </a:ext>
            </a:extLst>
          </p:cNvPr>
          <p:cNvCxnSpPr>
            <a:cxnSpLocks/>
          </p:cNvCxnSpPr>
          <p:nvPr/>
        </p:nvCxnSpPr>
        <p:spPr>
          <a:xfrm>
            <a:off x="2012635" y="2067137"/>
            <a:ext cx="822762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35A47CC-7028-90FA-5D62-38DD07E3858E}"/>
              </a:ext>
            </a:extLst>
          </p:cNvPr>
          <p:cNvSpPr txBox="1"/>
          <p:nvPr/>
        </p:nvSpPr>
        <p:spPr>
          <a:xfrm>
            <a:off x="692047" y="1873756"/>
            <a:ext cx="1089326" cy="369332"/>
          </a:xfrm>
          <a:prstGeom prst="rect">
            <a:avLst/>
          </a:prstGeom>
          <a:noFill/>
        </p:spPr>
        <p:txBody>
          <a:bodyPr wrap="square" rtlCol="0">
            <a:spAutoFit/>
          </a:bodyPr>
          <a:lstStyle/>
          <a:p>
            <a:pPr algn="r"/>
            <a:r>
              <a:rPr lang="en-US" dirty="0"/>
              <a:t>#1</a:t>
            </a:r>
            <a:endParaRPr lang="fr-FR" dirty="0"/>
          </a:p>
        </p:txBody>
      </p:sp>
      <p:sp>
        <p:nvSpPr>
          <p:cNvPr id="5" name="TextBox 4">
            <a:extLst>
              <a:ext uri="{FF2B5EF4-FFF2-40B4-BE49-F238E27FC236}">
                <a16:creationId xmlns:a16="http://schemas.microsoft.com/office/drawing/2014/main" id="{B6E9A023-4C50-CF6A-87E6-4E5BF6D1AD08}"/>
              </a:ext>
            </a:extLst>
          </p:cNvPr>
          <p:cNvSpPr txBox="1"/>
          <p:nvPr/>
        </p:nvSpPr>
        <p:spPr>
          <a:xfrm>
            <a:off x="699534" y="2728995"/>
            <a:ext cx="1089326" cy="369332"/>
          </a:xfrm>
          <a:prstGeom prst="rect">
            <a:avLst/>
          </a:prstGeom>
          <a:noFill/>
        </p:spPr>
        <p:txBody>
          <a:bodyPr wrap="square" rtlCol="0">
            <a:spAutoFit/>
          </a:bodyPr>
          <a:lstStyle/>
          <a:p>
            <a:pPr algn="r"/>
            <a:r>
              <a:rPr lang="en-US" dirty="0"/>
              <a:t>#2</a:t>
            </a:r>
            <a:endParaRPr lang="fr-FR" dirty="0"/>
          </a:p>
        </p:txBody>
      </p:sp>
      <p:sp>
        <p:nvSpPr>
          <p:cNvPr id="6" name="TextBox 5">
            <a:extLst>
              <a:ext uri="{FF2B5EF4-FFF2-40B4-BE49-F238E27FC236}">
                <a16:creationId xmlns:a16="http://schemas.microsoft.com/office/drawing/2014/main" id="{8FF96817-F048-B703-9132-B1C2B8543CE1}"/>
              </a:ext>
            </a:extLst>
          </p:cNvPr>
          <p:cNvSpPr txBox="1"/>
          <p:nvPr/>
        </p:nvSpPr>
        <p:spPr>
          <a:xfrm>
            <a:off x="720187" y="3584234"/>
            <a:ext cx="1089326" cy="369332"/>
          </a:xfrm>
          <a:prstGeom prst="rect">
            <a:avLst/>
          </a:prstGeom>
          <a:noFill/>
        </p:spPr>
        <p:txBody>
          <a:bodyPr wrap="square" rtlCol="0">
            <a:spAutoFit/>
          </a:bodyPr>
          <a:lstStyle/>
          <a:p>
            <a:pPr algn="r"/>
            <a:r>
              <a:rPr lang="en-US" dirty="0"/>
              <a:t>#3</a:t>
            </a:r>
            <a:endParaRPr lang="fr-FR" dirty="0"/>
          </a:p>
        </p:txBody>
      </p:sp>
      <p:sp>
        <p:nvSpPr>
          <p:cNvPr id="7" name="TextBox 6">
            <a:extLst>
              <a:ext uri="{FF2B5EF4-FFF2-40B4-BE49-F238E27FC236}">
                <a16:creationId xmlns:a16="http://schemas.microsoft.com/office/drawing/2014/main" id="{964856B1-261E-77C2-60C3-04FBF21957A1}"/>
              </a:ext>
            </a:extLst>
          </p:cNvPr>
          <p:cNvSpPr txBox="1"/>
          <p:nvPr/>
        </p:nvSpPr>
        <p:spPr>
          <a:xfrm>
            <a:off x="720187" y="4439473"/>
            <a:ext cx="1089326" cy="369332"/>
          </a:xfrm>
          <a:prstGeom prst="rect">
            <a:avLst/>
          </a:prstGeom>
          <a:noFill/>
        </p:spPr>
        <p:txBody>
          <a:bodyPr wrap="square" rtlCol="0">
            <a:spAutoFit/>
          </a:bodyPr>
          <a:lstStyle/>
          <a:p>
            <a:pPr algn="r"/>
            <a:r>
              <a:rPr lang="en-US" dirty="0"/>
              <a:t>#4</a:t>
            </a:r>
            <a:endParaRPr lang="fr-FR" dirty="0"/>
          </a:p>
        </p:txBody>
      </p:sp>
      <p:sp>
        <p:nvSpPr>
          <p:cNvPr id="8" name="TextBox 7">
            <a:extLst>
              <a:ext uri="{FF2B5EF4-FFF2-40B4-BE49-F238E27FC236}">
                <a16:creationId xmlns:a16="http://schemas.microsoft.com/office/drawing/2014/main" id="{BD5FF7BF-3EA5-D2F2-9E44-165648B25FB2}"/>
              </a:ext>
            </a:extLst>
          </p:cNvPr>
          <p:cNvSpPr txBox="1"/>
          <p:nvPr/>
        </p:nvSpPr>
        <p:spPr>
          <a:xfrm>
            <a:off x="720187" y="5294710"/>
            <a:ext cx="1089326" cy="369332"/>
          </a:xfrm>
          <a:prstGeom prst="rect">
            <a:avLst/>
          </a:prstGeom>
          <a:noFill/>
        </p:spPr>
        <p:txBody>
          <a:bodyPr wrap="square" rtlCol="0">
            <a:spAutoFit/>
          </a:bodyPr>
          <a:lstStyle/>
          <a:p>
            <a:pPr algn="r"/>
            <a:r>
              <a:rPr lang="en-US" dirty="0"/>
              <a:t>#5</a:t>
            </a:r>
            <a:endParaRPr lang="fr-FR" dirty="0"/>
          </a:p>
        </p:txBody>
      </p:sp>
      <p:sp>
        <p:nvSpPr>
          <p:cNvPr id="9" name="TextBox 8">
            <a:extLst>
              <a:ext uri="{FF2B5EF4-FFF2-40B4-BE49-F238E27FC236}">
                <a16:creationId xmlns:a16="http://schemas.microsoft.com/office/drawing/2014/main" id="{F3689DCA-F97B-3BBC-E06E-4CB5676156F6}"/>
              </a:ext>
            </a:extLst>
          </p:cNvPr>
          <p:cNvSpPr txBox="1"/>
          <p:nvPr/>
        </p:nvSpPr>
        <p:spPr>
          <a:xfrm>
            <a:off x="8986605" y="5839174"/>
            <a:ext cx="2363343" cy="707886"/>
          </a:xfrm>
          <a:prstGeom prst="rect">
            <a:avLst/>
          </a:prstGeom>
          <a:noFill/>
        </p:spPr>
        <p:txBody>
          <a:bodyPr wrap="square" rtlCol="0">
            <a:spAutoFit/>
          </a:bodyPr>
          <a:lstStyle/>
          <a:p>
            <a:pPr algn="ctr"/>
            <a:r>
              <a:rPr lang="en-US" sz="2000" b="1" dirty="0">
                <a:latin typeface="Segoe UI Semibold" panose="020B0702040204020203" pitchFamily="34" charset="0"/>
                <a:cs typeface="Segoe UI Semibold" panose="020B0702040204020203" pitchFamily="34" charset="0"/>
              </a:rPr>
              <a:t>Max. follow-up (e.g., 10 years)</a:t>
            </a:r>
            <a:endParaRPr lang="fr-FR" sz="2000" b="1"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7E2F5A64-5BCD-DE0A-34E8-CB3F488C529D}"/>
              </a:ext>
            </a:extLst>
          </p:cNvPr>
          <p:cNvSpPr txBox="1"/>
          <p:nvPr/>
        </p:nvSpPr>
        <p:spPr>
          <a:xfrm>
            <a:off x="440544" y="5842225"/>
            <a:ext cx="3177914" cy="707886"/>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Treatment initiation</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(a.k.a. baseline or time 0)</a:t>
            </a:r>
            <a:endParaRPr lang="fr-FR" sz="2000" dirty="0">
              <a:latin typeface="Segoe UI Semibold" panose="020B0702040204020203" pitchFamily="34" charset="0"/>
              <a:cs typeface="Segoe UI Semibold" panose="020B0702040204020203" pitchFamily="34" charset="0"/>
            </a:endParaRPr>
          </a:p>
        </p:txBody>
      </p:sp>
      <p:cxnSp>
        <p:nvCxnSpPr>
          <p:cNvPr id="12" name="Straight Connector 11">
            <a:extLst>
              <a:ext uri="{FF2B5EF4-FFF2-40B4-BE49-F238E27FC236}">
                <a16:creationId xmlns:a16="http://schemas.microsoft.com/office/drawing/2014/main" id="{79086020-2A40-4BD8-B354-63965B003206}"/>
              </a:ext>
            </a:extLst>
          </p:cNvPr>
          <p:cNvCxnSpPr>
            <a:cxnSpLocks/>
          </p:cNvCxnSpPr>
          <p:nvPr/>
        </p:nvCxnSpPr>
        <p:spPr>
          <a:xfrm>
            <a:off x="2012636" y="2917742"/>
            <a:ext cx="680189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55F2629-3D4E-00A7-C9F7-2E5E3B338D8D}"/>
              </a:ext>
            </a:extLst>
          </p:cNvPr>
          <p:cNvCxnSpPr>
            <a:cxnSpLocks/>
          </p:cNvCxnSpPr>
          <p:nvPr/>
        </p:nvCxnSpPr>
        <p:spPr>
          <a:xfrm flipH="1">
            <a:off x="10231414" y="1859136"/>
            <a:ext cx="8847"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Picture 19" descr="A black silhouette of a head&#10;&#10;Description automatically generated">
            <a:extLst>
              <a:ext uri="{FF2B5EF4-FFF2-40B4-BE49-F238E27FC236}">
                <a16:creationId xmlns:a16="http://schemas.microsoft.com/office/drawing/2014/main" id="{85573D4E-0603-D049-78BB-498F38D25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27196" y="2342798"/>
            <a:ext cx="718818" cy="736515"/>
          </a:xfrm>
          <a:prstGeom prst="rect">
            <a:avLst/>
          </a:prstGeom>
        </p:spPr>
      </p:pic>
      <p:sp>
        <p:nvSpPr>
          <p:cNvPr id="21" name="TextBox 20">
            <a:extLst>
              <a:ext uri="{FF2B5EF4-FFF2-40B4-BE49-F238E27FC236}">
                <a16:creationId xmlns:a16="http://schemas.microsoft.com/office/drawing/2014/main" id="{6503B6EC-B6FE-4E96-96AB-CA0D122BA40A}"/>
              </a:ext>
            </a:extLst>
          </p:cNvPr>
          <p:cNvSpPr txBox="1"/>
          <p:nvPr/>
        </p:nvSpPr>
        <p:spPr>
          <a:xfrm>
            <a:off x="658098" y="2739780"/>
            <a:ext cx="492443" cy="2107906"/>
          </a:xfrm>
          <a:prstGeom prst="rect">
            <a:avLst/>
          </a:prstGeom>
          <a:noFill/>
        </p:spPr>
        <p:txBody>
          <a:bodyPr vert="vert270" wrap="square" rtlCol="0">
            <a:spAutoFit/>
          </a:bodyPr>
          <a:lstStyle/>
          <a:p>
            <a:pPr algn="ctr"/>
            <a:r>
              <a:rPr lang="en-US" sz="2000" b="1" dirty="0">
                <a:latin typeface="Segoe UI Semibold" panose="020B0702040204020203" pitchFamily="34" charset="0"/>
                <a:cs typeface="Segoe UI Semibold" panose="020B0702040204020203" pitchFamily="34" charset="0"/>
              </a:rPr>
              <a:t>Patient Number</a:t>
            </a:r>
            <a:endParaRPr lang="fr-FR" sz="2000" b="1" dirty="0">
              <a:latin typeface="Segoe UI Semibold" panose="020B0702040204020203" pitchFamily="34" charset="0"/>
              <a:cs typeface="Segoe UI Semibold" panose="020B0702040204020203" pitchFamily="34" charset="0"/>
            </a:endParaRPr>
          </a:p>
        </p:txBody>
      </p:sp>
      <p:cxnSp>
        <p:nvCxnSpPr>
          <p:cNvPr id="22" name="Straight Connector 21">
            <a:extLst>
              <a:ext uri="{FF2B5EF4-FFF2-40B4-BE49-F238E27FC236}">
                <a16:creationId xmlns:a16="http://schemas.microsoft.com/office/drawing/2014/main" id="{2BE115D5-798D-9FC2-ECDD-D66E06A4ADA6}"/>
              </a:ext>
            </a:extLst>
          </p:cNvPr>
          <p:cNvCxnSpPr/>
          <p:nvPr/>
        </p:nvCxnSpPr>
        <p:spPr>
          <a:xfrm>
            <a:off x="0" y="72524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3" name="Title 1">
            <a:extLst>
              <a:ext uri="{FF2B5EF4-FFF2-40B4-BE49-F238E27FC236}">
                <a16:creationId xmlns:a16="http://schemas.microsoft.com/office/drawing/2014/main" id="{3F8CCC61-B810-FBED-0F7D-FEA3F94BC269}"/>
              </a:ext>
            </a:extLst>
          </p:cNvPr>
          <p:cNvSpPr txBox="1">
            <a:spLocks/>
          </p:cNvSpPr>
          <p:nvPr/>
        </p:nvSpPr>
        <p:spPr>
          <a:xfrm>
            <a:off x="838200" y="741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Five representative patient scenarios</a:t>
            </a:r>
            <a:endParaRPr lang="fr-FR" sz="3200" dirty="0">
              <a:latin typeface="Segoe UI Semibold" panose="020B0702040204020203" pitchFamily="34" charset="0"/>
              <a:cs typeface="Segoe UI Semibold" panose="020B0702040204020203" pitchFamily="34" charset="0"/>
            </a:endParaRPr>
          </a:p>
        </p:txBody>
      </p:sp>
      <p:pic>
        <p:nvPicPr>
          <p:cNvPr id="24" name="Picture 23" descr="A black silhouette of a head&#10;&#10;Description automatically generated">
            <a:extLst>
              <a:ext uri="{FF2B5EF4-FFF2-40B4-BE49-F238E27FC236}">
                <a16:creationId xmlns:a16="http://schemas.microsoft.com/office/drawing/2014/main" id="{9DA365B2-3FE7-49F9-9BD7-9C43D3990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16206" y="878841"/>
            <a:ext cx="718818" cy="736515"/>
          </a:xfrm>
          <a:prstGeom prst="rect">
            <a:avLst/>
          </a:prstGeom>
        </p:spPr>
      </p:pic>
      <p:pic>
        <p:nvPicPr>
          <p:cNvPr id="25" name="Picture 24" descr="A black and white image of a head with squares in the middle&#10;&#10;Description automatically generated">
            <a:extLst>
              <a:ext uri="{FF2B5EF4-FFF2-40B4-BE49-F238E27FC236}">
                <a16:creationId xmlns:a16="http://schemas.microsoft.com/office/drawing/2014/main" id="{664B3072-C8F3-1669-0EA9-3960F7DC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082" y="813854"/>
            <a:ext cx="736515" cy="866488"/>
          </a:xfrm>
          <a:prstGeom prst="rect">
            <a:avLst/>
          </a:prstGeom>
        </p:spPr>
      </p:pic>
      <p:pic>
        <p:nvPicPr>
          <p:cNvPr id="26" name="Picture 25" descr="A black and white skull&#10;&#10;Description automatically generated">
            <a:extLst>
              <a:ext uri="{FF2B5EF4-FFF2-40B4-BE49-F238E27FC236}">
                <a16:creationId xmlns:a16="http://schemas.microsoft.com/office/drawing/2014/main" id="{65C94F8B-3DB9-3B9C-28A4-8E240672D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073" y="939614"/>
            <a:ext cx="605279" cy="680939"/>
          </a:xfrm>
          <a:prstGeom prst="rect">
            <a:avLst/>
          </a:prstGeom>
        </p:spPr>
      </p:pic>
      <p:sp>
        <p:nvSpPr>
          <p:cNvPr id="27" name="TextBox 26">
            <a:extLst>
              <a:ext uri="{FF2B5EF4-FFF2-40B4-BE49-F238E27FC236}">
                <a16:creationId xmlns:a16="http://schemas.microsoft.com/office/drawing/2014/main" id="{0D6E450B-F281-E17F-9D07-8F6FAC7788F6}"/>
              </a:ext>
            </a:extLst>
          </p:cNvPr>
          <p:cNvSpPr txBox="1"/>
          <p:nvPr/>
        </p:nvSpPr>
        <p:spPr>
          <a:xfrm>
            <a:off x="8001606" y="1118008"/>
            <a:ext cx="11823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Death</a:t>
            </a:r>
            <a:endParaRPr lang="fr-FR"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FDBA00B-887E-4C80-A1C8-1D220A80ED67}"/>
              </a:ext>
            </a:extLst>
          </p:cNvPr>
          <p:cNvSpPr txBox="1"/>
          <p:nvPr/>
        </p:nvSpPr>
        <p:spPr>
          <a:xfrm>
            <a:off x="4066745" y="969025"/>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Loss to follow-up</a:t>
            </a:r>
            <a:endParaRPr lang="fr-FR"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E1B069D-B78A-859E-7D6C-EA5395D89E29}"/>
              </a:ext>
            </a:extLst>
          </p:cNvPr>
          <p:cNvSpPr txBox="1"/>
          <p:nvPr/>
        </p:nvSpPr>
        <p:spPr>
          <a:xfrm>
            <a:off x="6107431" y="975659"/>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Dementia</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onset</a:t>
            </a:r>
            <a:endParaRPr lang="fr-FR" dirty="0">
              <a:latin typeface="Segoe UI" panose="020B0502040204020203" pitchFamily="34" charset="0"/>
              <a:cs typeface="Segoe UI" panose="020B0502040204020203" pitchFamily="34" charset="0"/>
            </a:endParaRPr>
          </a:p>
        </p:txBody>
      </p:sp>
      <p:sp>
        <p:nvSpPr>
          <p:cNvPr id="30" name="Google Shape;234;p36">
            <a:extLst>
              <a:ext uri="{FF2B5EF4-FFF2-40B4-BE49-F238E27FC236}">
                <a16:creationId xmlns:a16="http://schemas.microsoft.com/office/drawing/2014/main" id="{F7CEEC8C-7418-8995-106A-038E64960F1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24</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03578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70390C-CC38-4F54-F9E0-4F52C8734297}"/>
              </a:ext>
            </a:extLst>
          </p:cNvPr>
          <p:cNvCxnSpPr>
            <a:cxnSpLocks/>
          </p:cNvCxnSpPr>
          <p:nvPr/>
        </p:nvCxnSpPr>
        <p:spPr>
          <a:xfrm>
            <a:off x="2012635" y="1859136"/>
            <a:ext cx="16866"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a:extLst>
              <a:ext uri="{FF2B5EF4-FFF2-40B4-BE49-F238E27FC236}">
                <a16:creationId xmlns:a16="http://schemas.microsoft.com/office/drawing/2014/main" id="{665977A3-D88D-A884-A20A-C1377D550E8E}"/>
              </a:ext>
            </a:extLst>
          </p:cNvPr>
          <p:cNvCxnSpPr>
            <a:cxnSpLocks/>
          </p:cNvCxnSpPr>
          <p:nvPr/>
        </p:nvCxnSpPr>
        <p:spPr>
          <a:xfrm>
            <a:off x="2012635" y="2067137"/>
            <a:ext cx="822762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35A47CC-7028-90FA-5D62-38DD07E3858E}"/>
              </a:ext>
            </a:extLst>
          </p:cNvPr>
          <p:cNvSpPr txBox="1"/>
          <p:nvPr/>
        </p:nvSpPr>
        <p:spPr>
          <a:xfrm>
            <a:off x="692047" y="1873756"/>
            <a:ext cx="1089326" cy="369332"/>
          </a:xfrm>
          <a:prstGeom prst="rect">
            <a:avLst/>
          </a:prstGeom>
          <a:noFill/>
        </p:spPr>
        <p:txBody>
          <a:bodyPr wrap="square" rtlCol="0">
            <a:spAutoFit/>
          </a:bodyPr>
          <a:lstStyle/>
          <a:p>
            <a:pPr algn="r"/>
            <a:r>
              <a:rPr lang="en-US" dirty="0"/>
              <a:t>#1</a:t>
            </a:r>
            <a:endParaRPr lang="fr-FR" dirty="0"/>
          </a:p>
        </p:txBody>
      </p:sp>
      <p:sp>
        <p:nvSpPr>
          <p:cNvPr id="5" name="TextBox 4">
            <a:extLst>
              <a:ext uri="{FF2B5EF4-FFF2-40B4-BE49-F238E27FC236}">
                <a16:creationId xmlns:a16="http://schemas.microsoft.com/office/drawing/2014/main" id="{B6E9A023-4C50-CF6A-87E6-4E5BF6D1AD08}"/>
              </a:ext>
            </a:extLst>
          </p:cNvPr>
          <p:cNvSpPr txBox="1"/>
          <p:nvPr/>
        </p:nvSpPr>
        <p:spPr>
          <a:xfrm>
            <a:off x="699534" y="2728995"/>
            <a:ext cx="1089326" cy="369332"/>
          </a:xfrm>
          <a:prstGeom prst="rect">
            <a:avLst/>
          </a:prstGeom>
          <a:noFill/>
        </p:spPr>
        <p:txBody>
          <a:bodyPr wrap="square" rtlCol="0">
            <a:spAutoFit/>
          </a:bodyPr>
          <a:lstStyle/>
          <a:p>
            <a:pPr algn="r"/>
            <a:r>
              <a:rPr lang="en-US" dirty="0"/>
              <a:t>#2</a:t>
            </a:r>
            <a:endParaRPr lang="fr-FR" dirty="0"/>
          </a:p>
        </p:txBody>
      </p:sp>
      <p:sp>
        <p:nvSpPr>
          <p:cNvPr id="6" name="TextBox 5">
            <a:extLst>
              <a:ext uri="{FF2B5EF4-FFF2-40B4-BE49-F238E27FC236}">
                <a16:creationId xmlns:a16="http://schemas.microsoft.com/office/drawing/2014/main" id="{8FF96817-F048-B703-9132-B1C2B8543CE1}"/>
              </a:ext>
            </a:extLst>
          </p:cNvPr>
          <p:cNvSpPr txBox="1"/>
          <p:nvPr/>
        </p:nvSpPr>
        <p:spPr>
          <a:xfrm>
            <a:off x="720187" y="3584234"/>
            <a:ext cx="1089326" cy="369332"/>
          </a:xfrm>
          <a:prstGeom prst="rect">
            <a:avLst/>
          </a:prstGeom>
          <a:noFill/>
        </p:spPr>
        <p:txBody>
          <a:bodyPr wrap="square" rtlCol="0">
            <a:spAutoFit/>
          </a:bodyPr>
          <a:lstStyle/>
          <a:p>
            <a:pPr algn="r"/>
            <a:r>
              <a:rPr lang="en-US" dirty="0"/>
              <a:t>#3</a:t>
            </a:r>
            <a:endParaRPr lang="fr-FR" dirty="0"/>
          </a:p>
        </p:txBody>
      </p:sp>
      <p:sp>
        <p:nvSpPr>
          <p:cNvPr id="7" name="TextBox 6">
            <a:extLst>
              <a:ext uri="{FF2B5EF4-FFF2-40B4-BE49-F238E27FC236}">
                <a16:creationId xmlns:a16="http://schemas.microsoft.com/office/drawing/2014/main" id="{964856B1-261E-77C2-60C3-04FBF21957A1}"/>
              </a:ext>
            </a:extLst>
          </p:cNvPr>
          <p:cNvSpPr txBox="1"/>
          <p:nvPr/>
        </p:nvSpPr>
        <p:spPr>
          <a:xfrm>
            <a:off x="720187" y="4439473"/>
            <a:ext cx="1089326" cy="369332"/>
          </a:xfrm>
          <a:prstGeom prst="rect">
            <a:avLst/>
          </a:prstGeom>
          <a:noFill/>
        </p:spPr>
        <p:txBody>
          <a:bodyPr wrap="square" rtlCol="0">
            <a:spAutoFit/>
          </a:bodyPr>
          <a:lstStyle/>
          <a:p>
            <a:pPr algn="r"/>
            <a:r>
              <a:rPr lang="en-US" dirty="0"/>
              <a:t>#4</a:t>
            </a:r>
            <a:endParaRPr lang="fr-FR" dirty="0"/>
          </a:p>
        </p:txBody>
      </p:sp>
      <p:sp>
        <p:nvSpPr>
          <p:cNvPr id="8" name="TextBox 7">
            <a:extLst>
              <a:ext uri="{FF2B5EF4-FFF2-40B4-BE49-F238E27FC236}">
                <a16:creationId xmlns:a16="http://schemas.microsoft.com/office/drawing/2014/main" id="{BD5FF7BF-3EA5-D2F2-9E44-165648B25FB2}"/>
              </a:ext>
            </a:extLst>
          </p:cNvPr>
          <p:cNvSpPr txBox="1"/>
          <p:nvPr/>
        </p:nvSpPr>
        <p:spPr>
          <a:xfrm>
            <a:off x="720187" y="5294710"/>
            <a:ext cx="1089326" cy="369332"/>
          </a:xfrm>
          <a:prstGeom prst="rect">
            <a:avLst/>
          </a:prstGeom>
          <a:noFill/>
        </p:spPr>
        <p:txBody>
          <a:bodyPr wrap="square" rtlCol="0">
            <a:spAutoFit/>
          </a:bodyPr>
          <a:lstStyle/>
          <a:p>
            <a:pPr algn="r"/>
            <a:r>
              <a:rPr lang="en-US" dirty="0"/>
              <a:t>#5</a:t>
            </a:r>
            <a:endParaRPr lang="fr-FR" dirty="0"/>
          </a:p>
        </p:txBody>
      </p:sp>
      <p:sp>
        <p:nvSpPr>
          <p:cNvPr id="9" name="TextBox 8">
            <a:extLst>
              <a:ext uri="{FF2B5EF4-FFF2-40B4-BE49-F238E27FC236}">
                <a16:creationId xmlns:a16="http://schemas.microsoft.com/office/drawing/2014/main" id="{F3689DCA-F97B-3BBC-E06E-4CB5676156F6}"/>
              </a:ext>
            </a:extLst>
          </p:cNvPr>
          <p:cNvSpPr txBox="1"/>
          <p:nvPr/>
        </p:nvSpPr>
        <p:spPr>
          <a:xfrm>
            <a:off x="8986605" y="5839174"/>
            <a:ext cx="2363343" cy="707886"/>
          </a:xfrm>
          <a:prstGeom prst="rect">
            <a:avLst/>
          </a:prstGeom>
          <a:noFill/>
        </p:spPr>
        <p:txBody>
          <a:bodyPr wrap="square" rtlCol="0">
            <a:spAutoFit/>
          </a:bodyPr>
          <a:lstStyle/>
          <a:p>
            <a:pPr algn="ctr"/>
            <a:r>
              <a:rPr lang="en-US" sz="2000" b="1" dirty="0">
                <a:latin typeface="Segoe UI Semibold" panose="020B0702040204020203" pitchFamily="34" charset="0"/>
                <a:cs typeface="Segoe UI Semibold" panose="020B0702040204020203" pitchFamily="34" charset="0"/>
              </a:rPr>
              <a:t>Max. follow-up (e.g., 10 years)</a:t>
            </a:r>
            <a:endParaRPr lang="fr-FR" sz="2000" b="1"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7E2F5A64-5BCD-DE0A-34E8-CB3F488C529D}"/>
              </a:ext>
            </a:extLst>
          </p:cNvPr>
          <p:cNvSpPr txBox="1"/>
          <p:nvPr/>
        </p:nvSpPr>
        <p:spPr>
          <a:xfrm>
            <a:off x="440544" y="5842225"/>
            <a:ext cx="3177914" cy="707886"/>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Treatment initiation</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(a.k.a. baseline or time 0)</a:t>
            </a:r>
            <a:endParaRPr lang="fr-FR" sz="2000" dirty="0">
              <a:latin typeface="Segoe UI Semibold" panose="020B0702040204020203" pitchFamily="34" charset="0"/>
              <a:cs typeface="Segoe UI Semibold" panose="020B0702040204020203" pitchFamily="34" charset="0"/>
            </a:endParaRPr>
          </a:p>
        </p:txBody>
      </p:sp>
      <p:cxnSp>
        <p:nvCxnSpPr>
          <p:cNvPr id="12" name="Straight Connector 11">
            <a:extLst>
              <a:ext uri="{FF2B5EF4-FFF2-40B4-BE49-F238E27FC236}">
                <a16:creationId xmlns:a16="http://schemas.microsoft.com/office/drawing/2014/main" id="{79086020-2A40-4BD8-B354-63965B003206}"/>
              </a:ext>
            </a:extLst>
          </p:cNvPr>
          <p:cNvCxnSpPr>
            <a:cxnSpLocks/>
          </p:cNvCxnSpPr>
          <p:nvPr/>
        </p:nvCxnSpPr>
        <p:spPr>
          <a:xfrm>
            <a:off x="2012636" y="2917742"/>
            <a:ext cx="680189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EBF390-08AE-D496-31E2-DB52ADAB20E8}"/>
              </a:ext>
            </a:extLst>
          </p:cNvPr>
          <p:cNvCxnSpPr>
            <a:cxnSpLocks/>
          </p:cNvCxnSpPr>
          <p:nvPr/>
        </p:nvCxnSpPr>
        <p:spPr>
          <a:xfrm>
            <a:off x="2012636" y="3768347"/>
            <a:ext cx="7473183" cy="220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55F2629-3D4E-00A7-C9F7-2E5E3B338D8D}"/>
              </a:ext>
            </a:extLst>
          </p:cNvPr>
          <p:cNvCxnSpPr>
            <a:cxnSpLocks/>
          </p:cNvCxnSpPr>
          <p:nvPr/>
        </p:nvCxnSpPr>
        <p:spPr>
          <a:xfrm flipH="1">
            <a:off x="10231414" y="1859136"/>
            <a:ext cx="8847"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9" name="Picture 18" descr="A black and white image of a head with squares in the middle&#10;&#10;Description automatically generated">
            <a:extLst>
              <a:ext uri="{FF2B5EF4-FFF2-40B4-BE49-F238E27FC236}">
                <a16:creationId xmlns:a16="http://schemas.microsoft.com/office/drawing/2014/main" id="{E9673CA5-3DE3-C55D-68FF-0F151E3F1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3881" y="3201271"/>
            <a:ext cx="736515" cy="866488"/>
          </a:xfrm>
          <a:prstGeom prst="rect">
            <a:avLst/>
          </a:prstGeom>
        </p:spPr>
      </p:pic>
      <p:pic>
        <p:nvPicPr>
          <p:cNvPr id="20" name="Picture 19" descr="A black silhouette of a head&#10;&#10;Description automatically generated">
            <a:extLst>
              <a:ext uri="{FF2B5EF4-FFF2-40B4-BE49-F238E27FC236}">
                <a16:creationId xmlns:a16="http://schemas.microsoft.com/office/drawing/2014/main" id="{85573D4E-0603-D049-78BB-498F38D25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27196" y="2342798"/>
            <a:ext cx="718818" cy="736515"/>
          </a:xfrm>
          <a:prstGeom prst="rect">
            <a:avLst/>
          </a:prstGeom>
        </p:spPr>
      </p:pic>
      <p:sp>
        <p:nvSpPr>
          <p:cNvPr id="21" name="TextBox 20">
            <a:extLst>
              <a:ext uri="{FF2B5EF4-FFF2-40B4-BE49-F238E27FC236}">
                <a16:creationId xmlns:a16="http://schemas.microsoft.com/office/drawing/2014/main" id="{6503B6EC-B6FE-4E96-96AB-CA0D122BA40A}"/>
              </a:ext>
            </a:extLst>
          </p:cNvPr>
          <p:cNvSpPr txBox="1"/>
          <p:nvPr/>
        </p:nvSpPr>
        <p:spPr>
          <a:xfrm>
            <a:off x="658098" y="2739780"/>
            <a:ext cx="492443" cy="2107906"/>
          </a:xfrm>
          <a:prstGeom prst="rect">
            <a:avLst/>
          </a:prstGeom>
          <a:noFill/>
        </p:spPr>
        <p:txBody>
          <a:bodyPr vert="vert270" wrap="square" rtlCol="0">
            <a:spAutoFit/>
          </a:bodyPr>
          <a:lstStyle/>
          <a:p>
            <a:pPr algn="ctr"/>
            <a:r>
              <a:rPr lang="en-US" sz="2000" b="1" dirty="0">
                <a:latin typeface="Segoe UI Semibold" panose="020B0702040204020203" pitchFamily="34" charset="0"/>
                <a:cs typeface="Segoe UI Semibold" panose="020B0702040204020203" pitchFamily="34" charset="0"/>
              </a:rPr>
              <a:t>Patient Number</a:t>
            </a:r>
            <a:endParaRPr lang="fr-FR" sz="2000" b="1" dirty="0">
              <a:latin typeface="Segoe UI Semibold" panose="020B0702040204020203" pitchFamily="34" charset="0"/>
              <a:cs typeface="Segoe UI Semibold" panose="020B0702040204020203" pitchFamily="34" charset="0"/>
            </a:endParaRPr>
          </a:p>
        </p:txBody>
      </p:sp>
      <p:cxnSp>
        <p:nvCxnSpPr>
          <p:cNvPr id="22" name="Straight Connector 21">
            <a:extLst>
              <a:ext uri="{FF2B5EF4-FFF2-40B4-BE49-F238E27FC236}">
                <a16:creationId xmlns:a16="http://schemas.microsoft.com/office/drawing/2014/main" id="{2BE115D5-798D-9FC2-ECDD-D66E06A4ADA6}"/>
              </a:ext>
            </a:extLst>
          </p:cNvPr>
          <p:cNvCxnSpPr/>
          <p:nvPr/>
        </p:nvCxnSpPr>
        <p:spPr>
          <a:xfrm>
            <a:off x="0" y="72524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3" name="Title 1">
            <a:extLst>
              <a:ext uri="{FF2B5EF4-FFF2-40B4-BE49-F238E27FC236}">
                <a16:creationId xmlns:a16="http://schemas.microsoft.com/office/drawing/2014/main" id="{3F8CCC61-B810-FBED-0F7D-FEA3F94BC269}"/>
              </a:ext>
            </a:extLst>
          </p:cNvPr>
          <p:cNvSpPr txBox="1">
            <a:spLocks/>
          </p:cNvSpPr>
          <p:nvPr/>
        </p:nvSpPr>
        <p:spPr>
          <a:xfrm>
            <a:off x="838200" y="741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Five representative patient scenarios</a:t>
            </a:r>
            <a:endParaRPr lang="fr-FR" sz="3200" dirty="0">
              <a:latin typeface="Segoe UI Semibold" panose="020B0702040204020203" pitchFamily="34" charset="0"/>
              <a:cs typeface="Segoe UI Semibold" panose="020B0702040204020203" pitchFamily="34" charset="0"/>
            </a:endParaRPr>
          </a:p>
        </p:txBody>
      </p:sp>
      <p:pic>
        <p:nvPicPr>
          <p:cNvPr id="24" name="Picture 23" descr="A black silhouette of a head&#10;&#10;Description automatically generated">
            <a:extLst>
              <a:ext uri="{FF2B5EF4-FFF2-40B4-BE49-F238E27FC236}">
                <a16:creationId xmlns:a16="http://schemas.microsoft.com/office/drawing/2014/main" id="{9DA365B2-3FE7-49F9-9BD7-9C43D3990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16206" y="878841"/>
            <a:ext cx="718818" cy="736515"/>
          </a:xfrm>
          <a:prstGeom prst="rect">
            <a:avLst/>
          </a:prstGeom>
        </p:spPr>
      </p:pic>
      <p:pic>
        <p:nvPicPr>
          <p:cNvPr id="25" name="Picture 24" descr="A black and white image of a head with squares in the middle&#10;&#10;Description automatically generated">
            <a:extLst>
              <a:ext uri="{FF2B5EF4-FFF2-40B4-BE49-F238E27FC236}">
                <a16:creationId xmlns:a16="http://schemas.microsoft.com/office/drawing/2014/main" id="{664B3072-C8F3-1669-0EA9-3960F7DCF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082" y="813854"/>
            <a:ext cx="736515" cy="866488"/>
          </a:xfrm>
          <a:prstGeom prst="rect">
            <a:avLst/>
          </a:prstGeom>
        </p:spPr>
      </p:pic>
      <p:pic>
        <p:nvPicPr>
          <p:cNvPr id="26" name="Picture 25" descr="A black and white skull&#10;&#10;Description automatically generated">
            <a:extLst>
              <a:ext uri="{FF2B5EF4-FFF2-40B4-BE49-F238E27FC236}">
                <a16:creationId xmlns:a16="http://schemas.microsoft.com/office/drawing/2014/main" id="{65C94F8B-3DB9-3B9C-28A4-8E240672D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073" y="939614"/>
            <a:ext cx="605279" cy="680939"/>
          </a:xfrm>
          <a:prstGeom prst="rect">
            <a:avLst/>
          </a:prstGeom>
        </p:spPr>
      </p:pic>
      <p:sp>
        <p:nvSpPr>
          <p:cNvPr id="27" name="TextBox 26">
            <a:extLst>
              <a:ext uri="{FF2B5EF4-FFF2-40B4-BE49-F238E27FC236}">
                <a16:creationId xmlns:a16="http://schemas.microsoft.com/office/drawing/2014/main" id="{0D6E450B-F281-E17F-9D07-8F6FAC7788F6}"/>
              </a:ext>
            </a:extLst>
          </p:cNvPr>
          <p:cNvSpPr txBox="1"/>
          <p:nvPr/>
        </p:nvSpPr>
        <p:spPr>
          <a:xfrm>
            <a:off x="8001606" y="1118008"/>
            <a:ext cx="11823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Death</a:t>
            </a:r>
            <a:endParaRPr lang="fr-FR"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FDBA00B-887E-4C80-A1C8-1D220A80ED67}"/>
              </a:ext>
            </a:extLst>
          </p:cNvPr>
          <p:cNvSpPr txBox="1"/>
          <p:nvPr/>
        </p:nvSpPr>
        <p:spPr>
          <a:xfrm>
            <a:off x="4066745" y="969025"/>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Loss to follow-up</a:t>
            </a:r>
            <a:endParaRPr lang="fr-FR"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E1B069D-B78A-859E-7D6C-EA5395D89E29}"/>
              </a:ext>
            </a:extLst>
          </p:cNvPr>
          <p:cNvSpPr txBox="1"/>
          <p:nvPr/>
        </p:nvSpPr>
        <p:spPr>
          <a:xfrm>
            <a:off x="6107431" y="975659"/>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Dementia</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onset</a:t>
            </a:r>
            <a:endParaRPr lang="fr-FR" dirty="0">
              <a:latin typeface="Segoe UI" panose="020B0502040204020203" pitchFamily="34" charset="0"/>
              <a:cs typeface="Segoe UI" panose="020B0502040204020203" pitchFamily="34" charset="0"/>
            </a:endParaRPr>
          </a:p>
        </p:txBody>
      </p:sp>
      <p:sp>
        <p:nvSpPr>
          <p:cNvPr id="30" name="Google Shape;234;p36">
            <a:extLst>
              <a:ext uri="{FF2B5EF4-FFF2-40B4-BE49-F238E27FC236}">
                <a16:creationId xmlns:a16="http://schemas.microsoft.com/office/drawing/2014/main" id="{F7CEEC8C-7418-8995-106A-038E64960F1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25</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47659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70390C-CC38-4F54-F9E0-4F52C8734297}"/>
              </a:ext>
            </a:extLst>
          </p:cNvPr>
          <p:cNvCxnSpPr>
            <a:cxnSpLocks/>
          </p:cNvCxnSpPr>
          <p:nvPr/>
        </p:nvCxnSpPr>
        <p:spPr>
          <a:xfrm>
            <a:off x="2012635" y="1859136"/>
            <a:ext cx="16866"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a:extLst>
              <a:ext uri="{FF2B5EF4-FFF2-40B4-BE49-F238E27FC236}">
                <a16:creationId xmlns:a16="http://schemas.microsoft.com/office/drawing/2014/main" id="{665977A3-D88D-A884-A20A-C1377D550E8E}"/>
              </a:ext>
            </a:extLst>
          </p:cNvPr>
          <p:cNvCxnSpPr>
            <a:cxnSpLocks/>
          </p:cNvCxnSpPr>
          <p:nvPr/>
        </p:nvCxnSpPr>
        <p:spPr>
          <a:xfrm>
            <a:off x="2012635" y="2067137"/>
            <a:ext cx="822762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35A47CC-7028-90FA-5D62-38DD07E3858E}"/>
              </a:ext>
            </a:extLst>
          </p:cNvPr>
          <p:cNvSpPr txBox="1"/>
          <p:nvPr/>
        </p:nvSpPr>
        <p:spPr>
          <a:xfrm>
            <a:off x="692047" y="1873756"/>
            <a:ext cx="1089326" cy="369332"/>
          </a:xfrm>
          <a:prstGeom prst="rect">
            <a:avLst/>
          </a:prstGeom>
          <a:noFill/>
        </p:spPr>
        <p:txBody>
          <a:bodyPr wrap="square" rtlCol="0">
            <a:spAutoFit/>
          </a:bodyPr>
          <a:lstStyle/>
          <a:p>
            <a:pPr algn="r"/>
            <a:r>
              <a:rPr lang="en-US" dirty="0"/>
              <a:t>#1</a:t>
            </a:r>
            <a:endParaRPr lang="fr-FR" dirty="0"/>
          </a:p>
        </p:txBody>
      </p:sp>
      <p:sp>
        <p:nvSpPr>
          <p:cNvPr id="5" name="TextBox 4">
            <a:extLst>
              <a:ext uri="{FF2B5EF4-FFF2-40B4-BE49-F238E27FC236}">
                <a16:creationId xmlns:a16="http://schemas.microsoft.com/office/drawing/2014/main" id="{B6E9A023-4C50-CF6A-87E6-4E5BF6D1AD08}"/>
              </a:ext>
            </a:extLst>
          </p:cNvPr>
          <p:cNvSpPr txBox="1"/>
          <p:nvPr/>
        </p:nvSpPr>
        <p:spPr>
          <a:xfrm>
            <a:off x="699534" y="2728995"/>
            <a:ext cx="1089326" cy="369332"/>
          </a:xfrm>
          <a:prstGeom prst="rect">
            <a:avLst/>
          </a:prstGeom>
          <a:noFill/>
        </p:spPr>
        <p:txBody>
          <a:bodyPr wrap="square" rtlCol="0">
            <a:spAutoFit/>
          </a:bodyPr>
          <a:lstStyle/>
          <a:p>
            <a:pPr algn="r"/>
            <a:r>
              <a:rPr lang="en-US" dirty="0"/>
              <a:t>#2</a:t>
            </a:r>
            <a:endParaRPr lang="fr-FR" dirty="0"/>
          </a:p>
        </p:txBody>
      </p:sp>
      <p:sp>
        <p:nvSpPr>
          <p:cNvPr id="6" name="TextBox 5">
            <a:extLst>
              <a:ext uri="{FF2B5EF4-FFF2-40B4-BE49-F238E27FC236}">
                <a16:creationId xmlns:a16="http://schemas.microsoft.com/office/drawing/2014/main" id="{8FF96817-F048-B703-9132-B1C2B8543CE1}"/>
              </a:ext>
            </a:extLst>
          </p:cNvPr>
          <p:cNvSpPr txBox="1"/>
          <p:nvPr/>
        </p:nvSpPr>
        <p:spPr>
          <a:xfrm>
            <a:off x="720187" y="3584234"/>
            <a:ext cx="1089326" cy="369332"/>
          </a:xfrm>
          <a:prstGeom prst="rect">
            <a:avLst/>
          </a:prstGeom>
          <a:noFill/>
        </p:spPr>
        <p:txBody>
          <a:bodyPr wrap="square" rtlCol="0">
            <a:spAutoFit/>
          </a:bodyPr>
          <a:lstStyle/>
          <a:p>
            <a:pPr algn="r"/>
            <a:r>
              <a:rPr lang="en-US" dirty="0"/>
              <a:t>#3</a:t>
            </a:r>
            <a:endParaRPr lang="fr-FR" dirty="0"/>
          </a:p>
        </p:txBody>
      </p:sp>
      <p:sp>
        <p:nvSpPr>
          <p:cNvPr id="7" name="TextBox 6">
            <a:extLst>
              <a:ext uri="{FF2B5EF4-FFF2-40B4-BE49-F238E27FC236}">
                <a16:creationId xmlns:a16="http://schemas.microsoft.com/office/drawing/2014/main" id="{964856B1-261E-77C2-60C3-04FBF21957A1}"/>
              </a:ext>
            </a:extLst>
          </p:cNvPr>
          <p:cNvSpPr txBox="1"/>
          <p:nvPr/>
        </p:nvSpPr>
        <p:spPr>
          <a:xfrm>
            <a:off x="720187" y="4439473"/>
            <a:ext cx="1089326" cy="369332"/>
          </a:xfrm>
          <a:prstGeom prst="rect">
            <a:avLst/>
          </a:prstGeom>
          <a:noFill/>
        </p:spPr>
        <p:txBody>
          <a:bodyPr wrap="square" rtlCol="0">
            <a:spAutoFit/>
          </a:bodyPr>
          <a:lstStyle/>
          <a:p>
            <a:pPr algn="r"/>
            <a:r>
              <a:rPr lang="en-US" dirty="0"/>
              <a:t>#4</a:t>
            </a:r>
            <a:endParaRPr lang="fr-FR" dirty="0"/>
          </a:p>
        </p:txBody>
      </p:sp>
      <p:sp>
        <p:nvSpPr>
          <p:cNvPr id="8" name="TextBox 7">
            <a:extLst>
              <a:ext uri="{FF2B5EF4-FFF2-40B4-BE49-F238E27FC236}">
                <a16:creationId xmlns:a16="http://schemas.microsoft.com/office/drawing/2014/main" id="{BD5FF7BF-3EA5-D2F2-9E44-165648B25FB2}"/>
              </a:ext>
            </a:extLst>
          </p:cNvPr>
          <p:cNvSpPr txBox="1"/>
          <p:nvPr/>
        </p:nvSpPr>
        <p:spPr>
          <a:xfrm>
            <a:off x="720187" y="5294710"/>
            <a:ext cx="1089326" cy="369332"/>
          </a:xfrm>
          <a:prstGeom prst="rect">
            <a:avLst/>
          </a:prstGeom>
          <a:noFill/>
        </p:spPr>
        <p:txBody>
          <a:bodyPr wrap="square" rtlCol="0">
            <a:spAutoFit/>
          </a:bodyPr>
          <a:lstStyle/>
          <a:p>
            <a:pPr algn="r"/>
            <a:r>
              <a:rPr lang="en-US" dirty="0"/>
              <a:t>#5</a:t>
            </a:r>
            <a:endParaRPr lang="fr-FR" dirty="0"/>
          </a:p>
        </p:txBody>
      </p:sp>
      <p:sp>
        <p:nvSpPr>
          <p:cNvPr id="9" name="TextBox 8">
            <a:extLst>
              <a:ext uri="{FF2B5EF4-FFF2-40B4-BE49-F238E27FC236}">
                <a16:creationId xmlns:a16="http://schemas.microsoft.com/office/drawing/2014/main" id="{F3689DCA-F97B-3BBC-E06E-4CB5676156F6}"/>
              </a:ext>
            </a:extLst>
          </p:cNvPr>
          <p:cNvSpPr txBox="1"/>
          <p:nvPr/>
        </p:nvSpPr>
        <p:spPr>
          <a:xfrm>
            <a:off x="8986605" y="5839174"/>
            <a:ext cx="2363343" cy="707886"/>
          </a:xfrm>
          <a:prstGeom prst="rect">
            <a:avLst/>
          </a:prstGeom>
          <a:noFill/>
        </p:spPr>
        <p:txBody>
          <a:bodyPr wrap="square" rtlCol="0">
            <a:spAutoFit/>
          </a:bodyPr>
          <a:lstStyle/>
          <a:p>
            <a:pPr algn="ctr"/>
            <a:r>
              <a:rPr lang="en-US" sz="2000" b="1" dirty="0">
                <a:latin typeface="Segoe UI Semibold" panose="020B0702040204020203" pitchFamily="34" charset="0"/>
                <a:cs typeface="Segoe UI Semibold" panose="020B0702040204020203" pitchFamily="34" charset="0"/>
              </a:rPr>
              <a:t>Max. follow-up (e.g., 10 years)</a:t>
            </a:r>
            <a:endParaRPr lang="fr-FR" sz="2000" b="1"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7E2F5A64-5BCD-DE0A-34E8-CB3F488C529D}"/>
              </a:ext>
            </a:extLst>
          </p:cNvPr>
          <p:cNvSpPr txBox="1"/>
          <p:nvPr/>
        </p:nvSpPr>
        <p:spPr>
          <a:xfrm>
            <a:off x="440544" y="5842225"/>
            <a:ext cx="3177914" cy="707886"/>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Treatment initiation</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(a.k.a. baseline or time 0)</a:t>
            </a:r>
            <a:endParaRPr lang="fr-FR" sz="2000" dirty="0">
              <a:latin typeface="Segoe UI Semibold" panose="020B0702040204020203" pitchFamily="34" charset="0"/>
              <a:cs typeface="Segoe UI Semibold" panose="020B0702040204020203" pitchFamily="34" charset="0"/>
            </a:endParaRPr>
          </a:p>
        </p:txBody>
      </p:sp>
      <p:pic>
        <p:nvPicPr>
          <p:cNvPr id="11" name="Picture 10" descr="A black and white skull&#10;&#10;Description automatically generated">
            <a:extLst>
              <a:ext uri="{FF2B5EF4-FFF2-40B4-BE49-F238E27FC236}">
                <a16:creationId xmlns:a16="http://schemas.microsoft.com/office/drawing/2014/main" id="{07D8E4AB-7274-A9D5-A468-8200199CA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084" y="4155962"/>
            <a:ext cx="605279" cy="680939"/>
          </a:xfrm>
          <a:prstGeom prst="rect">
            <a:avLst/>
          </a:prstGeom>
        </p:spPr>
      </p:pic>
      <p:cxnSp>
        <p:nvCxnSpPr>
          <p:cNvPr id="12" name="Straight Connector 11">
            <a:extLst>
              <a:ext uri="{FF2B5EF4-FFF2-40B4-BE49-F238E27FC236}">
                <a16:creationId xmlns:a16="http://schemas.microsoft.com/office/drawing/2014/main" id="{79086020-2A40-4BD8-B354-63965B003206}"/>
              </a:ext>
            </a:extLst>
          </p:cNvPr>
          <p:cNvCxnSpPr>
            <a:cxnSpLocks/>
          </p:cNvCxnSpPr>
          <p:nvPr/>
        </p:nvCxnSpPr>
        <p:spPr>
          <a:xfrm>
            <a:off x="2012636" y="2917742"/>
            <a:ext cx="680189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EBF390-08AE-D496-31E2-DB52ADAB20E8}"/>
              </a:ext>
            </a:extLst>
          </p:cNvPr>
          <p:cNvCxnSpPr>
            <a:cxnSpLocks/>
          </p:cNvCxnSpPr>
          <p:nvPr/>
        </p:nvCxnSpPr>
        <p:spPr>
          <a:xfrm>
            <a:off x="2012636" y="3768347"/>
            <a:ext cx="7473183" cy="220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F41715C-2F7E-B8CA-B815-DFADB0048731}"/>
              </a:ext>
            </a:extLst>
          </p:cNvPr>
          <p:cNvCxnSpPr>
            <a:cxnSpLocks/>
          </p:cNvCxnSpPr>
          <p:nvPr/>
        </p:nvCxnSpPr>
        <p:spPr>
          <a:xfrm>
            <a:off x="2012636" y="4618952"/>
            <a:ext cx="346266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55F2629-3D4E-00A7-C9F7-2E5E3B338D8D}"/>
              </a:ext>
            </a:extLst>
          </p:cNvPr>
          <p:cNvCxnSpPr>
            <a:cxnSpLocks/>
          </p:cNvCxnSpPr>
          <p:nvPr/>
        </p:nvCxnSpPr>
        <p:spPr>
          <a:xfrm flipH="1">
            <a:off x="10231414" y="1859136"/>
            <a:ext cx="8847"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9" name="Picture 18" descr="A black and white image of a head with squares in the middle&#10;&#10;Description automatically generated">
            <a:extLst>
              <a:ext uri="{FF2B5EF4-FFF2-40B4-BE49-F238E27FC236}">
                <a16:creationId xmlns:a16="http://schemas.microsoft.com/office/drawing/2014/main" id="{E9673CA5-3DE3-C55D-68FF-0F151E3F1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881" y="3201271"/>
            <a:ext cx="736515" cy="866488"/>
          </a:xfrm>
          <a:prstGeom prst="rect">
            <a:avLst/>
          </a:prstGeom>
        </p:spPr>
      </p:pic>
      <p:pic>
        <p:nvPicPr>
          <p:cNvPr id="20" name="Picture 19" descr="A black silhouette of a head&#10;&#10;Description automatically generated">
            <a:extLst>
              <a:ext uri="{FF2B5EF4-FFF2-40B4-BE49-F238E27FC236}">
                <a16:creationId xmlns:a16="http://schemas.microsoft.com/office/drawing/2014/main" id="{85573D4E-0603-D049-78BB-498F38D25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27196" y="2342798"/>
            <a:ext cx="718818" cy="736515"/>
          </a:xfrm>
          <a:prstGeom prst="rect">
            <a:avLst/>
          </a:prstGeom>
        </p:spPr>
      </p:pic>
      <p:sp>
        <p:nvSpPr>
          <p:cNvPr id="21" name="TextBox 20">
            <a:extLst>
              <a:ext uri="{FF2B5EF4-FFF2-40B4-BE49-F238E27FC236}">
                <a16:creationId xmlns:a16="http://schemas.microsoft.com/office/drawing/2014/main" id="{6503B6EC-B6FE-4E96-96AB-CA0D122BA40A}"/>
              </a:ext>
            </a:extLst>
          </p:cNvPr>
          <p:cNvSpPr txBox="1"/>
          <p:nvPr/>
        </p:nvSpPr>
        <p:spPr>
          <a:xfrm>
            <a:off x="658098" y="2739780"/>
            <a:ext cx="492443" cy="2107906"/>
          </a:xfrm>
          <a:prstGeom prst="rect">
            <a:avLst/>
          </a:prstGeom>
          <a:noFill/>
        </p:spPr>
        <p:txBody>
          <a:bodyPr vert="vert270" wrap="square" rtlCol="0">
            <a:spAutoFit/>
          </a:bodyPr>
          <a:lstStyle/>
          <a:p>
            <a:pPr algn="ctr"/>
            <a:r>
              <a:rPr lang="en-US" sz="2000" b="1" dirty="0">
                <a:latin typeface="Segoe UI Semibold" panose="020B0702040204020203" pitchFamily="34" charset="0"/>
                <a:cs typeface="Segoe UI Semibold" panose="020B0702040204020203" pitchFamily="34" charset="0"/>
              </a:rPr>
              <a:t>Patient Number</a:t>
            </a:r>
            <a:endParaRPr lang="fr-FR" sz="2000" b="1" dirty="0">
              <a:latin typeface="Segoe UI Semibold" panose="020B0702040204020203" pitchFamily="34" charset="0"/>
              <a:cs typeface="Segoe UI Semibold" panose="020B0702040204020203" pitchFamily="34" charset="0"/>
            </a:endParaRPr>
          </a:p>
        </p:txBody>
      </p:sp>
      <p:cxnSp>
        <p:nvCxnSpPr>
          <p:cNvPr id="22" name="Straight Connector 21">
            <a:extLst>
              <a:ext uri="{FF2B5EF4-FFF2-40B4-BE49-F238E27FC236}">
                <a16:creationId xmlns:a16="http://schemas.microsoft.com/office/drawing/2014/main" id="{2BE115D5-798D-9FC2-ECDD-D66E06A4ADA6}"/>
              </a:ext>
            </a:extLst>
          </p:cNvPr>
          <p:cNvCxnSpPr/>
          <p:nvPr/>
        </p:nvCxnSpPr>
        <p:spPr>
          <a:xfrm>
            <a:off x="0" y="72524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3" name="Title 1">
            <a:extLst>
              <a:ext uri="{FF2B5EF4-FFF2-40B4-BE49-F238E27FC236}">
                <a16:creationId xmlns:a16="http://schemas.microsoft.com/office/drawing/2014/main" id="{3F8CCC61-B810-FBED-0F7D-FEA3F94BC269}"/>
              </a:ext>
            </a:extLst>
          </p:cNvPr>
          <p:cNvSpPr txBox="1">
            <a:spLocks/>
          </p:cNvSpPr>
          <p:nvPr/>
        </p:nvSpPr>
        <p:spPr>
          <a:xfrm>
            <a:off x="838200" y="741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Five representative patient scenarios</a:t>
            </a:r>
            <a:endParaRPr lang="fr-FR" sz="3200" dirty="0">
              <a:latin typeface="Segoe UI Semibold" panose="020B0702040204020203" pitchFamily="34" charset="0"/>
              <a:cs typeface="Segoe UI Semibold" panose="020B0702040204020203" pitchFamily="34" charset="0"/>
            </a:endParaRPr>
          </a:p>
        </p:txBody>
      </p:sp>
      <p:pic>
        <p:nvPicPr>
          <p:cNvPr id="24" name="Picture 23" descr="A black silhouette of a head&#10;&#10;Description automatically generated">
            <a:extLst>
              <a:ext uri="{FF2B5EF4-FFF2-40B4-BE49-F238E27FC236}">
                <a16:creationId xmlns:a16="http://schemas.microsoft.com/office/drawing/2014/main" id="{9DA365B2-3FE7-49F9-9BD7-9C43D3990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16206" y="878841"/>
            <a:ext cx="718818" cy="736515"/>
          </a:xfrm>
          <a:prstGeom prst="rect">
            <a:avLst/>
          </a:prstGeom>
        </p:spPr>
      </p:pic>
      <p:pic>
        <p:nvPicPr>
          <p:cNvPr id="25" name="Picture 24" descr="A black and white image of a head with squares in the middle&#10;&#10;Description automatically generated">
            <a:extLst>
              <a:ext uri="{FF2B5EF4-FFF2-40B4-BE49-F238E27FC236}">
                <a16:creationId xmlns:a16="http://schemas.microsoft.com/office/drawing/2014/main" id="{664B3072-C8F3-1669-0EA9-3960F7DC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082" y="813854"/>
            <a:ext cx="736515" cy="866488"/>
          </a:xfrm>
          <a:prstGeom prst="rect">
            <a:avLst/>
          </a:prstGeom>
        </p:spPr>
      </p:pic>
      <p:pic>
        <p:nvPicPr>
          <p:cNvPr id="26" name="Picture 25" descr="A black and white skull&#10;&#10;Description automatically generated">
            <a:extLst>
              <a:ext uri="{FF2B5EF4-FFF2-40B4-BE49-F238E27FC236}">
                <a16:creationId xmlns:a16="http://schemas.microsoft.com/office/drawing/2014/main" id="{65C94F8B-3DB9-3B9C-28A4-8E240672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073" y="939614"/>
            <a:ext cx="605279" cy="680939"/>
          </a:xfrm>
          <a:prstGeom prst="rect">
            <a:avLst/>
          </a:prstGeom>
        </p:spPr>
      </p:pic>
      <p:sp>
        <p:nvSpPr>
          <p:cNvPr id="27" name="TextBox 26">
            <a:extLst>
              <a:ext uri="{FF2B5EF4-FFF2-40B4-BE49-F238E27FC236}">
                <a16:creationId xmlns:a16="http://schemas.microsoft.com/office/drawing/2014/main" id="{0D6E450B-F281-E17F-9D07-8F6FAC7788F6}"/>
              </a:ext>
            </a:extLst>
          </p:cNvPr>
          <p:cNvSpPr txBox="1"/>
          <p:nvPr/>
        </p:nvSpPr>
        <p:spPr>
          <a:xfrm>
            <a:off x="8001606" y="1118008"/>
            <a:ext cx="11823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Death</a:t>
            </a:r>
            <a:endParaRPr lang="fr-FR"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FDBA00B-887E-4C80-A1C8-1D220A80ED67}"/>
              </a:ext>
            </a:extLst>
          </p:cNvPr>
          <p:cNvSpPr txBox="1"/>
          <p:nvPr/>
        </p:nvSpPr>
        <p:spPr>
          <a:xfrm>
            <a:off x="4066745" y="969025"/>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Loss to follow-up</a:t>
            </a:r>
            <a:endParaRPr lang="fr-FR"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E1B069D-B78A-859E-7D6C-EA5395D89E29}"/>
              </a:ext>
            </a:extLst>
          </p:cNvPr>
          <p:cNvSpPr txBox="1"/>
          <p:nvPr/>
        </p:nvSpPr>
        <p:spPr>
          <a:xfrm>
            <a:off x="6107431" y="975659"/>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Dementia</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onset</a:t>
            </a:r>
            <a:endParaRPr lang="fr-FR" dirty="0">
              <a:latin typeface="Segoe UI" panose="020B0502040204020203" pitchFamily="34" charset="0"/>
              <a:cs typeface="Segoe UI" panose="020B0502040204020203" pitchFamily="34" charset="0"/>
            </a:endParaRPr>
          </a:p>
        </p:txBody>
      </p:sp>
      <p:sp>
        <p:nvSpPr>
          <p:cNvPr id="30" name="Google Shape;234;p36">
            <a:extLst>
              <a:ext uri="{FF2B5EF4-FFF2-40B4-BE49-F238E27FC236}">
                <a16:creationId xmlns:a16="http://schemas.microsoft.com/office/drawing/2014/main" id="{F7CEEC8C-7418-8995-106A-038E64960F1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26</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84550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70390C-CC38-4F54-F9E0-4F52C8734297}"/>
              </a:ext>
            </a:extLst>
          </p:cNvPr>
          <p:cNvCxnSpPr>
            <a:cxnSpLocks/>
          </p:cNvCxnSpPr>
          <p:nvPr/>
        </p:nvCxnSpPr>
        <p:spPr>
          <a:xfrm>
            <a:off x="2012635" y="1859136"/>
            <a:ext cx="16866"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a:extLst>
              <a:ext uri="{FF2B5EF4-FFF2-40B4-BE49-F238E27FC236}">
                <a16:creationId xmlns:a16="http://schemas.microsoft.com/office/drawing/2014/main" id="{665977A3-D88D-A884-A20A-C1377D550E8E}"/>
              </a:ext>
            </a:extLst>
          </p:cNvPr>
          <p:cNvCxnSpPr>
            <a:cxnSpLocks/>
          </p:cNvCxnSpPr>
          <p:nvPr/>
        </p:nvCxnSpPr>
        <p:spPr>
          <a:xfrm>
            <a:off x="2012635" y="2067137"/>
            <a:ext cx="822762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35A47CC-7028-90FA-5D62-38DD07E3858E}"/>
              </a:ext>
            </a:extLst>
          </p:cNvPr>
          <p:cNvSpPr txBox="1"/>
          <p:nvPr/>
        </p:nvSpPr>
        <p:spPr>
          <a:xfrm>
            <a:off x="692047" y="1873756"/>
            <a:ext cx="1089326" cy="369332"/>
          </a:xfrm>
          <a:prstGeom prst="rect">
            <a:avLst/>
          </a:prstGeom>
          <a:noFill/>
        </p:spPr>
        <p:txBody>
          <a:bodyPr wrap="square" rtlCol="0">
            <a:spAutoFit/>
          </a:bodyPr>
          <a:lstStyle/>
          <a:p>
            <a:pPr algn="r"/>
            <a:r>
              <a:rPr lang="en-US" dirty="0"/>
              <a:t>#1</a:t>
            </a:r>
            <a:endParaRPr lang="fr-FR" dirty="0"/>
          </a:p>
        </p:txBody>
      </p:sp>
      <p:sp>
        <p:nvSpPr>
          <p:cNvPr id="5" name="TextBox 4">
            <a:extLst>
              <a:ext uri="{FF2B5EF4-FFF2-40B4-BE49-F238E27FC236}">
                <a16:creationId xmlns:a16="http://schemas.microsoft.com/office/drawing/2014/main" id="{B6E9A023-4C50-CF6A-87E6-4E5BF6D1AD08}"/>
              </a:ext>
            </a:extLst>
          </p:cNvPr>
          <p:cNvSpPr txBox="1"/>
          <p:nvPr/>
        </p:nvSpPr>
        <p:spPr>
          <a:xfrm>
            <a:off x="699534" y="2728995"/>
            <a:ext cx="1089326" cy="369332"/>
          </a:xfrm>
          <a:prstGeom prst="rect">
            <a:avLst/>
          </a:prstGeom>
          <a:noFill/>
        </p:spPr>
        <p:txBody>
          <a:bodyPr wrap="square" rtlCol="0">
            <a:spAutoFit/>
          </a:bodyPr>
          <a:lstStyle/>
          <a:p>
            <a:pPr algn="r"/>
            <a:r>
              <a:rPr lang="en-US" dirty="0"/>
              <a:t>#2</a:t>
            </a:r>
            <a:endParaRPr lang="fr-FR" dirty="0"/>
          </a:p>
        </p:txBody>
      </p:sp>
      <p:sp>
        <p:nvSpPr>
          <p:cNvPr id="6" name="TextBox 5">
            <a:extLst>
              <a:ext uri="{FF2B5EF4-FFF2-40B4-BE49-F238E27FC236}">
                <a16:creationId xmlns:a16="http://schemas.microsoft.com/office/drawing/2014/main" id="{8FF96817-F048-B703-9132-B1C2B8543CE1}"/>
              </a:ext>
            </a:extLst>
          </p:cNvPr>
          <p:cNvSpPr txBox="1"/>
          <p:nvPr/>
        </p:nvSpPr>
        <p:spPr>
          <a:xfrm>
            <a:off x="720187" y="3584234"/>
            <a:ext cx="1089326" cy="369332"/>
          </a:xfrm>
          <a:prstGeom prst="rect">
            <a:avLst/>
          </a:prstGeom>
          <a:noFill/>
        </p:spPr>
        <p:txBody>
          <a:bodyPr wrap="square" rtlCol="0">
            <a:spAutoFit/>
          </a:bodyPr>
          <a:lstStyle/>
          <a:p>
            <a:pPr algn="r"/>
            <a:r>
              <a:rPr lang="en-US" dirty="0"/>
              <a:t>#3</a:t>
            </a:r>
            <a:endParaRPr lang="fr-FR" dirty="0"/>
          </a:p>
        </p:txBody>
      </p:sp>
      <p:sp>
        <p:nvSpPr>
          <p:cNvPr id="7" name="TextBox 6">
            <a:extLst>
              <a:ext uri="{FF2B5EF4-FFF2-40B4-BE49-F238E27FC236}">
                <a16:creationId xmlns:a16="http://schemas.microsoft.com/office/drawing/2014/main" id="{964856B1-261E-77C2-60C3-04FBF21957A1}"/>
              </a:ext>
            </a:extLst>
          </p:cNvPr>
          <p:cNvSpPr txBox="1"/>
          <p:nvPr/>
        </p:nvSpPr>
        <p:spPr>
          <a:xfrm>
            <a:off x="720187" y="4439473"/>
            <a:ext cx="1089326" cy="369332"/>
          </a:xfrm>
          <a:prstGeom prst="rect">
            <a:avLst/>
          </a:prstGeom>
          <a:noFill/>
        </p:spPr>
        <p:txBody>
          <a:bodyPr wrap="square" rtlCol="0">
            <a:spAutoFit/>
          </a:bodyPr>
          <a:lstStyle/>
          <a:p>
            <a:pPr algn="r"/>
            <a:r>
              <a:rPr lang="en-US" dirty="0"/>
              <a:t>#4</a:t>
            </a:r>
            <a:endParaRPr lang="fr-FR" dirty="0"/>
          </a:p>
        </p:txBody>
      </p:sp>
      <p:sp>
        <p:nvSpPr>
          <p:cNvPr id="8" name="TextBox 7">
            <a:extLst>
              <a:ext uri="{FF2B5EF4-FFF2-40B4-BE49-F238E27FC236}">
                <a16:creationId xmlns:a16="http://schemas.microsoft.com/office/drawing/2014/main" id="{BD5FF7BF-3EA5-D2F2-9E44-165648B25FB2}"/>
              </a:ext>
            </a:extLst>
          </p:cNvPr>
          <p:cNvSpPr txBox="1"/>
          <p:nvPr/>
        </p:nvSpPr>
        <p:spPr>
          <a:xfrm>
            <a:off x="720187" y="5294710"/>
            <a:ext cx="1089326" cy="369332"/>
          </a:xfrm>
          <a:prstGeom prst="rect">
            <a:avLst/>
          </a:prstGeom>
          <a:noFill/>
        </p:spPr>
        <p:txBody>
          <a:bodyPr wrap="square" rtlCol="0">
            <a:spAutoFit/>
          </a:bodyPr>
          <a:lstStyle/>
          <a:p>
            <a:pPr algn="r"/>
            <a:r>
              <a:rPr lang="en-US" dirty="0"/>
              <a:t>#5</a:t>
            </a:r>
            <a:endParaRPr lang="fr-FR" dirty="0"/>
          </a:p>
        </p:txBody>
      </p:sp>
      <p:sp>
        <p:nvSpPr>
          <p:cNvPr id="9" name="TextBox 8">
            <a:extLst>
              <a:ext uri="{FF2B5EF4-FFF2-40B4-BE49-F238E27FC236}">
                <a16:creationId xmlns:a16="http://schemas.microsoft.com/office/drawing/2014/main" id="{F3689DCA-F97B-3BBC-E06E-4CB5676156F6}"/>
              </a:ext>
            </a:extLst>
          </p:cNvPr>
          <p:cNvSpPr txBox="1"/>
          <p:nvPr/>
        </p:nvSpPr>
        <p:spPr>
          <a:xfrm>
            <a:off x="8986605" y="5839174"/>
            <a:ext cx="2363343" cy="707886"/>
          </a:xfrm>
          <a:prstGeom prst="rect">
            <a:avLst/>
          </a:prstGeom>
          <a:noFill/>
        </p:spPr>
        <p:txBody>
          <a:bodyPr wrap="square" rtlCol="0">
            <a:spAutoFit/>
          </a:bodyPr>
          <a:lstStyle/>
          <a:p>
            <a:pPr algn="ctr"/>
            <a:r>
              <a:rPr lang="en-US" sz="2000" b="1" dirty="0">
                <a:latin typeface="Segoe UI Semibold" panose="020B0702040204020203" pitchFamily="34" charset="0"/>
                <a:cs typeface="Segoe UI Semibold" panose="020B0702040204020203" pitchFamily="34" charset="0"/>
              </a:rPr>
              <a:t>Max. follow-up (e.g., 10 years)</a:t>
            </a:r>
            <a:endParaRPr lang="fr-FR" sz="2000" b="1"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7E2F5A64-5BCD-DE0A-34E8-CB3F488C529D}"/>
              </a:ext>
            </a:extLst>
          </p:cNvPr>
          <p:cNvSpPr txBox="1"/>
          <p:nvPr/>
        </p:nvSpPr>
        <p:spPr>
          <a:xfrm>
            <a:off x="440544" y="5842225"/>
            <a:ext cx="3177914" cy="707886"/>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Treatment initiation</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(a.k.a. baseline or time 0)</a:t>
            </a:r>
            <a:endParaRPr lang="fr-FR" sz="2000" dirty="0">
              <a:latin typeface="Segoe UI Semibold" panose="020B0702040204020203" pitchFamily="34" charset="0"/>
              <a:cs typeface="Segoe UI Semibold" panose="020B0702040204020203" pitchFamily="34" charset="0"/>
            </a:endParaRPr>
          </a:p>
        </p:txBody>
      </p:sp>
      <p:pic>
        <p:nvPicPr>
          <p:cNvPr id="11" name="Picture 10" descr="A black and white skull&#10;&#10;Description automatically generated">
            <a:extLst>
              <a:ext uri="{FF2B5EF4-FFF2-40B4-BE49-F238E27FC236}">
                <a16:creationId xmlns:a16="http://schemas.microsoft.com/office/drawing/2014/main" id="{07D8E4AB-7274-A9D5-A468-8200199CA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084" y="4155962"/>
            <a:ext cx="605279" cy="680939"/>
          </a:xfrm>
          <a:prstGeom prst="rect">
            <a:avLst/>
          </a:prstGeom>
        </p:spPr>
      </p:pic>
      <p:cxnSp>
        <p:nvCxnSpPr>
          <p:cNvPr id="12" name="Straight Connector 11">
            <a:extLst>
              <a:ext uri="{FF2B5EF4-FFF2-40B4-BE49-F238E27FC236}">
                <a16:creationId xmlns:a16="http://schemas.microsoft.com/office/drawing/2014/main" id="{79086020-2A40-4BD8-B354-63965B003206}"/>
              </a:ext>
            </a:extLst>
          </p:cNvPr>
          <p:cNvCxnSpPr>
            <a:cxnSpLocks/>
          </p:cNvCxnSpPr>
          <p:nvPr/>
        </p:nvCxnSpPr>
        <p:spPr>
          <a:xfrm>
            <a:off x="2012636" y="2917742"/>
            <a:ext cx="680189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EBF390-08AE-D496-31E2-DB52ADAB20E8}"/>
              </a:ext>
            </a:extLst>
          </p:cNvPr>
          <p:cNvCxnSpPr>
            <a:cxnSpLocks/>
          </p:cNvCxnSpPr>
          <p:nvPr/>
        </p:nvCxnSpPr>
        <p:spPr>
          <a:xfrm>
            <a:off x="2012636" y="3768347"/>
            <a:ext cx="7473183" cy="220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F41715C-2F7E-B8CA-B815-DFADB0048731}"/>
              </a:ext>
            </a:extLst>
          </p:cNvPr>
          <p:cNvCxnSpPr>
            <a:cxnSpLocks/>
          </p:cNvCxnSpPr>
          <p:nvPr/>
        </p:nvCxnSpPr>
        <p:spPr>
          <a:xfrm>
            <a:off x="2012636" y="4618952"/>
            <a:ext cx="346266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5461D47-7B55-E5E0-EEDE-AC1A0472C205}"/>
              </a:ext>
            </a:extLst>
          </p:cNvPr>
          <p:cNvCxnSpPr>
            <a:cxnSpLocks/>
          </p:cNvCxnSpPr>
          <p:nvPr/>
        </p:nvCxnSpPr>
        <p:spPr>
          <a:xfrm>
            <a:off x="2012636" y="5469555"/>
            <a:ext cx="6472993"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55F2629-3D4E-00A7-C9F7-2E5E3B338D8D}"/>
              </a:ext>
            </a:extLst>
          </p:cNvPr>
          <p:cNvCxnSpPr>
            <a:cxnSpLocks/>
          </p:cNvCxnSpPr>
          <p:nvPr/>
        </p:nvCxnSpPr>
        <p:spPr>
          <a:xfrm flipH="1">
            <a:off x="10231414" y="1859136"/>
            <a:ext cx="8847"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Picture 16" descr="A black and white skull&#10;&#10;Description automatically generated">
            <a:extLst>
              <a:ext uri="{FF2B5EF4-FFF2-40B4-BE49-F238E27FC236}">
                <a16:creationId xmlns:a16="http://schemas.microsoft.com/office/drawing/2014/main" id="{379D9557-11EE-88AC-AB71-FE70CAC7B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730" y="5027832"/>
            <a:ext cx="605279" cy="680939"/>
          </a:xfrm>
          <a:prstGeom prst="rect">
            <a:avLst/>
          </a:prstGeom>
        </p:spPr>
      </p:pic>
      <p:pic>
        <p:nvPicPr>
          <p:cNvPr id="18" name="Picture 17" descr="A black and white image of a head with squares in the middle&#10;&#10;Description automatically generated">
            <a:extLst>
              <a:ext uri="{FF2B5EF4-FFF2-40B4-BE49-F238E27FC236}">
                <a16:creationId xmlns:a16="http://schemas.microsoft.com/office/drawing/2014/main" id="{9750EAE2-EBDA-BD28-ED4B-F13329059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374" y="4870583"/>
            <a:ext cx="736515" cy="866488"/>
          </a:xfrm>
          <a:prstGeom prst="rect">
            <a:avLst/>
          </a:prstGeom>
        </p:spPr>
      </p:pic>
      <p:pic>
        <p:nvPicPr>
          <p:cNvPr id="19" name="Picture 18" descr="A black and white image of a head with squares in the middle&#10;&#10;Description automatically generated">
            <a:extLst>
              <a:ext uri="{FF2B5EF4-FFF2-40B4-BE49-F238E27FC236}">
                <a16:creationId xmlns:a16="http://schemas.microsoft.com/office/drawing/2014/main" id="{E9673CA5-3DE3-C55D-68FF-0F151E3F1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881" y="3201271"/>
            <a:ext cx="736515" cy="866488"/>
          </a:xfrm>
          <a:prstGeom prst="rect">
            <a:avLst/>
          </a:prstGeom>
        </p:spPr>
      </p:pic>
      <p:pic>
        <p:nvPicPr>
          <p:cNvPr id="20" name="Picture 19" descr="A black silhouette of a head&#10;&#10;Description automatically generated">
            <a:extLst>
              <a:ext uri="{FF2B5EF4-FFF2-40B4-BE49-F238E27FC236}">
                <a16:creationId xmlns:a16="http://schemas.microsoft.com/office/drawing/2014/main" id="{85573D4E-0603-D049-78BB-498F38D25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27196" y="2342798"/>
            <a:ext cx="718818" cy="736515"/>
          </a:xfrm>
          <a:prstGeom prst="rect">
            <a:avLst/>
          </a:prstGeom>
        </p:spPr>
      </p:pic>
      <p:sp>
        <p:nvSpPr>
          <p:cNvPr id="21" name="TextBox 20">
            <a:extLst>
              <a:ext uri="{FF2B5EF4-FFF2-40B4-BE49-F238E27FC236}">
                <a16:creationId xmlns:a16="http://schemas.microsoft.com/office/drawing/2014/main" id="{6503B6EC-B6FE-4E96-96AB-CA0D122BA40A}"/>
              </a:ext>
            </a:extLst>
          </p:cNvPr>
          <p:cNvSpPr txBox="1"/>
          <p:nvPr/>
        </p:nvSpPr>
        <p:spPr>
          <a:xfrm>
            <a:off x="658098" y="2739780"/>
            <a:ext cx="492443" cy="2107906"/>
          </a:xfrm>
          <a:prstGeom prst="rect">
            <a:avLst/>
          </a:prstGeom>
          <a:noFill/>
        </p:spPr>
        <p:txBody>
          <a:bodyPr vert="vert270" wrap="square" rtlCol="0">
            <a:spAutoFit/>
          </a:bodyPr>
          <a:lstStyle/>
          <a:p>
            <a:pPr algn="ctr"/>
            <a:r>
              <a:rPr lang="en-US" sz="2000" b="1" dirty="0">
                <a:latin typeface="Segoe UI Semibold" panose="020B0702040204020203" pitchFamily="34" charset="0"/>
                <a:cs typeface="Segoe UI Semibold" panose="020B0702040204020203" pitchFamily="34" charset="0"/>
              </a:rPr>
              <a:t>Patient Number</a:t>
            </a:r>
            <a:endParaRPr lang="fr-FR" sz="2000" b="1" dirty="0">
              <a:latin typeface="Segoe UI Semibold" panose="020B0702040204020203" pitchFamily="34" charset="0"/>
              <a:cs typeface="Segoe UI Semibold" panose="020B0702040204020203" pitchFamily="34" charset="0"/>
            </a:endParaRPr>
          </a:p>
        </p:txBody>
      </p:sp>
      <p:cxnSp>
        <p:nvCxnSpPr>
          <p:cNvPr id="22" name="Straight Connector 21">
            <a:extLst>
              <a:ext uri="{FF2B5EF4-FFF2-40B4-BE49-F238E27FC236}">
                <a16:creationId xmlns:a16="http://schemas.microsoft.com/office/drawing/2014/main" id="{2BE115D5-798D-9FC2-ECDD-D66E06A4ADA6}"/>
              </a:ext>
            </a:extLst>
          </p:cNvPr>
          <p:cNvCxnSpPr/>
          <p:nvPr/>
        </p:nvCxnSpPr>
        <p:spPr>
          <a:xfrm>
            <a:off x="0" y="72524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3" name="Title 1">
            <a:extLst>
              <a:ext uri="{FF2B5EF4-FFF2-40B4-BE49-F238E27FC236}">
                <a16:creationId xmlns:a16="http://schemas.microsoft.com/office/drawing/2014/main" id="{3F8CCC61-B810-FBED-0F7D-FEA3F94BC269}"/>
              </a:ext>
            </a:extLst>
          </p:cNvPr>
          <p:cNvSpPr txBox="1">
            <a:spLocks/>
          </p:cNvSpPr>
          <p:nvPr/>
        </p:nvSpPr>
        <p:spPr>
          <a:xfrm>
            <a:off x="838200" y="741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Five representative patient scenarios</a:t>
            </a:r>
            <a:endParaRPr lang="fr-FR" sz="3200" dirty="0">
              <a:latin typeface="Segoe UI Semibold" panose="020B0702040204020203" pitchFamily="34" charset="0"/>
              <a:cs typeface="Segoe UI Semibold" panose="020B0702040204020203" pitchFamily="34" charset="0"/>
            </a:endParaRPr>
          </a:p>
        </p:txBody>
      </p:sp>
      <p:pic>
        <p:nvPicPr>
          <p:cNvPr id="24" name="Picture 23" descr="A black silhouette of a head&#10;&#10;Description automatically generated">
            <a:extLst>
              <a:ext uri="{FF2B5EF4-FFF2-40B4-BE49-F238E27FC236}">
                <a16:creationId xmlns:a16="http://schemas.microsoft.com/office/drawing/2014/main" id="{9DA365B2-3FE7-49F9-9BD7-9C43D3990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16206" y="878841"/>
            <a:ext cx="718818" cy="736515"/>
          </a:xfrm>
          <a:prstGeom prst="rect">
            <a:avLst/>
          </a:prstGeom>
        </p:spPr>
      </p:pic>
      <p:pic>
        <p:nvPicPr>
          <p:cNvPr id="25" name="Picture 24" descr="A black and white image of a head with squares in the middle&#10;&#10;Description automatically generated">
            <a:extLst>
              <a:ext uri="{FF2B5EF4-FFF2-40B4-BE49-F238E27FC236}">
                <a16:creationId xmlns:a16="http://schemas.microsoft.com/office/drawing/2014/main" id="{664B3072-C8F3-1669-0EA9-3960F7DC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082" y="813854"/>
            <a:ext cx="736515" cy="866488"/>
          </a:xfrm>
          <a:prstGeom prst="rect">
            <a:avLst/>
          </a:prstGeom>
        </p:spPr>
      </p:pic>
      <p:pic>
        <p:nvPicPr>
          <p:cNvPr id="26" name="Picture 25" descr="A black and white skull&#10;&#10;Description automatically generated">
            <a:extLst>
              <a:ext uri="{FF2B5EF4-FFF2-40B4-BE49-F238E27FC236}">
                <a16:creationId xmlns:a16="http://schemas.microsoft.com/office/drawing/2014/main" id="{65C94F8B-3DB9-3B9C-28A4-8E240672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073" y="939614"/>
            <a:ext cx="605279" cy="680939"/>
          </a:xfrm>
          <a:prstGeom prst="rect">
            <a:avLst/>
          </a:prstGeom>
        </p:spPr>
      </p:pic>
      <p:sp>
        <p:nvSpPr>
          <p:cNvPr id="27" name="TextBox 26">
            <a:extLst>
              <a:ext uri="{FF2B5EF4-FFF2-40B4-BE49-F238E27FC236}">
                <a16:creationId xmlns:a16="http://schemas.microsoft.com/office/drawing/2014/main" id="{0D6E450B-F281-E17F-9D07-8F6FAC7788F6}"/>
              </a:ext>
            </a:extLst>
          </p:cNvPr>
          <p:cNvSpPr txBox="1"/>
          <p:nvPr/>
        </p:nvSpPr>
        <p:spPr>
          <a:xfrm>
            <a:off x="8001606" y="1118008"/>
            <a:ext cx="11823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Death</a:t>
            </a:r>
            <a:endParaRPr lang="fr-FR"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FDBA00B-887E-4C80-A1C8-1D220A80ED67}"/>
              </a:ext>
            </a:extLst>
          </p:cNvPr>
          <p:cNvSpPr txBox="1"/>
          <p:nvPr/>
        </p:nvSpPr>
        <p:spPr>
          <a:xfrm>
            <a:off x="4066745" y="969025"/>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Loss to follow-up</a:t>
            </a:r>
            <a:endParaRPr lang="fr-FR"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E1B069D-B78A-859E-7D6C-EA5395D89E29}"/>
              </a:ext>
            </a:extLst>
          </p:cNvPr>
          <p:cNvSpPr txBox="1"/>
          <p:nvPr/>
        </p:nvSpPr>
        <p:spPr>
          <a:xfrm>
            <a:off x="6107431" y="975659"/>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Dementia</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onset</a:t>
            </a:r>
            <a:endParaRPr lang="fr-FR" dirty="0">
              <a:latin typeface="Segoe UI" panose="020B0502040204020203" pitchFamily="34" charset="0"/>
              <a:cs typeface="Segoe UI" panose="020B0502040204020203" pitchFamily="34" charset="0"/>
            </a:endParaRPr>
          </a:p>
        </p:txBody>
      </p:sp>
      <p:sp>
        <p:nvSpPr>
          <p:cNvPr id="30" name="Google Shape;234;p36">
            <a:extLst>
              <a:ext uri="{FF2B5EF4-FFF2-40B4-BE49-F238E27FC236}">
                <a16:creationId xmlns:a16="http://schemas.microsoft.com/office/drawing/2014/main" id="{F7CEEC8C-7418-8995-106A-038E64960F1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27</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347261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70390C-CC38-4F54-F9E0-4F52C8734297}"/>
              </a:ext>
            </a:extLst>
          </p:cNvPr>
          <p:cNvCxnSpPr>
            <a:cxnSpLocks/>
          </p:cNvCxnSpPr>
          <p:nvPr/>
        </p:nvCxnSpPr>
        <p:spPr>
          <a:xfrm>
            <a:off x="2012635" y="1859136"/>
            <a:ext cx="16866"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a:extLst>
              <a:ext uri="{FF2B5EF4-FFF2-40B4-BE49-F238E27FC236}">
                <a16:creationId xmlns:a16="http://schemas.microsoft.com/office/drawing/2014/main" id="{665977A3-D88D-A884-A20A-C1377D550E8E}"/>
              </a:ext>
            </a:extLst>
          </p:cNvPr>
          <p:cNvCxnSpPr>
            <a:cxnSpLocks/>
          </p:cNvCxnSpPr>
          <p:nvPr/>
        </p:nvCxnSpPr>
        <p:spPr>
          <a:xfrm>
            <a:off x="2012635" y="2067137"/>
            <a:ext cx="822762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35A47CC-7028-90FA-5D62-38DD07E3858E}"/>
              </a:ext>
            </a:extLst>
          </p:cNvPr>
          <p:cNvSpPr txBox="1"/>
          <p:nvPr/>
        </p:nvSpPr>
        <p:spPr>
          <a:xfrm>
            <a:off x="692047" y="1873756"/>
            <a:ext cx="1089326" cy="369332"/>
          </a:xfrm>
          <a:prstGeom prst="rect">
            <a:avLst/>
          </a:prstGeom>
          <a:noFill/>
        </p:spPr>
        <p:txBody>
          <a:bodyPr wrap="square" rtlCol="0">
            <a:spAutoFit/>
          </a:bodyPr>
          <a:lstStyle/>
          <a:p>
            <a:pPr algn="r"/>
            <a:r>
              <a:rPr lang="en-US" dirty="0"/>
              <a:t>#1</a:t>
            </a:r>
            <a:endParaRPr lang="fr-FR" dirty="0"/>
          </a:p>
        </p:txBody>
      </p:sp>
      <p:sp>
        <p:nvSpPr>
          <p:cNvPr id="5" name="TextBox 4">
            <a:extLst>
              <a:ext uri="{FF2B5EF4-FFF2-40B4-BE49-F238E27FC236}">
                <a16:creationId xmlns:a16="http://schemas.microsoft.com/office/drawing/2014/main" id="{B6E9A023-4C50-CF6A-87E6-4E5BF6D1AD08}"/>
              </a:ext>
            </a:extLst>
          </p:cNvPr>
          <p:cNvSpPr txBox="1"/>
          <p:nvPr/>
        </p:nvSpPr>
        <p:spPr>
          <a:xfrm>
            <a:off x="699534" y="2728995"/>
            <a:ext cx="1089326" cy="369332"/>
          </a:xfrm>
          <a:prstGeom prst="rect">
            <a:avLst/>
          </a:prstGeom>
          <a:noFill/>
        </p:spPr>
        <p:txBody>
          <a:bodyPr wrap="square" rtlCol="0">
            <a:spAutoFit/>
          </a:bodyPr>
          <a:lstStyle/>
          <a:p>
            <a:pPr algn="r"/>
            <a:r>
              <a:rPr lang="en-US" dirty="0"/>
              <a:t>#2</a:t>
            </a:r>
            <a:endParaRPr lang="fr-FR" dirty="0"/>
          </a:p>
        </p:txBody>
      </p:sp>
      <p:sp>
        <p:nvSpPr>
          <p:cNvPr id="6" name="TextBox 5">
            <a:extLst>
              <a:ext uri="{FF2B5EF4-FFF2-40B4-BE49-F238E27FC236}">
                <a16:creationId xmlns:a16="http://schemas.microsoft.com/office/drawing/2014/main" id="{8FF96817-F048-B703-9132-B1C2B8543CE1}"/>
              </a:ext>
            </a:extLst>
          </p:cNvPr>
          <p:cNvSpPr txBox="1"/>
          <p:nvPr/>
        </p:nvSpPr>
        <p:spPr>
          <a:xfrm>
            <a:off x="720187" y="3584234"/>
            <a:ext cx="1089326" cy="369332"/>
          </a:xfrm>
          <a:prstGeom prst="rect">
            <a:avLst/>
          </a:prstGeom>
          <a:noFill/>
        </p:spPr>
        <p:txBody>
          <a:bodyPr wrap="square" rtlCol="0">
            <a:spAutoFit/>
          </a:bodyPr>
          <a:lstStyle/>
          <a:p>
            <a:pPr algn="r"/>
            <a:r>
              <a:rPr lang="en-US" dirty="0"/>
              <a:t>#3</a:t>
            </a:r>
            <a:endParaRPr lang="fr-FR" dirty="0"/>
          </a:p>
        </p:txBody>
      </p:sp>
      <p:sp>
        <p:nvSpPr>
          <p:cNvPr id="7" name="TextBox 6">
            <a:extLst>
              <a:ext uri="{FF2B5EF4-FFF2-40B4-BE49-F238E27FC236}">
                <a16:creationId xmlns:a16="http://schemas.microsoft.com/office/drawing/2014/main" id="{964856B1-261E-77C2-60C3-04FBF21957A1}"/>
              </a:ext>
            </a:extLst>
          </p:cNvPr>
          <p:cNvSpPr txBox="1"/>
          <p:nvPr/>
        </p:nvSpPr>
        <p:spPr>
          <a:xfrm>
            <a:off x="720187" y="4439473"/>
            <a:ext cx="1089326" cy="369332"/>
          </a:xfrm>
          <a:prstGeom prst="rect">
            <a:avLst/>
          </a:prstGeom>
          <a:noFill/>
        </p:spPr>
        <p:txBody>
          <a:bodyPr wrap="square" rtlCol="0">
            <a:spAutoFit/>
          </a:bodyPr>
          <a:lstStyle/>
          <a:p>
            <a:pPr algn="r"/>
            <a:r>
              <a:rPr lang="en-US" dirty="0"/>
              <a:t>#4</a:t>
            </a:r>
            <a:endParaRPr lang="fr-FR" dirty="0"/>
          </a:p>
        </p:txBody>
      </p:sp>
      <p:sp>
        <p:nvSpPr>
          <p:cNvPr id="8" name="TextBox 7">
            <a:extLst>
              <a:ext uri="{FF2B5EF4-FFF2-40B4-BE49-F238E27FC236}">
                <a16:creationId xmlns:a16="http://schemas.microsoft.com/office/drawing/2014/main" id="{BD5FF7BF-3EA5-D2F2-9E44-165648B25FB2}"/>
              </a:ext>
            </a:extLst>
          </p:cNvPr>
          <p:cNvSpPr txBox="1"/>
          <p:nvPr/>
        </p:nvSpPr>
        <p:spPr>
          <a:xfrm>
            <a:off x="720187" y="5294710"/>
            <a:ext cx="1089326" cy="369332"/>
          </a:xfrm>
          <a:prstGeom prst="rect">
            <a:avLst/>
          </a:prstGeom>
          <a:noFill/>
        </p:spPr>
        <p:txBody>
          <a:bodyPr wrap="square" rtlCol="0">
            <a:spAutoFit/>
          </a:bodyPr>
          <a:lstStyle/>
          <a:p>
            <a:pPr algn="r"/>
            <a:r>
              <a:rPr lang="en-US" dirty="0"/>
              <a:t>#5</a:t>
            </a:r>
            <a:endParaRPr lang="fr-FR" dirty="0"/>
          </a:p>
        </p:txBody>
      </p:sp>
      <p:sp>
        <p:nvSpPr>
          <p:cNvPr id="9" name="TextBox 8">
            <a:extLst>
              <a:ext uri="{FF2B5EF4-FFF2-40B4-BE49-F238E27FC236}">
                <a16:creationId xmlns:a16="http://schemas.microsoft.com/office/drawing/2014/main" id="{F3689DCA-F97B-3BBC-E06E-4CB5676156F6}"/>
              </a:ext>
            </a:extLst>
          </p:cNvPr>
          <p:cNvSpPr txBox="1"/>
          <p:nvPr/>
        </p:nvSpPr>
        <p:spPr>
          <a:xfrm>
            <a:off x="8986605" y="5839174"/>
            <a:ext cx="2363343" cy="707886"/>
          </a:xfrm>
          <a:prstGeom prst="rect">
            <a:avLst/>
          </a:prstGeom>
          <a:noFill/>
        </p:spPr>
        <p:txBody>
          <a:bodyPr wrap="square" rtlCol="0">
            <a:spAutoFit/>
          </a:bodyPr>
          <a:lstStyle/>
          <a:p>
            <a:pPr algn="ctr"/>
            <a:r>
              <a:rPr lang="en-US" sz="2000" b="1" dirty="0">
                <a:latin typeface="Segoe UI Semibold" panose="020B0702040204020203" pitchFamily="34" charset="0"/>
                <a:cs typeface="Segoe UI Semibold" panose="020B0702040204020203" pitchFamily="34" charset="0"/>
              </a:rPr>
              <a:t>Max. follow-up (e.g., 10 years)</a:t>
            </a:r>
            <a:endParaRPr lang="fr-FR" sz="2000" b="1"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7E2F5A64-5BCD-DE0A-34E8-CB3F488C529D}"/>
              </a:ext>
            </a:extLst>
          </p:cNvPr>
          <p:cNvSpPr txBox="1"/>
          <p:nvPr/>
        </p:nvSpPr>
        <p:spPr>
          <a:xfrm>
            <a:off x="440544" y="5842225"/>
            <a:ext cx="3177914" cy="707886"/>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Treatment initiation</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(a.k.a. baseline or time 0)</a:t>
            </a:r>
            <a:endParaRPr lang="fr-FR" sz="2000" dirty="0">
              <a:latin typeface="Segoe UI Semibold" panose="020B0702040204020203" pitchFamily="34" charset="0"/>
              <a:cs typeface="Segoe UI Semibold" panose="020B0702040204020203" pitchFamily="34" charset="0"/>
            </a:endParaRPr>
          </a:p>
        </p:txBody>
      </p:sp>
      <p:pic>
        <p:nvPicPr>
          <p:cNvPr id="11" name="Picture 10" descr="A black and white skull&#10;&#10;Description automatically generated">
            <a:extLst>
              <a:ext uri="{FF2B5EF4-FFF2-40B4-BE49-F238E27FC236}">
                <a16:creationId xmlns:a16="http://schemas.microsoft.com/office/drawing/2014/main" id="{07D8E4AB-7274-A9D5-A468-8200199CA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084" y="4155962"/>
            <a:ext cx="605279" cy="680939"/>
          </a:xfrm>
          <a:prstGeom prst="rect">
            <a:avLst/>
          </a:prstGeom>
        </p:spPr>
      </p:pic>
      <p:cxnSp>
        <p:nvCxnSpPr>
          <p:cNvPr id="12" name="Straight Connector 11">
            <a:extLst>
              <a:ext uri="{FF2B5EF4-FFF2-40B4-BE49-F238E27FC236}">
                <a16:creationId xmlns:a16="http://schemas.microsoft.com/office/drawing/2014/main" id="{79086020-2A40-4BD8-B354-63965B003206}"/>
              </a:ext>
            </a:extLst>
          </p:cNvPr>
          <p:cNvCxnSpPr>
            <a:cxnSpLocks/>
          </p:cNvCxnSpPr>
          <p:nvPr/>
        </p:nvCxnSpPr>
        <p:spPr>
          <a:xfrm>
            <a:off x="2012636" y="2917742"/>
            <a:ext cx="680189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EBF390-08AE-D496-31E2-DB52ADAB20E8}"/>
              </a:ext>
            </a:extLst>
          </p:cNvPr>
          <p:cNvCxnSpPr>
            <a:cxnSpLocks/>
          </p:cNvCxnSpPr>
          <p:nvPr/>
        </p:nvCxnSpPr>
        <p:spPr>
          <a:xfrm>
            <a:off x="2012636" y="3768347"/>
            <a:ext cx="7473183" cy="220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F41715C-2F7E-B8CA-B815-DFADB0048731}"/>
              </a:ext>
            </a:extLst>
          </p:cNvPr>
          <p:cNvCxnSpPr>
            <a:cxnSpLocks/>
          </p:cNvCxnSpPr>
          <p:nvPr/>
        </p:nvCxnSpPr>
        <p:spPr>
          <a:xfrm>
            <a:off x="2012636" y="4618952"/>
            <a:ext cx="346266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5461D47-7B55-E5E0-EEDE-AC1A0472C205}"/>
              </a:ext>
            </a:extLst>
          </p:cNvPr>
          <p:cNvCxnSpPr>
            <a:cxnSpLocks/>
          </p:cNvCxnSpPr>
          <p:nvPr/>
        </p:nvCxnSpPr>
        <p:spPr>
          <a:xfrm>
            <a:off x="2012636" y="5469555"/>
            <a:ext cx="498155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55F2629-3D4E-00A7-C9F7-2E5E3B338D8D}"/>
              </a:ext>
            </a:extLst>
          </p:cNvPr>
          <p:cNvCxnSpPr>
            <a:cxnSpLocks/>
          </p:cNvCxnSpPr>
          <p:nvPr/>
        </p:nvCxnSpPr>
        <p:spPr>
          <a:xfrm flipH="1">
            <a:off x="10231414" y="1859136"/>
            <a:ext cx="8847" cy="405832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17" descr="A black and white image of a head with squares in the middle&#10;&#10;Description automatically generated">
            <a:extLst>
              <a:ext uri="{FF2B5EF4-FFF2-40B4-BE49-F238E27FC236}">
                <a16:creationId xmlns:a16="http://schemas.microsoft.com/office/drawing/2014/main" id="{9750EAE2-EBDA-BD28-ED4B-F13329059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374" y="4870583"/>
            <a:ext cx="736515" cy="866488"/>
          </a:xfrm>
          <a:prstGeom prst="rect">
            <a:avLst/>
          </a:prstGeom>
        </p:spPr>
      </p:pic>
      <p:pic>
        <p:nvPicPr>
          <p:cNvPr id="19" name="Picture 18" descr="A black and white image of a head with squares in the middle&#10;&#10;Description automatically generated">
            <a:extLst>
              <a:ext uri="{FF2B5EF4-FFF2-40B4-BE49-F238E27FC236}">
                <a16:creationId xmlns:a16="http://schemas.microsoft.com/office/drawing/2014/main" id="{E9673CA5-3DE3-C55D-68FF-0F151E3F1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881" y="3201271"/>
            <a:ext cx="736515" cy="866488"/>
          </a:xfrm>
          <a:prstGeom prst="rect">
            <a:avLst/>
          </a:prstGeom>
        </p:spPr>
      </p:pic>
      <p:pic>
        <p:nvPicPr>
          <p:cNvPr id="20" name="Picture 19" descr="A black silhouette of a head&#10;&#10;Description automatically generated">
            <a:extLst>
              <a:ext uri="{FF2B5EF4-FFF2-40B4-BE49-F238E27FC236}">
                <a16:creationId xmlns:a16="http://schemas.microsoft.com/office/drawing/2014/main" id="{85573D4E-0603-D049-78BB-498F38D25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27196" y="2342798"/>
            <a:ext cx="718818" cy="736515"/>
          </a:xfrm>
          <a:prstGeom prst="rect">
            <a:avLst/>
          </a:prstGeom>
        </p:spPr>
      </p:pic>
      <p:sp>
        <p:nvSpPr>
          <p:cNvPr id="21" name="TextBox 20">
            <a:extLst>
              <a:ext uri="{FF2B5EF4-FFF2-40B4-BE49-F238E27FC236}">
                <a16:creationId xmlns:a16="http://schemas.microsoft.com/office/drawing/2014/main" id="{6503B6EC-B6FE-4E96-96AB-CA0D122BA40A}"/>
              </a:ext>
            </a:extLst>
          </p:cNvPr>
          <p:cNvSpPr txBox="1"/>
          <p:nvPr/>
        </p:nvSpPr>
        <p:spPr>
          <a:xfrm>
            <a:off x="658098" y="2739780"/>
            <a:ext cx="492443" cy="2107906"/>
          </a:xfrm>
          <a:prstGeom prst="rect">
            <a:avLst/>
          </a:prstGeom>
          <a:noFill/>
        </p:spPr>
        <p:txBody>
          <a:bodyPr vert="vert270" wrap="square" rtlCol="0">
            <a:spAutoFit/>
          </a:bodyPr>
          <a:lstStyle/>
          <a:p>
            <a:pPr algn="ctr"/>
            <a:r>
              <a:rPr lang="en-US" sz="2000" b="1" dirty="0">
                <a:latin typeface="Segoe UI Semibold" panose="020B0702040204020203" pitchFamily="34" charset="0"/>
                <a:cs typeface="Segoe UI Semibold" panose="020B0702040204020203" pitchFamily="34" charset="0"/>
              </a:rPr>
              <a:t>Patient Number</a:t>
            </a:r>
            <a:endParaRPr lang="fr-FR" sz="2000" b="1" dirty="0">
              <a:latin typeface="Segoe UI Semibold" panose="020B0702040204020203" pitchFamily="34" charset="0"/>
              <a:cs typeface="Segoe UI Semibold" panose="020B0702040204020203" pitchFamily="34" charset="0"/>
            </a:endParaRPr>
          </a:p>
        </p:txBody>
      </p:sp>
      <p:cxnSp>
        <p:nvCxnSpPr>
          <p:cNvPr id="22" name="Straight Connector 21">
            <a:extLst>
              <a:ext uri="{FF2B5EF4-FFF2-40B4-BE49-F238E27FC236}">
                <a16:creationId xmlns:a16="http://schemas.microsoft.com/office/drawing/2014/main" id="{2BE115D5-798D-9FC2-ECDD-D66E06A4ADA6}"/>
              </a:ext>
            </a:extLst>
          </p:cNvPr>
          <p:cNvCxnSpPr/>
          <p:nvPr/>
        </p:nvCxnSpPr>
        <p:spPr>
          <a:xfrm>
            <a:off x="0" y="72524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3" name="Title 1">
            <a:extLst>
              <a:ext uri="{FF2B5EF4-FFF2-40B4-BE49-F238E27FC236}">
                <a16:creationId xmlns:a16="http://schemas.microsoft.com/office/drawing/2014/main" id="{3F8CCC61-B810-FBED-0F7D-FEA3F94BC269}"/>
              </a:ext>
            </a:extLst>
          </p:cNvPr>
          <p:cNvSpPr txBox="1">
            <a:spLocks/>
          </p:cNvSpPr>
          <p:nvPr/>
        </p:nvSpPr>
        <p:spPr>
          <a:xfrm>
            <a:off x="838200" y="741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Segoe UI Semibold" panose="020B0702040204020203" pitchFamily="34" charset="0"/>
                <a:cs typeface="Segoe UI Semibold" panose="020B0702040204020203" pitchFamily="34" charset="0"/>
              </a:rPr>
              <a:t>Five representative patient scenarios</a:t>
            </a:r>
            <a:endParaRPr lang="fr-FR" sz="3200" dirty="0">
              <a:latin typeface="Segoe UI Semibold" panose="020B0702040204020203" pitchFamily="34" charset="0"/>
              <a:cs typeface="Segoe UI Semibold" panose="020B0702040204020203" pitchFamily="34" charset="0"/>
            </a:endParaRPr>
          </a:p>
        </p:txBody>
      </p:sp>
      <p:pic>
        <p:nvPicPr>
          <p:cNvPr id="24" name="Picture 23" descr="A black silhouette of a head&#10;&#10;Description automatically generated">
            <a:extLst>
              <a:ext uri="{FF2B5EF4-FFF2-40B4-BE49-F238E27FC236}">
                <a16:creationId xmlns:a16="http://schemas.microsoft.com/office/drawing/2014/main" id="{9DA365B2-3FE7-49F9-9BD7-9C43D3990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16206" y="878841"/>
            <a:ext cx="718818" cy="736515"/>
          </a:xfrm>
          <a:prstGeom prst="rect">
            <a:avLst/>
          </a:prstGeom>
        </p:spPr>
      </p:pic>
      <p:pic>
        <p:nvPicPr>
          <p:cNvPr id="25" name="Picture 24" descr="A black and white image of a head with squares in the middle&#10;&#10;Description automatically generated">
            <a:extLst>
              <a:ext uri="{FF2B5EF4-FFF2-40B4-BE49-F238E27FC236}">
                <a16:creationId xmlns:a16="http://schemas.microsoft.com/office/drawing/2014/main" id="{664B3072-C8F3-1669-0EA9-3960F7DCF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082" y="813854"/>
            <a:ext cx="736515" cy="866488"/>
          </a:xfrm>
          <a:prstGeom prst="rect">
            <a:avLst/>
          </a:prstGeom>
        </p:spPr>
      </p:pic>
      <p:pic>
        <p:nvPicPr>
          <p:cNvPr id="26" name="Picture 25" descr="A black and white skull&#10;&#10;Description automatically generated">
            <a:extLst>
              <a:ext uri="{FF2B5EF4-FFF2-40B4-BE49-F238E27FC236}">
                <a16:creationId xmlns:a16="http://schemas.microsoft.com/office/drawing/2014/main" id="{65C94F8B-3DB9-3B9C-28A4-8E240672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073" y="939614"/>
            <a:ext cx="605279" cy="680939"/>
          </a:xfrm>
          <a:prstGeom prst="rect">
            <a:avLst/>
          </a:prstGeom>
        </p:spPr>
      </p:pic>
      <p:sp>
        <p:nvSpPr>
          <p:cNvPr id="27" name="TextBox 26">
            <a:extLst>
              <a:ext uri="{FF2B5EF4-FFF2-40B4-BE49-F238E27FC236}">
                <a16:creationId xmlns:a16="http://schemas.microsoft.com/office/drawing/2014/main" id="{0D6E450B-F281-E17F-9D07-8F6FAC7788F6}"/>
              </a:ext>
            </a:extLst>
          </p:cNvPr>
          <p:cNvSpPr txBox="1"/>
          <p:nvPr/>
        </p:nvSpPr>
        <p:spPr>
          <a:xfrm>
            <a:off x="8001606" y="1118008"/>
            <a:ext cx="118238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Death</a:t>
            </a:r>
            <a:endParaRPr lang="fr-FR"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FDBA00B-887E-4C80-A1C8-1D220A80ED67}"/>
              </a:ext>
            </a:extLst>
          </p:cNvPr>
          <p:cNvSpPr txBox="1"/>
          <p:nvPr/>
        </p:nvSpPr>
        <p:spPr>
          <a:xfrm>
            <a:off x="4066745" y="969025"/>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Loss to follow-up</a:t>
            </a:r>
            <a:endParaRPr lang="fr-FR"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E1B069D-B78A-859E-7D6C-EA5395D89E29}"/>
              </a:ext>
            </a:extLst>
          </p:cNvPr>
          <p:cNvSpPr txBox="1"/>
          <p:nvPr/>
        </p:nvSpPr>
        <p:spPr>
          <a:xfrm>
            <a:off x="6107431" y="975659"/>
            <a:ext cx="1182388"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Dementia</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onset</a:t>
            </a:r>
            <a:endParaRPr lang="fr-FR" dirty="0">
              <a:latin typeface="Segoe UI" panose="020B0502040204020203" pitchFamily="34" charset="0"/>
              <a:cs typeface="Segoe UI" panose="020B0502040204020203" pitchFamily="34" charset="0"/>
            </a:endParaRPr>
          </a:p>
        </p:txBody>
      </p:sp>
      <p:sp>
        <p:nvSpPr>
          <p:cNvPr id="32" name="Google Shape;234;p36">
            <a:extLst>
              <a:ext uri="{FF2B5EF4-FFF2-40B4-BE49-F238E27FC236}">
                <a16:creationId xmlns:a16="http://schemas.microsoft.com/office/drawing/2014/main" id="{FEE79178-DB18-FFB0-9C24-F42A8978E69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28</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418597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FC91-068C-8D7E-00B8-793343C4D31F}"/>
              </a:ext>
            </a:extLst>
          </p:cNvPr>
          <p:cNvSpPr>
            <a:spLocks noGrp="1"/>
          </p:cNvSpPr>
          <p:nvPr>
            <p:ph type="title"/>
          </p:nvPr>
        </p:nvSpPr>
        <p:spPr>
          <a:xfrm>
            <a:off x="838200" y="1596199"/>
            <a:ext cx="10515600" cy="2852737"/>
          </a:xfrm>
        </p:spPr>
        <p:txBody>
          <a:bodyPr>
            <a:normAutofit/>
          </a:bodyPr>
          <a:lstStyle/>
          <a:p>
            <a:pPr algn="ctr"/>
            <a:r>
              <a:rPr lang="en-US" sz="4000" dirty="0">
                <a:latin typeface="Segoe UI" panose="020B0502040204020203" pitchFamily="34" charset="0"/>
                <a:cs typeface="Segoe UI" panose="020B0502040204020203" pitchFamily="34" charset="0"/>
              </a:rPr>
              <a:t>How to capture these different scenarios statistically?</a:t>
            </a:r>
            <a:br>
              <a:rPr lang="en-US" sz="4000" dirty="0">
                <a:latin typeface="Segoe UI" panose="020B0502040204020203" pitchFamily="34" charset="0"/>
                <a:cs typeface="Segoe UI" panose="020B0502040204020203" pitchFamily="34" charset="0"/>
              </a:rPr>
            </a:br>
            <a:endParaRPr lang="fr-FR" sz="4000" dirty="0">
              <a:latin typeface="Segoe UI" panose="020B0502040204020203" pitchFamily="34" charset="0"/>
              <a:cs typeface="Segoe UI" panose="020B0502040204020203" pitchFamily="34" charset="0"/>
            </a:endParaRPr>
          </a:p>
        </p:txBody>
      </p:sp>
      <p:sp>
        <p:nvSpPr>
          <p:cNvPr id="4" name="Google Shape;234;p36">
            <a:extLst>
              <a:ext uri="{FF2B5EF4-FFF2-40B4-BE49-F238E27FC236}">
                <a16:creationId xmlns:a16="http://schemas.microsoft.com/office/drawing/2014/main" id="{B327927A-20C5-447A-A80A-D0425D168C15}"/>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29</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75246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6DD1-B0A2-CD10-95E4-1BC3444A921B}"/>
              </a:ext>
            </a:extLst>
          </p:cNvPr>
          <p:cNvSpPr>
            <a:spLocks noGrp="1"/>
          </p:cNvSpPr>
          <p:nvPr>
            <p:ph type="title"/>
          </p:nvPr>
        </p:nvSpPr>
        <p:spPr>
          <a:xfrm>
            <a:off x="108533" y="1378841"/>
            <a:ext cx="11974933" cy="2852737"/>
          </a:xfrm>
        </p:spPr>
        <p:txBody>
          <a:bodyPr>
            <a:normAutofit/>
          </a:bodyPr>
          <a:lstStyle/>
          <a:p>
            <a:pPr algn="ctr"/>
            <a:r>
              <a:rPr lang="fr-FR" sz="4000" dirty="0" err="1">
                <a:effectLst/>
                <a:latin typeface="Segoe UI" panose="020B0502040204020203" pitchFamily="34" charset="0"/>
                <a:ea typeface="Arial" panose="020B0604020202020204" pitchFamily="34" charset="0"/>
                <a:cs typeface="Segoe UI" panose="020B0502040204020203" pitchFamily="34" charset="0"/>
              </a:rPr>
              <a:t>Leqemb</a:t>
            </a:r>
            <a:r>
              <a:rPr lang="fr-FR" sz="4000" dirty="0" err="1">
                <a:latin typeface="Segoe UI" panose="020B0502040204020203" pitchFamily="34" charset="0"/>
                <a:ea typeface="Arial" panose="020B0604020202020204" pitchFamily="34" charset="0"/>
                <a:cs typeface="Segoe UI" panose="020B0502040204020203" pitchFamily="34" charset="0"/>
              </a:rPr>
              <a:t>i</a:t>
            </a:r>
            <a:r>
              <a:rPr lang="fr-FR" sz="4000" dirty="0">
                <a:latin typeface="Segoe UI" panose="020B0502040204020203" pitchFamily="34" charset="0"/>
                <a:ea typeface="Arial" panose="020B0604020202020204" pitchFamily="34" charset="0"/>
                <a:cs typeface="Segoe UI" panose="020B0502040204020203" pitchFamily="34" charset="0"/>
              </a:rPr>
              <a:t> </a:t>
            </a:r>
            <a:r>
              <a:rPr lang="fr-FR" sz="4000" dirty="0" err="1">
                <a:effectLst/>
                <a:latin typeface="Segoe UI" panose="020B0502040204020203" pitchFamily="34" charset="0"/>
                <a:ea typeface="Arial" panose="020B0604020202020204" pitchFamily="34" charset="0"/>
                <a:cs typeface="Segoe UI" panose="020B0502040204020203" pitchFamily="34" charset="0"/>
              </a:rPr>
              <a:t>targets</a:t>
            </a:r>
            <a:r>
              <a:rPr lang="fr-FR" sz="4000" dirty="0">
                <a:effectLst/>
                <a:latin typeface="Segoe UI" panose="020B0502040204020203" pitchFamily="34" charset="0"/>
                <a:ea typeface="Arial" panose="020B0604020202020204" pitchFamily="34" charset="0"/>
                <a:cs typeface="Segoe UI" panose="020B0502040204020203" pitchFamily="34" charset="0"/>
              </a:rPr>
              <a:t> </a:t>
            </a:r>
            <a:r>
              <a:rPr lang="fr-FR" sz="4000" dirty="0" err="1">
                <a:effectLst/>
                <a:latin typeface="Segoe UI" panose="020B0502040204020203" pitchFamily="34" charset="0"/>
                <a:ea typeface="Arial" panose="020B0604020202020204" pitchFamily="34" charset="0"/>
                <a:cs typeface="Segoe UI" panose="020B0502040204020203" pitchFamily="34" charset="0"/>
              </a:rPr>
              <a:t>primarily</a:t>
            </a:r>
            <a:r>
              <a:rPr lang="fr-FR" sz="4000" dirty="0">
                <a:effectLst/>
                <a:latin typeface="Segoe UI" panose="020B0502040204020203" pitchFamily="34" charset="0"/>
                <a:ea typeface="Arial" panose="020B0604020202020204" pitchFamily="34" charset="0"/>
                <a:cs typeface="Segoe UI" panose="020B0502040204020203" pitchFamily="34" charset="0"/>
              </a:rPr>
              <a:t> patients </a:t>
            </a:r>
            <a:r>
              <a:rPr lang="fr-FR" sz="4000" dirty="0" err="1">
                <a:effectLst/>
                <a:latin typeface="Segoe UI" panose="020B0502040204020203" pitchFamily="34" charset="0"/>
                <a:ea typeface="Arial" panose="020B0604020202020204" pitchFamily="34" charset="0"/>
                <a:cs typeface="Segoe UI" panose="020B0502040204020203" pitchFamily="34" charset="0"/>
              </a:rPr>
              <a:t>with</a:t>
            </a:r>
            <a:r>
              <a:rPr lang="fr-FR" sz="4000" dirty="0">
                <a:effectLst/>
                <a:latin typeface="Segoe UI" panose="020B0502040204020203" pitchFamily="34" charset="0"/>
                <a:ea typeface="Arial" panose="020B0604020202020204" pitchFamily="34" charset="0"/>
                <a:cs typeface="Segoe UI" panose="020B0502040204020203" pitchFamily="34" charset="0"/>
              </a:rPr>
              <a:t> </a:t>
            </a:r>
            <a:r>
              <a:rPr lang="fr-FR" sz="4000" dirty="0" err="1">
                <a:effectLst/>
                <a:latin typeface="Segoe UI" panose="020B0502040204020203" pitchFamily="34" charset="0"/>
                <a:ea typeface="Arial" panose="020B0604020202020204" pitchFamily="34" charset="0"/>
                <a:cs typeface="Segoe UI" panose="020B0502040204020203" pitchFamily="34" charset="0"/>
              </a:rPr>
              <a:t>early</a:t>
            </a:r>
            <a:r>
              <a:rPr lang="fr-FR" sz="4000" dirty="0">
                <a:effectLst/>
                <a:latin typeface="Segoe UI" panose="020B0502040204020203" pitchFamily="34" charset="0"/>
                <a:ea typeface="Arial" panose="020B0604020202020204" pitchFamily="34" charset="0"/>
                <a:cs typeface="Segoe UI" panose="020B0502040204020203" pitchFamily="34" charset="0"/>
              </a:rPr>
              <a:t>-stage </a:t>
            </a:r>
            <a:r>
              <a:rPr lang="fr-FR" sz="4000" dirty="0" err="1">
                <a:effectLst/>
                <a:latin typeface="Segoe UI" panose="020B0502040204020203" pitchFamily="34" charset="0"/>
                <a:ea typeface="Arial" panose="020B0604020202020204" pitchFamily="34" charset="0"/>
                <a:cs typeface="Segoe UI" panose="020B0502040204020203" pitchFamily="34" charset="0"/>
              </a:rPr>
              <a:t>Alzheimer’s</a:t>
            </a:r>
            <a:r>
              <a:rPr lang="fr-FR" sz="4000" dirty="0">
                <a:effectLst/>
                <a:latin typeface="Segoe UI" panose="020B0502040204020203" pitchFamily="34" charset="0"/>
                <a:ea typeface="Arial" panose="020B0604020202020204" pitchFamily="34" charset="0"/>
                <a:cs typeface="Segoe UI" panose="020B0502040204020203" pitchFamily="34" charset="0"/>
              </a:rPr>
              <a:t> </a:t>
            </a:r>
            <a:r>
              <a:rPr lang="fr-FR" sz="4000" dirty="0" err="1">
                <a:effectLst/>
                <a:latin typeface="Segoe UI" panose="020B0502040204020203" pitchFamily="34" charset="0"/>
                <a:ea typeface="Arial" panose="020B0604020202020204" pitchFamily="34" charset="0"/>
                <a:cs typeface="Segoe UI" panose="020B0502040204020203" pitchFamily="34" charset="0"/>
              </a:rPr>
              <a:t>disease</a:t>
            </a:r>
            <a:r>
              <a:rPr lang="fr-FR" sz="4000" dirty="0">
                <a:effectLst/>
                <a:latin typeface="Segoe UI" panose="020B0502040204020203" pitchFamily="34" charset="0"/>
                <a:ea typeface="Arial" panose="020B0604020202020204" pitchFamily="34" charset="0"/>
                <a:cs typeface="Segoe UI" panose="020B0502040204020203" pitchFamily="34" charset="0"/>
              </a:rPr>
              <a:t>, but </a:t>
            </a:r>
            <a:r>
              <a:rPr lang="fr-FR" sz="4000" dirty="0" err="1">
                <a:effectLst/>
                <a:latin typeface="Segoe UI" panose="020B0502040204020203" pitchFamily="34" charset="0"/>
                <a:ea typeface="Arial" panose="020B0604020202020204" pitchFamily="34" charset="0"/>
                <a:cs typeface="Segoe UI" panose="020B0502040204020203" pitchFamily="34" charset="0"/>
              </a:rPr>
              <a:t>what</a:t>
            </a:r>
            <a:r>
              <a:rPr lang="fr-FR" sz="4000" dirty="0">
                <a:effectLst/>
                <a:latin typeface="Segoe UI" panose="020B0502040204020203" pitchFamily="34" charset="0"/>
                <a:ea typeface="Arial" panose="020B0604020202020204" pitchFamily="34" charset="0"/>
                <a:cs typeface="Segoe UI" panose="020B0502040204020203" pitchFamily="34" charset="0"/>
              </a:rPr>
              <a:t> about </a:t>
            </a:r>
            <a:br>
              <a:rPr lang="fr-FR" sz="4000" dirty="0">
                <a:effectLst/>
                <a:latin typeface="Segoe UI" panose="020B0502040204020203" pitchFamily="34" charset="0"/>
                <a:ea typeface="Arial" panose="020B0604020202020204" pitchFamily="34" charset="0"/>
                <a:cs typeface="Segoe UI" panose="020B0502040204020203" pitchFamily="34" charset="0"/>
              </a:rPr>
            </a:br>
            <a:r>
              <a:rPr lang="fr-FR" sz="4000" dirty="0" err="1">
                <a:effectLst/>
                <a:latin typeface="Segoe UI" panose="020B0502040204020203" pitchFamily="34" charset="0"/>
                <a:ea typeface="Arial" panose="020B0604020202020204" pitchFamily="34" charset="0"/>
                <a:cs typeface="Segoe UI" panose="020B0502040204020203" pitchFamily="34" charset="0"/>
              </a:rPr>
              <a:t>delaying</a:t>
            </a:r>
            <a:r>
              <a:rPr lang="fr-FR" sz="4000" dirty="0">
                <a:effectLst/>
                <a:latin typeface="Segoe UI" panose="020B0502040204020203" pitchFamily="34" charset="0"/>
                <a:ea typeface="Arial" panose="020B0604020202020204" pitchFamily="34" charset="0"/>
                <a:cs typeface="Segoe UI" panose="020B0502040204020203" pitchFamily="34" charset="0"/>
              </a:rPr>
              <a:t> the </a:t>
            </a:r>
            <a:r>
              <a:rPr lang="fr-FR" sz="4000" dirty="0" err="1">
                <a:effectLst/>
                <a:latin typeface="Segoe UI" panose="020B0502040204020203" pitchFamily="34" charset="0"/>
                <a:ea typeface="Arial" panose="020B0604020202020204" pitchFamily="34" charset="0"/>
                <a:cs typeface="Segoe UI" panose="020B0502040204020203" pitchFamily="34" charset="0"/>
              </a:rPr>
              <a:t>onset</a:t>
            </a:r>
            <a:r>
              <a:rPr lang="fr-FR" sz="4000" dirty="0">
                <a:effectLst/>
                <a:latin typeface="Segoe UI" panose="020B0502040204020203" pitchFamily="34" charset="0"/>
                <a:ea typeface="Arial" panose="020B0604020202020204" pitchFamily="34" charset="0"/>
                <a:cs typeface="Segoe UI" panose="020B0502040204020203" pitchFamily="34" charset="0"/>
              </a:rPr>
              <a:t> of </a:t>
            </a:r>
            <a:r>
              <a:rPr lang="fr-FR" sz="4000" dirty="0" err="1">
                <a:effectLst/>
                <a:latin typeface="Segoe UI" panose="020B0502040204020203" pitchFamily="34" charset="0"/>
                <a:ea typeface="Arial" panose="020B0604020202020204" pitchFamily="34" charset="0"/>
                <a:cs typeface="Segoe UI" panose="020B0502040204020203" pitchFamily="34" charset="0"/>
              </a:rPr>
              <a:t>dementia</a:t>
            </a:r>
            <a:r>
              <a:rPr lang="fr-FR" sz="4000" dirty="0">
                <a:effectLst/>
                <a:latin typeface="Segoe UI" panose="020B0502040204020203" pitchFamily="34" charset="0"/>
                <a:ea typeface="Arial" panose="020B0604020202020204" pitchFamily="34" charset="0"/>
                <a:cs typeface="Segoe UI" panose="020B0502040204020203" pitchFamily="34" charset="0"/>
              </a:rPr>
              <a:t>? </a:t>
            </a:r>
            <a:endParaRPr lang="fr-FR" sz="4000" dirty="0">
              <a:latin typeface="Segoe UI" panose="020B0502040204020203" pitchFamily="34" charset="0"/>
              <a:cs typeface="Segoe UI" panose="020B0502040204020203" pitchFamily="34" charset="0"/>
            </a:endParaRPr>
          </a:p>
        </p:txBody>
      </p:sp>
      <p:sp>
        <p:nvSpPr>
          <p:cNvPr id="5" name="Google Shape;234;p36">
            <a:extLst>
              <a:ext uri="{FF2B5EF4-FFF2-40B4-BE49-F238E27FC236}">
                <a16:creationId xmlns:a16="http://schemas.microsoft.com/office/drawing/2014/main" id="{E796E07E-DF28-FE6A-02E6-F5ECE83ADA3D}"/>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3</a:t>
            </a:fld>
            <a:endParaRPr kern="0" dirty="0">
              <a:solidFill>
                <a:srgbClr val="595959"/>
              </a:solidFill>
              <a:latin typeface="Arial"/>
              <a:cs typeface="Arial"/>
              <a:sym typeface="Arial"/>
            </a:endParaRPr>
          </a:p>
        </p:txBody>
      </p:sp>
    </p:spTree>
    <p:extLst>
      <p:ext uri="{BB962C8B-B14F-4D97-AF65-F5344CB8AC3E}">
        <p14:creationId xmlns:p14="http://schemas.microsoft.com/office/powerpoint/2010/main" val="2743603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204847-0F6B-D04C-A6F8-DC664C11679D}"/>
              </a:ext>
            </a:extLst>
          </p:cNvPr>
          <p:cNvSpPr/>
          <p:nvPr/>
        </p:nvSpPr>
        <p:spPr>
          <a:xfrm>
            <a:off x="1141012" y="3341890"/>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39A784F1-1B49-5ECE-AC17-227012460384}"/>
              </a:ext>
            </a:extLst>
          </p:cNvPr>
          <p:cNvSpPr/>
          <p:nvPr/>
        </p:nvSpPr>
        <p:spPr>
          <a:xfrm>
            <a:off x="4132026" y="2020716"/>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sp>
        <p:nvSpPr>
          <p:cNvPr id="6" name="Rectangle: Rounded Corners 5">
            <a:extLst>
              <a:ext uri="{FF2B5EF4-FFF2-40B4-BE49-F238E27FC236}">
                <a16:creationId xmlns:a16="http://schemas.microsoft.com/office/drawing/2014/main" id="{B7998A49-18A8-4B54-5EAC-0CB33E951EFC}"/>
              </a:ext>
            </a:extLst>
          </p:cNvPr>
          <p:cNvSpPr/>
          <p:nvPr/>
        </p:nvSpPr>
        <p:spPr>
          <a:xfrm>
            <a:off x="4132027" y="4576992"/>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2:</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Dead</a:t>
            </a:r>
            <a:endParaRPr lang="fr-FR" dirty="0">
              <a:latin typeface="Segoe UI" panose="020B0502040204020203" pitchFamily="34" charset="0"/>
              <a:cs typeface="Segoe UI" panose="020B0502040204020203" pitchFamily="34" charset="0"/>
            </a:endParaRPr>
          </a:p>
        </p:txBody>
      </p:sp>
      <p:cxnSp>
        <p:nvCxnSpPr>
          <p:cNvPr id="8" name="Straight Arrow Connector 7">
            <a:extLst>
              <a:ext uri="{FF2B5EF4-FFF2-40B4-BE49-F238E27FC236}">
                <a16:creationId xmlns:a16="http://schemas.microsoft.com/office/drawing/2014/main" id="{00549CC1-D7FF-38FF-041B-AC03DE82C5AD}"/>
              </a:ext>
            </a:extLst>
          </p:cNvPr>
          <p:cNvCxnSpPr>
            <a:cxnSpLocks/>
          </p:cNvCxnSpPr>
          <p:nvPr/>
        </p:nvCxnSpPr>
        <p:spPr>
          <a:xfrm flipV="1">
            <a:off x="2214439" y="2616333"/>
            <a:ext cx="1917587"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F0DC64D0-FF1D-C322-ED2F-0BE7451BD1A0}"/>
              </a:ext>
            </a:extLst>
          </p:cNvPr>
          <p:cNvCxnSpPr>
            <a:cxnSpLocks/>
          </p:cNvCxnSpPr>
          <p:nvPr/>
        </p:nvCxnSpPr>
        <p:spPr>
          <a:xfrm>
            <a:off x="2132938" y="4478927"/>
            <a:ext cx="1999088"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952B26D4-5EFF-C9EC-1323-1D272E975780}"/>
              </a:ext>
            </a:extLst>
          </p:cNvPr>
          <p:cNvCxnSpPr>
            <a:cxnSpLocks/>
          </p:cNvCxnSpPr>
          <p:nvPr/>
        </p:nvCxnSpPr>
        <p:spPr>
          <a:xfrm>
            <a:off x="5092811" y="3157753"/>
            <a:ext cx="0" cy="1419239"/>
          </a:xfrm>
          <a:prstGeom prst="straightConnector1">
            <a:avLst/>
          </a:prstGeom>
          <a:ln w="28575">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F0F8594-2446-62F7-BF0E-8E2629E97DEC}"/>
              </a:ext>
            </a:extLst>
          </p:cNvPr>
          <p:cNvSpPr txBox="1"/>
          <p:nvPr/>
        </p:nvSpPr>
        <p:spPr>
          <a:xfrm>
            <a:off x="6823520" y="2636265"/>
            <a:ext cx="4838891" cy="2462213"/>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At treatment initiation</a:t>
            </a:r>
            <a:br>
              <a:rPr lang="en-US" sz="2200" b="1"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All patients are in state 0.</a:t>
            </a:r>
          </a:p>
          <a:p>
            <a:endParaRPr lang="en-US" sz="2200" b="1" dirty="0">
              <a:latin typeface="Segoe UI" panose="020B0502040204020203" pitchFamily="34" charset="0"/>
              <a:cs typeface="Segoe UI" panose="020B0502040204020203" pitchFamily="34" charset="0"/>
            </a:endParaRPr>
          </a:p>
          <a:p>
            <a:r>
              <a:rPr lang="en-US" sz="2200" b="1" dirty="0">
                <a:latin typeface="Segoe UI" panose="020B0502040204020203" pitchFamily="34" charset="0"/>
                <a:cs typeface="Segoe UI" panose="020B0502040204020203" pitchFamily="34" charset="0"/>
              </a:rPr>
              <a:t>From treatment initiation onwards</a:t>
            </a:r>
            <a:br>
              <a:rPr lang="en-US" sz="2200" b="1"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Patients can either go through state 1 before ultimately reaching state 2 </a:t>
            </a:r>
            <a:br>
              <a:rPr lang="en-US" sz="2200" dirty="0">
                <a:latin typeface="Segoe UI" panose="020B0502040204020203" pitchFamily="34" charset="0"/>
                <a:cs typeface="Segoe UI" panose="020B0502040204020203" pitchFamily="34" charset="0"/>
              </a:rPr>
            </a:br>
            <a:r>
              <a:rPr lang="en-US" sz="2200" u="sng" dirty="0">
                <a:latin typeface="Segoe UI" panose="020B0502040204020203" pitchFamily="34" charset="0"/>
                <a:cs typeface="Segoe UI" panose="020B0502040204020203" pitchFamily="34" charset="0"/>
              </a:rPr>
              <a:t>or</a:t>
            </a:r>
            <a:r>
              <a:rPr lang="en-US" sz="2200" dirty="0">
                <a:latin typeface="Segoe UI" panose="020B0502040204020203" pitchFamily="34" charset="0"/>
                <a:cs typeface="Segoe UI" panose="020B0502040204020203" pitchFamily="34" charset="0"/>
              </a:rPr>
              <a:t> move directly to state 2.</a:t>
            </a:r>
            <a:endParaRPr lang="fr-FR" sz="22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1C6DCEA3-1550-4C12-4120-6A42A1414496}"/>
              </a:ext>
            </a:extLst>
          </p:cNvPr>
          <p:cNvSpPr txBox="1"/>
          <p:nvPr/>
        </p:nvSpPr>
        <p:spPr>
          <a:xfrm>
            <a:off x="1315939" y="6002179"/>
            <a:ext cx="5181600" cy="430887"/>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Illness-death model, with 3 states</a:t>
            </a:r>
            <a:endParaRPr lang="fr-FR" sz="2200" b="1" dirty="0">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A0C9773A-4DAD-C932-3BC6-42354D5105F9}"/>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0EE8AF6B-7E26-49B0-22A1-A7D5B0E9F29E}"/>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Multi-state model representation</a:t>
            </a:r>
            <a:endParaRPr lang="fr-FR" sz="3200" dirty="0">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C59E314A-6B26-0AF7-A9A9-F0CECB017415}"/>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30</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602403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F0F8594-2446-62F7-BF0E-8E2629E97DEC}"/>
              </a:ext>
            </a:extLst>
          </p:cNvPr>
          <p:cNvSpPr txBox="1"/>
          <p:nvPr/>
        </p:nvSpPr>
        <p:spPr>
          <a:xfrm>
            <a:off x="7882669" y="2665991"/>
            <a:ext cx="3699730" cy="2462213"/>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At treatment initiation</a:t>
            </a:r>
            <a:br>
              <a:rPr lang="en-US" sz="2200" b="1" dirty="0">
                <a:latin typeface="Segoe UI" panose="020B0502040204020203" pitchFamily="34" charset="0"/>
                <a:cs typeface="Segoe UI" panose="020B0502040204020203" pitchFamily="34" charset="0"/>
              </a:rPr>
            </a:br>
            <a:endParaRPr lang="en-US" sz="2200" b="1"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1. Which path the patient will take is unknown.</a:t>
            </a:r>
            <a:br>
              <a:rPr lang="en-US" sz="2200" dirty="0">
                <a:latin typeface="Segoe UI" panose="020B0502040204020203" pitchFamily="34" charset="0"/>
                <a:cs typeface="Segoe UI" panose="020B0502040204020203" pitchFamily="34" charset="0"/>
              </a:rPr>
            </a:br>
            <a:endParaRPr lang="en-US" sz="2200" dirty="0">
              <a:latin typeface="Segoe UI" panose="020B0502040204020203" pitchFamily="34" charset="0"/>
              <a:cs typeface="Segoe UI" panose="020B0502040204020203" pitchFamily="34" charset="0"/>
            </a:endParaRPr>
          </a:p>
          <a:p>
            <a:r>
              <a:rPr lang="en-US" sz="2200" dirty="0">
                <a:latin typeface="Segoe UI" panose="020B0502040204020203" pitchFamily="34" charset="0"/>
                <a:cs typeface="Segoe UI" panose="020B0502040204020203" pitchFamily="34" charset="0"/>
              </a:rPr>
              <a:t>2. Two latent time-to-event variables can be defined. </a:t>
            </a:r>
            <a:endParaRPr lang="fr-FR" sz="2200" dirty="0">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15AD0CCB-4B9E-50F2-F08C-51313A69AF31}"/>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9" name="Rectangle: Rounded Corners 8">
            <a:extLst>
              <a:ext uri="{FF2B5EF4-FFF2-40B4-BE49-F238E27FC236}">
                <a16:creationId xmlns:a16="http://schemas.microsoft.com/office/drawing/2014/main" id="{96C6D216-8FA2-15D5-B563-BAAE47BB4B5F}"/>
              </a:ext>
            </a:extLst>
          </p:cNvPr>
          <p:cNvSpPr/>
          <p:nvPr/>
        </p:nvSpPr>
        <p:spPr>
          <a:xfrm>
            <a:off x="1141012" y="3341890"/>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11" name="Rectangle: Rounded Corners 10">
            <a:extLst>
              <a:ext uri="{FF2B5EF4-FFF2-40B4-BE49-F238E27FC236}">
                <a16:creationId xmlns:a16="http://schemas.microsoft.com/office/drawing/2014/main" id="{EEA71634-44E0-B304-E0EE-691315E3845E}"/>
              </a:ext>
            </a:extLst>
          </p:cNvPr>
          <p:cNvSpPr/>
          <p:nvPr/>
        </p:nvSpPr>
        <p:spPr>
          <a:xfrm>
            <a:off x="4132026" y="2020716"/>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sp>
        <p:nvSpPr>
          <p:cNvPr id="12" name="Rectangle: Rounded Corners 11">
            <a:extLst>
              <a:ext uri="{FF2B5EF4-FFF2-40B4-BE49-F238E27FC236}">
                <a16:creationId xmlns:a16="http://schemas.microsoft.com/office/drawing/2014/main" id="{195D04BE-3194-BC4D-21C3-8900FA4F386B}"/>
              </a:ext>
            </a:extLst>
          </p:cNvPr>
          <p:cNvSpPr/>
          <p:nvPr/>
        </p:nvSpPr>
        <p:spPr>
          <a:xfrm>
            <a:off x="4132027" y="4576992"/>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2:</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Dead</a:t>
            </a:r>
            <a:endParaRPr lang="fr-FR" dirty="0">
              <a:latin typeface="Segoe UI" panose="020B0502040204020203" pitchFamily="34" charset="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CFA944C3-98F5-D71F-B5EC-03047A96BC2D}"/>
              </a:ext>
            </a:extLst>
          </p:cNvPr>
          <p:cNvCxnSpPr>
            <a:cxnSpLocks/>
          </p:cNvCxnSpPr>
          <p:nvPr/>
        </p:nvCxnSpPr>
        <p:spPr>
          <a:xfrm flipV="1">
            <a:off x="2214439" y="2616333"/>
            <a:ext cx="1917587"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254F49A1-03D9-F02A-2544-35F12873D00E}"/>
              </a:ext>
            </a:extLst>
          </p:cNvPr>
          <p:cNvCxnSpPr>
            <a:cxnSpLocks/>
          </p:cNvCxnSpPr>
          <p:nvPr/>
        </p:nvCxnSpPr>
        <p:spPr>
          <a:xfrm>
            <a:off x="2132938" y="4478927"/>
            <a:ext cx="1999088"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63A23ADD-3753-8CEA-13FF-4B703BEC7E65}"/>
              </a:ext>
            </a:extLst>
          </p:cNvPr>
          <p:cNvCxnSpPr>
            <a:cxnSpLocks/>
          </p:cNvCxnSpPr>
          <p:nvPr/>
        </p:nvCxnSpPr>
        <p:spPr>
          <a:xfrm>
            <a:off x="5092811" y="3157753"/>
            <a:ext cx="0" cy="1419239"/>
          </a:xfrm>
          <a:prstGeom prst="straightConnector1">
            <a:avLst/>
          </a:prstGeom>
          <a:ln w="28575">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7A0AFBC7-E827-E37A-3479-E40EB524120F}"/>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Multi-state model representation</a:t>
            </a:r>
            <a:endParaRPr lang="fr-FR" sz="3200" dirty="0">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E1F484D8-91B3-862F-B4DC-25662D2FFF44}"/>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31</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14CA2184-854D-EE66-FC4C-69C8D1F03DA4}"/>
              </a:ext>
            </a:extLst>
          </p:cNvPr>
          <p:cNvSpPr txBox="1"/>
          <p:nvPr/>
        </p:nvSpPr>
        <p:spPr>
          <a:xfrm>
            <a:off x="1315939" y="6002179"/>
            <a:ext cx="5181600" cy="430887"/>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Illness-death model, with 3 states</a:t>
            </a:r>
            <a:endParaRPr lang="fr-FR" sz="2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0958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0F8594-2446-62F7-BF0E-8E2629E97DEC}"/>
                  </a:ext>
                </a:extLst>
              </p:cNvPr>
              <p:cNvSpPr txBox="1"/>
              <p:nvPr/>
            </p:nvSpPr>
            <p:spPr>
              <a:xfrm>
                <a:off x="7859190" y="2254274"/>
                <a:ext cx="2896948" cy="1631216"/>
              </a:xfrm>
              <a:prstGeom prst="rect">
                <a:avLst/>
              </a:prstGeom>
              <a:noFill/>
            </p:spPr>
            <p:txBody>
              <a:bodyPr wrap="square" rtlCol="0">
                <a:spAutoFit/>
              </a:bodyPr>
              <a:lstStyle/>
              <a:p>
                <a:r>
                  <a:rPr lang="fr-FR" sz="2000" b="1" dirty="0" err="1">
                    <a:latin typeface="Segoe UI" panose="020B0502040204020203" pitchFamily="34" charset="0"/>
                    <a:cs typeface="Segoe UI" panose="020B0502040204020203" pitchFamily="34" charset="0"/>
                  </a:rPr>
                  <a:t>Random</a:t>
                </a:r>
                <a:r>
                  <a:rPr lang="fr-FR" sz="2000" b="1" dirty="0">
                    <a:latin typeface="Segoe UI" panose="020B0502040204020203" pitchFamily="34" charset="0"/>
                    <a:cs typeface="Segoe UI" panose="020B0502040204020203" pitchFamily="34" charset="0"/>
                  </a:rPr>
                  <a:t> variable </a:t>
                </a:r>
                <a14:m>
                  <m:oMath xmlns:m="http://schemas.openxmlformats.org/officeDocument/2006/math">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oMath>
                </a14:m>
                <a:br>
                  <a:rPr lang="en-US" sz="2000" b="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Time from treatment initiation until reaching state 1</a:t>
                </a:r>
              </a:p>
              <a:p>
                <a:endParaRPr lang="en-US" sz="2000" dirty="0">
                  <a:latin typeface="Segoe UI" panose="020B0502040204020203" pitchFamily="34" charset="0"/>
                  <a:cs typeface="Segoe UI" panose="020B0502040204020203" pitchFamily="34" charset="0"/>
                </a:endParaRPr>
              </a:p>
            </p:txBody>
          </p:sp>
        </mc:Choice>
        <mc:Fallback xmlns="">
          <p:sp>
            <p:nvSpPr>
              <p:cNvPr id="18" name="TextBox 17">
                <a:extLst>
                  <a:ext uri="{FF2B5EF4-FFF2-40B4-BE49-F238E27FC236}">
                    <a16:creationId xmlns:a16="http://schemas.microsoft.com/office/drawing/2014/main" id="{FF0F8594-2446-62F7-BF0E-8E2629E97DEC}"/>
                  </a:ext>
                </a:extLst>
              </p:cNvPr>
              <p:cNvSpPr txBox="1">
                <a:spLocks noRot="1" noChangeAspect="1" noMove="1" noResize="1" noEditPoints="1" noAdjustHandles="1" noChangeArrowheads="1" noChangeShapeType="1" noTextEdit="1"/>
              </p:cNvSpPr>
              <p:nvPr/>
            </p:nvSpPr>
            <p:spPr>
              <a:xfrm>
                <a:off x="7859190" y="2254274"/>
                <a:ext cx="2896948" cy="1631216"/>
              </a:xfrm>
              <a:prstGeom prst="rect">
                <a:avLst/>
              </a:prstGeom>
              <a:blipFill>
                <a:blip r:embed="rId3"/>
                <a:stretch>
                  <a:fillRect l="-2105" t="-1873" r="-421"/>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446D1D4B-10F5-3D52-1EEF-D403E060BEDF}"/>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CDEBA779-1CEF-472C-69FA-30CF92EAC9C3}"/>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Multi-state model representation</a:t>
            </a:r>
            <a:endParaRPr lang="fr-FR" sz="3200" dirty="0">
              <a:latin typeface="Segoe UI Semibold" panose="020B0702040204020203" pitchFamily="34" charset="0"/>
              <a:cs typeface="Segoe UI Semibold" panose="020B0702040204020203" pitchFamily="34" charset="0"/>
            </a:endParaRPr>
          </a:p>
        </p:txBody>
      </p:sp>
      <p:sp>
        <p:nvSpPr>
          <p:cNvPr id="13" name="Rectangle: Rounded Corners 12">
            <a:extLst>
              <a:ext uri="{FF2B5EF4-FFF2-40B4-BE49-F238E27FC236}">
                <a16:creationId xmlns:a16="http://schemas.microsoft.com/office/drawing/2014/main" id="{B6060ACB-E2A4-0E28-758C-F300530D8D23}"/>
              </a:ext>
            </a:extLst>
          </p:cNvPr>
          <p:cNvSpPr/>
          <p:nvPr/>
        </p:nvSpPr>
        <p:spPr>
          <a:xfrm>
            <a:off x="1141012" y="3341890"/>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529CB41C-92DC-B53F-DCC5-43E86D43F9FC}"/>
              </a:ext>
            </a:extLst>
          </p:cNvPr>
          <p:cNvSpPr/>
          <p:nvPr/>
        </p:nvSpPr>
        <p:spPr>
          <a:xfrm>
            <a:off x="4132026" y="2020716"/>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A4B9A042-D35F-A865-92B8-79F068CB33B8}"/>
              </a:ext>
            </a:extLst>
          </p:cNvPr>
          <p:cNvSpPr/>
          <p:nvPr/>
        </p:nvSpPr>
        <p:spPr>
          <a:xfrm>
            <a:off x="4132027" y="4576992"/>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State 2:</a:t>
            </a:r>
            <a:br>
              <a:rPr lang="en-US" dirty="0"/>
            </a:br>
            <a:r>
              <a:rPr lang="en-US" dirty="0"/>
              <a:t>Dead</a:t>
            </a:r>
            <a:endParaRPr lang="fr-FR" dirty="0"/>
          </a:p>
        </p:txBody>
      </p:sp>
      <p:cxnSp>
        <p:nvCxnSpPr>
          <p:cNvPr id="17" name="Straight Arrow Connector 16">
            <a:extLst>
              <a:ext uri="{FF2B5EF4-FFF2-40B4-BE49-F238E27FC236}">
                <a16:creationId xmlns:a16="http://schemas.microsoft.com/office/drawing/2014/main" id="{7AE48265-37A8-E494-43DB-902A5E241CE1}"/>
              </a:ext>
            </a:extLst>
          </p:cNvPr>
          <p:cNvCxnSpPr>
            <a:cxnSpLocks/>
          </p:cNvCxnSpPr>
          <p:nvPr/>
        </p:nvCxnSpPr>
        <p:spPr>
          <a:xfrm flipV="1">
            <a:off x="2214439" y="2616333"/>
            <a:ext cx="1917587"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CBA93B79-719D-4501-D883-790E090C862E}"/>
              </a:ext>
            </a:extLst>
          </p:cNvPr>
          <p:cNvCxnSpPr>
            <a:cxnSpLocks/>
          </p:cNvCxnSpPr>
          <p:nvPr/>
        </p:nvCxnSpPr>
        <p:spPr>
          <a:xfrm>
            <a:off x="2132938" y="4478927"/>
            <a:ext cx="1999088"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46F79C0A-211B-C9AD-B934-A78F6DA410CA}"/>
              </a:ext>
            </a:extLst>
          </p:cNvPr>
          <p:cNvCxnSpPr>
            <a:cxnSpLocks/>
          </p:cNvCxnSpPr>
          <p:nvPr/>
        </p:nvCxnSpPr>
        <p:spPr>
          <a:xfrm>
            <a:off x="5092811" y="3157753"/>
            <a:ext cx="0" cy="1419239"/>
          </a:xfrm>
          <a:prstGeom prst="straightConnector1">
            <a:avLst/>
          </a:prstGeom>
          <a:ln w="28575">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 name="Google Shape;234;p36">
            <a:extLst>
              <a:ext uri="{FF2B5EF4-FFF2-40B4-BE49-F238E27FC236}">
                <a16:creationId xmlns:a16="http://schemas.microsoft.com/office/drawing/2014/main" id="{2B172658-28BF-1DE7-EE85-3AB8CFF214B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32</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C5D33DD3-5896-A616-A082-475B50BF70CE}"/>
              </a:ext>
            </a:extLst>
          </p:cNvPr>
          <p:cNvSpPr txBox="1"/>
          <p:nvPr/>
        </p:nvSpPr>
        <p:spPr>
          <a:xfrm>
            <a:off x="1315939" y="6002179"/>
            <a:ext cx="5181600" cy="430887"/>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Illness-death model, with 3 states</a:t>
            </a:r>
            <a:endParaRPr lang="fr-FR" sz="2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4005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0F8594-2446-62F7-BF0E-8E2629E97DEC}"/>
                  </a:ext>
                </a:extLst>
              </p:cNvPr>
              <p:cNvSpPr txBox="1"/>
              <p:nvPr/>
            </p:nvSpPr>
            <p:spPr>
              <a:xfrm>
                <a:off x="7859190" y="2254274"/>
                <a:ext cx="2896948" cy="3170099"/>
              </a:xfrm>
              <a:prstGeom prst="rect">
                <a:avLst/>
              </a:prstGeom>
              <a:noFill/>
            </p:spPr>
            <p:txBody>
              <a:bodyPr wrap="square" rtlCol="0">
                <a:spAutoFit/>
              </a:bodyPr>
              <a:lstStyle/>
              <a:p>
                <a:r>
                  <a:rPr lang="fr-FR" sz="2000" b="1" dirty="0" err="1">
                    <a:latin typeface="Segoe UI" panose="020B0502040204020203" pitchFamily="34" charset="0"/>
                    <a:cs typeface="Segoe UI" panose="020B0502040204020203" pitchFamily="34" charset="0"/>
                  </a:rPr>
                  <a:t>Random</a:t>
                </a:r>
                <a:r>
                  <a:rPr lang="fr-FR" sz="2000" b="1" dirty="0">
                    <a:latin typeface="Segoe UI" panose="020B0502040204020203" pitchFamily="34" charset="0"/>
                    <a:cs typeface="Segoe UI" panose="020B0502040204020203" pitchFamily="34" charset="0"/>
                  </a:rPr>
                  <a:t> variable </a:t>
                </a:r>
                <a14:m>
                  <m:oMath xmlns:m="http://schemas.openxmlformats.org/officeDocument/2006/math">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oMath>
                </a14:m>
                <a:br>
                  <a:rPr lang="en-US" sz="2000" b="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Time from treatment initiation until reaching state 1</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Random variable </a:t>
                </a:r>
                <a14:m>
                  <m:oMath xmlns:m="http://schemas.openxmlformats.org/officeDocument/2006/math">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𝟐</m:t>
                        </m:r>
                      </m:sub>
                    </m:sSub>
                  </m:oMath>
                </a14:m>
                <a:endParaRPr lang="en-US" sz="2000" b="1"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Time from treatment initiation until reaching state 2 without going through state 1</a:t>
                </a:r>
              </a:p>
            </p:txBody>
          </p:sp>
        </mc:Choice>
        <mc:Fallback xmlns="">
          <p:sp>
            <p:nvSpPr>
              <p:cNvPr id="18" name="TextBox 17">
                <a:extLst>
                  <a:ext uri="{FF2B5EF4-FFF2-40B4-BE49-F238E27FC236}">
                    <a16:creationId xmlns:a16="http://schemas.microsoft.com/office/drawing/2014/main" id="{FF0F8594-2446-62F7-BF0E-8E2629E97DEC}"/>
                  </a:ext>
                </a:extLst>
              </p:cNvPr>
              <p:cNvSpPr txBox="1">
                <a:spLocks noRot="1" noChangeAspect="1" noMove="1" noResize="1" noEditPoints="1" noAdjustHandles="1" noChangeArrowheads="1" noChangeShapeType="1" noTextEdit="1"/>
              </p:cNvSpPr>
              <p:nvPr/>
            </p:nvSpPr>
            <p:spPr>
              <a:xfrm>
                <a:off x="7859190" y="2254274"/>
                <a:ext cx="2896948" cy="3170099"/>
              </a:xfrm>
              <a:prstGeom prst="rect">
                <a:avLst/>
              </a:prstGeom>
              <a:blipFill>
                <a:blip r:embed="rId3"/>
                <a:stretch>
                  <a:fillRect l="-2105" t="-962" r="-421" b="-2692"/>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8F967899-BE5F-5F54-2440-0C037145B435}"/>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Rectangle: Rounded Corners 11">
            <a:extLst>
              <a:ext uri="{FF2B5EF4-FFF2-40B4-BE49-F238E27FC236}">
                <a16:creationId xmlns:a16="http://schemas.microsoft.com/office/drawing/2014/main" id="{4A7BD941-DF93-50BE-8B55-BEB1E4197EF2}"/>
              </a:ext>
            </a:extLst>
          </p:cNvPr>
          <p:cNvSpPr/>
          <p:nvPr/>
        </p:nvSpPr>
        <p:spPr>
          <a:xfrm>
            <a:off x="1141012" y="3341890"/>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C9B9084B-B774-308C-AC74-7B526C04F3A4}"/>
              </a:ext>
            </a:extLst>
          </p:cNvPr>
          <p:cNvSpPr/>
          <p:nvPr/>
        </p:nvSpPr>
        <p:spPr>
          <a:xfrm>
            <a:off x="4132026" y="2020716"/>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F8FAAF22-4FBD-41DA-91AA-5B7AAA753AF5}"/>
              </a:ext>
            </a:extLst>
          </p:cNvPr>
          <p:cNvSpPr/>
          <p:nvPr/>
        </p:nvSpPr>
        <p:spPr>
          <a:xfrm>
            <a:off x="4132027" y="4576992"/>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2:</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Dead</a:t>
            </a:r>
            <a:endParaRPr lang="fr-FR" dirty="0">
              <a:latin typeface="Segoe UI" panose="020B0502040204020203" pitchFamily="34"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8E49C928-9DD2-C107-3EB9-F4D09233EB8B}"/>
              </a:ext>
            </a:extLst>
          </p:cNvPr>
          <p:cNvCxnSpPr>
            <a:cxnSpLocks/>
          </p:cNvCxnSpPr>
          <p:nvPr/>
        </p:nvCxnSpPr>
        <p:spPr>
          <a:xfrm flipV="1">
            <a:off x="2214439" y="2616333"/>
            <a:ext cx="1917587"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89D019F3-7654-1B9F-6806-7A4FEAB2E0F8}"/>
              </a:ext>
            </a:extLst>
          </p:cNvPr>
          <p:cNvCxnSpPr>
            <a:cxnSpLocks/>
          </p:cNvCxnSpPr>
          <p:nvPr/>
        </p:nvCxnSpPr>
        <p:spPr>
          <a:xfrm>
            <a:off x="2132938" y="4478927"/>
            <a:ext cx="1999088"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50B4177E-B409-614B-F3E0-593BAD6589F9}"/>
              </a:ext>
            </a:extLst>
          </p:cNvPr>
          <p:cNvCxnSpPr>
            <a:cxnSpLocks/>
          </p:cNvCxnSpPr>
          <p:nvPr/>
        </p:nvCxnSpPr>
        <p:spPr>
          <a:xfrm>
            <a:off x="5092811" y="3157753"/>
            <a:ext cx="0" cy="1419239"/>
          </a:xfrm>
          <a:prstGeom prst="straightConnector1">
            <a:avLst/>
          </a:prstGeom>
          <a:ln w="28575">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BE733080-8917-DEF8-1661-EAD64E9579E1}"/>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Multi-state model representation</a:t>
            </a:r>
            <a:endParaRPr lang="fr-FR" sz="3200" dirty="0">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309E45F3-1BD1-7B03-6B16-7A12DCBE523A}"/>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33</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35867DC7-114B-671E-149E-511BAF49123A}"/>
              </a:ext>
            </a:extLst>
          </p:cNvPr>
          <p:cNvSpPr txBox="1"/>
          <p:nvPr/>
        </p:nvSpPr>
        <p:spPr>
          <a:xfrm>
            <a:off x="1315939" y="6002179"/>
            <a:ext cx="5181600" cy="430887"/>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Illness-death model, with 3 states</a:t>
            </a:r>
            <a:endParaRPr lang="fr-FR" sz="2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5918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0F8594-2446-62F7-BF0E-8E2629E97DEC}"/>
                  </a:ext>
                </a:extLst>
              </p:cNvPr>
              <p:cNvSpPr txBox="1"/>
              <p:nvPr/>
            </p:nvSpPr>
            <p:spPr>
              <a:xfrm>
                <a:off x="7579410" y="2018871"/>
                <a:ext cx="3774390" cy="163121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Ultimately, only the minimum of the two time-to-event variables will ever be observed:</a:t>
                </a:r>
              </a:p>
              <a:p>
                <a:endParaRPr lang="en-US" sz="2000" b="0" i="1" dirty="0">
                  <a:latin typeface="Segoe UI" panose="020B0502040204020203" pitchFamily="34" charset="0"/>
                  <a:cs typeface="Segoe UI" panose="020B0502040204020203" pitchFamily="34" charset="0"/>
                </a:endParaRPr>
              </a:p>
              <a:p>
                <a:pPr algn="ctr"/>
                <a14:m>
                  <m:oMath xmlns:m="http://schemas.openxmlformats.org/officeDocument/2006/math">
                    <m:r>
                      <a:rPr lang="en-US" sz="2000" b="1" i="1" smtClean="0">
                        <a:latin typeface="Cambria Math" panose="02040503050406030204" pitchFamily="18" charset="0"/>
                      </a:rPr>
                      <m:t>𝑼</m:t>
                    </m:r>
                    <m:r>
                      <a:rPr lang="en-US" sz="2000" b="1" i="1" smtClean="0">
                        <a:latin typeface="Cambria Math" panose="02040503050406030204" pitchFamily="18" charset="0"/>
                      </a:rPr>
                      <m:t>=</m:t>
                    </m:r>
                    <m:r>
                      <a:rPr lang="en-US" sz="2000" b="1" i="0" smtClean="0">
                        <a:latin typeface="Cambria Math" panose="02040503050406030204" pitchFamily="18" charset="0"/>
                      </a:rPr>
                      <m:t>𝐦𝐢𝐧</m:t>
                    </m:r>
                    <m:r>
                      <a:rPr lang="en-US"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oMath>
                </a14:m>
                <a:r>
                  <a:rPr lang="fr-FR" sz="2000" b="1" dirty="0">
                    <a:latin typeface="Segoe UI" panose="020B0502040204020203" pitchFamily="34" charset="0"/>
                    <a:cs typeface="Segoe UI" panose="020B0502040204020203" pitchFamily="34" charset="0"/>
                  </a:rPr>
                  <a:t>, </a:t>
                </a:r>
                <a14:m>
                  <m:oMath xmlns:m="http://schemas.openxmlformats.org/officeDocument/2006/math">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𝟐</m:t>
                        </m:r>
                      </m:sub>
                    </m:sSub>
                    <m:r>
                      <a:rPr lang="en-US" sz="2000" b="1" i="1" smtClean="0">
                        <a:latin typeface="Cambria Math" panose="02040503050406030204" pitchFamily="18" charset="0"/>
                      </a:rPr>
                      <m:t>)</m:t>
                    </m:r>
                  </m:oMath>
                </a14:m>
                <a:endParaRPr lang="fr-FR" sz="2000" b="1" dirty="0">
                  <a:latin typeface="Segoe UI" panose="020B0502040204020203" pitchFamily="34" charset="0"/>
                  <a:cs typeface="Segoe UI" panose="020B0502040204020203" pitchFamily="34" charset="0"/>
                </a:endParaRPr>
              </a:p>
            </p:txBody>
          </p:sp>
        </mc:Choice>
        <mc:Fallback xmlns="">
          <p:sp>
            <p:nvSpPr>
              <p:cNvPr id="18" name="TextBox 17">
                <a:extLst>
                  <a:ext uri="{FF2B5EF4-FFF2-40B4-BE49-F238E27FC236}">
                    <a16:creationId xmlns:a16="http://schemas.microsoft.com/office/drawing/2014/main" id="{FF0F8594-2446-62F7-BF0E-8E2629E97DEC}"/>
                  </a:ext>
                </a:extLst>
              </p:cNvPr>
              <p:cNvSpPr txBox="1">
                <a:spLocks noRot="1" noChangeAspect="1" noMove="1" noResize="1" noEditPoints="1" noAdjustHandles="1" noChangeArrowheads="1" noChangeShapeType="1" noTextEdit="1"/>
              </p:cNvSpPr>
              <p:nvPr/>
            </p:nvSpPr>
            <p:spPr>
              <a:xfrm>
                <a:off x="7579410" y="2018871"/>
                <a:ext cx="3774390" cy="1631216"/>
              </a:xfrm>
              <a:prstGeom prst="rect">
                <a:avLst/>
              </a:prstGeom>
              <a:blipFill>
                <a:blip r:embed="rId3"/>
                <a:stretch>
                  <a:fillRect l="-1613" t="-1493" r="-3387" b="-5970"/>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1DCD381-2090-B33B-C98F-365CBD6561A0}"/>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93971C4A-797D-AD5E-D783-DD26B6ECBAD8}"/>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Multi-state model representation</a:t>
            </a:r>
            <a:endParaRPr lang="fr-FR" sz="3200" dirty="0">
              <a:latin typeface="Segoe UI Semibold" panose="020B0702040204020203" pitchFamily="34" charset="0"/>
              <a:cs typeface="Segoe UI Semibold" panose="020B0702040204020203" pitchFamily="34" charset="0"/>
            </a:endParaRPr>
          </a:p>
        </p:txBody>
      </p:sp>
      <p:sp>
        <p:nvSpPr>
          <p:cNvPr id="13" name="Rectangle: Rounded Corners 12">
            <a:extLst>
              <a:ext uri="{FF2B5EF4-FFF2-40B4-BE49-F238E27FC236}">
                <a16:creationId xmlns:a16="http://schemas.microsoft.com/office/drawing/2014/main" id="{BBFBD0A6-AE0E-F01F-D1DD-12CC95FDE47C}"/>
              </a:ext>
            </a:extLst>
          </p:cNvPr>
          <p:cNvSpPr/>
          <p:nvPr/>
        </p:nvSpPr>
        <p:spPr>
          <a:xfrm>
            <a:off x="1141012" y="3341890"/>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6FBFCBC3-01C7-627B-C917-80D4BC2FDE7E}"/>
              </a:ext>
            </a:extLst>
          </p:cNvPr>
          <p:cNvSpPr/>
          <p:nvPr/>
        </p:nvSpPr>
        <p:spPr>
          <a:xfrm>
            <a:off x="4132026" y="2020716"/>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A7DF2B0C-7DEF-D248-0A83-A82023BE52ED}"/>
              </a:ext>
            </a:extLst>
          </p:cNvPr>
          <p:cNvSpPr/>
          <p:nvPr/>
        </p:nvSpPr>
        <p:spPr>
          <a:xfrm>
            <a:off x="4132027" y="4576992"/>
            <a:ext cx="1963973" cy="1137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State 2:</a:t>
            </a:r>
            <a:br>
              <a:rPr lang="en-US" dirty="0"/>
            </a:br>
            <a:r>
              <a:rPr lang="en-US" dirty="0"/>
              <a:t>Dead</a:t>
            </a:r>
            <a:endParaRPr lang="fr-FR" dirty="0"/>
          </a:p>
        </p:txBody>
      </p:sp>
      <p:cxnSp>
        <p:nvCxnSpPr>
          <p:cNvPr id="17" name="Straight Arrow Connector 16">
            <a:extLst>
              <a:ext uri="{FF2B5EF4-FFF2-40B4-BE49-F238E27FC236}">
                <a16:creationId xmlns:a16="http://schemas.microsoft.com/office/drawing/2014/main" id="{2908F10F-80C7-684C-CB91-6ACBACDFA2B2}"/>
              </a:ext>
            </a:extLst>
          </p:cNvPr>
          <p:cNvCxnSpPr>
            <a:cxnSpLocks/>
          </p:cNvCxnSpPr>
          <p:nvPr/>
        </p:nvCxnSpPr>
        <p:spPr>
          <a:xfrm flipV="1">
            <a:off x="2214439" y="2616333"/>
            <a:ext cx="1917587"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9037B33-9576-8B52-A68A-64A17EF99D18}"/>
              </a:ext>
            </a:extLst>
          </p:cNvPr>
          <p:cNvCxnSpPr>
            <a:cxnSpLocks/>
          </p:cNvCxnSpPr>
          <p:nvPr/>
        </p:nvCxnSpPr>
        <p:spPr>
          <a:xfrm>
            <a:off x="2132938" y="4478927"/>
            <a:ext cx="1999088"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47F8D359-A600-00A3-CC2F-EDE35C77F456}"/>
              </a:ext>
            </a:extLst>
          </p:cNvPr>
          <p:cNvCxnSpPr>
            <a:cxnSpLocks/>
          </p:cNvCxnSpPr>
          <p:nvPr/>
        </p:nvCxnSpPr>
        <p:spPr>
          <a:xfrm>
            <a:off x="5092811" y="3157753"/>
            <a:ext cx="0" cy="1419239"/>
          </a:xfrm>
          <a:prstGeom prst="straightConnector1">
            <a:avLst/>
          </a:prstGeom>
          <a:ln w="28575">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71225A-4887-8027-44C0-5D4ED1110FF6}"/>
                  </a:ext>
                </a:extLst>
              </p:cNvPr>
              <p:cNvSpPr txBox="1"/>
              <p:nvPr/>
            </p:nvSpPr>
            <p:spPr>
              <a:xfrm>
                <a:off x="7579410" y="4562466"/>
                <a:ext cx="4041659" cy="1166088"/>
              </a:xfrm>
              <a:prstGeom prst="rect">
                <a:avLst/>
              </a:prstGeom>
              <a:noFill/>
            </p:spPr>
            <p:txBody>
              <a:bodyPr wrap="square">
                <a:spAutoFit/>
              </a:bodyPr>
              <a:lstStyle/>
              <a:p>
                <a:pPr>
                  <a:lnSpc>
                    <a:spcPct val="120000"/>
                  </a:lnSpc>
                </a:pPr>
                <a:r>
                  <a:rPr lang="en-US" sz="2000" dirty="0">
                    <a:latin typeface="Segoe UI" panose="020B0502040204020203" pitchFamily="34" charset="0"/>
                    <a:cs typeface="Segoe UI" panose="020B0502040204020203" pitchFamily="34" charset="0"/>
                  </a:rPr>
                  <a:t>The corresponding integer-valued variable </a:t>
                </a:r>
                <a14:m>
                  <m:oMath xmlns:m="http://schemas.openxmlformats.org/officeDocument/2006/math">
                    <m:r>
                      <a:rPr lang="en-US" sz="2000" b="1" i="1" smtClean="0">
                        <a:latin typeface="Cambria Math" panose="02040503050406030204" pitchFamily="18" charset="0"/>
                      </a:rPr>
                      <m:t>𝑭</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𝟏</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𝟐</m:t>
                    </m:r>
                    <m:r>
                      <a:rPr lang="en-US" sz="2000" b="1" i="1" smtClean="0">
                        <a:latin typeface="Cambria Math" panose="02040503050406030204" pitchFamily="18" charset="0"/>
                        <a:ea typeface="Cambria Math" panose="02040503050406030204" pitchFamily="18" charset="0"/>
                      </a:rPr>
                      <m:t>}</m:t>
                    </m:r>
                  </m:oMath>
                </a14:m>
                <a:r>
                  <a:rPr lang="en-US" sz="2000" dirty="0">
                    <a:latin typeface="Segoe UI" panose="020B0502040204020203" pitchFamily="34" charset="0"/>
                    <a:cs typeface="Segoe UI" panose="020B0502040204020203" pitchFamily="34" charset="0"/>
                  </a:rPr>
                  <a:t> indicates the type of event that occurs first.</a:t>
                </a:r>
              </a:p>
            </p:txBody>
          </p:sp>
        </mc:Choice>
        <mc:Fallback xmlns="">
          <p:sp>
            <p:nvSpPr>
              <p:cNvPr id="3" name="TextBox 2">
                <a:extLst>
                  <a:ext uri="{FF2B5EF4-FFF2-40B4-BE49-F238E27FC236}">
                    <a16:creationId xmlns:a16="http://schemas.microsoft.com/office/drawing/2014/main" id="{7071225A-4887-8027-44C0-5D4ED1110FF6}"/>
                  </a:ext>
                </a:extLst>
              </p:cNvPr>
              <p:cNvSpPr txBox="1">
                <a:spLocks noRot="1" noChangeAspect="1" noMove="1" noResize="1" noEditPoints="1" noAdjustHandles="1" noChangeArrowheads="1" noChangeShapeType="1" noTextEdit="1"/>
              </p:cNvSpPr>
              <p:nvPr/>
            </p:nvSpPr>
            <p:spPr>
              <a:xfrm>
                <a:off x="7579410" y="4562466"/>
                <a:ext cx="4041659" cy="1166088"/>
              </a:xfrm>
              <a:prstGeom prst="rect">
                <a:avLst/>
              </a:prstGeom>
              <a:blipFill>
                <a:blip r:embed="rId4"/>
                <a:stretch>
                  <a:fillRect l="-1508" r="-2262" b="-8333"/>
                </a:stretch>
              </a:blipFill>
            </p:spPr>
            <p:txBody>
              <a:bodyPr/>
              <a:lstStyle/>
              <a:p>
                <a:r>
                  <a:rPr lang="fr-FR">
                    <a:noFill/>
                  </a:rPr>
                  <a:t> </a:t>
                </a:r>
              </a:p>
            </p:txBody>
          </p:sp>
        </mc:Fallback>
      </mc:AlternateContent>
      <p:sp>
        <p:nvSpPr>
          <p:cNvPr id="2" name="Google Shape;234;p36">
            <a:extLst>
              <a:ext uri="{FF2B5EF4-FFF2-40B4-BE49-F238E27FC236}">
                <a16:creationId xmlns:a16="http://schemas.microsoft.com/office/drawing/2014/main" id="{DD31C248-CD9F-D07D-6F7A-D829003A5BD3}"/>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34</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4" name="TextBox 3">
            <a:extLst>
              <a:ext uri="{FF2B5EF4-FFF2-40B4-BE49-F238E27FC236}">
                <a16:creationId xmlns:a16="http://schemas.microsoft.com/office/drawing/2014/main" id="{6A327C62-F75F-AE01-2D2D-38BF3CEC78B2}"/>
              </a:ext>
            </a:extLst>
          </p:cNvPr>
          <p:cNvSpPr txBox="1"/>
          <p:nvPr/>
        </p:nvSpPr>
        <p:spPr>
          <a:xfrm>
            <a:off x="1315939" y="6002179"/>
            <a:ext cx="5181600" cy="430887"/>
          </a:xfrm>
          <a:prstGeom prst="rect">
            <a:avLst/>
          </a:prstGeom>
          <a:noFill/>
        </p:spPr>
        <p:txBody>
          <a:bodyPr wrap="square" rtlCol="0">
            <a:spAutoFit/>
          </a:bodyPr>
          <a:lstStyle/>
          <a:p>
            <a:r>
              <a:rPr lang="en-US" sz="2200" b="1" dirty="0">
                <a:latin typeface="Segoe UI" panose="020B0502040204020203" pitchFamily="34" charset="0"/>
                <a:cs typeface="Segoe UI" panose="020B0502040204020203" pitchFamily="34" charset="0"/>
              </a:rPr>
              <a:t>Illness-death model, with 3 states</a:t>
            </a:r>
            <a:endParaRPr lang="fr-FR" sz="2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506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28ED-9435-02A7-EDF9-E6E6B4EDA4C2}"/>
              </a:ext>
            </a:extLst>
          </p:cNvPr>
          <p:cNvSpPr>
            <a:spLocks noGrp="1"/>
          </p:cNvSpPr>
          <p:nvPr>
            <p:ph type="title"/>
          </p:nvPr>
        </p:nvSpPr>
        <p:spPr>
          <a:xfrm>
            <a:off x="838200" y="2306500"/>
            <a:ext cx="10515600" cy="1500187"/>
          </a:xfrm>
        </p:spPr>
        <p:txBody>
          <a:bodyPr>
            <a:normAutofit/>
          </a:bodyPr>
          <a:lstStyle/>
          <a:p>
            <a:pPr algn="ctr"/>
            <a:r>
              <a:rPr lang="en-US" sz="4000" dirty="0">
                <a:latin typeface="Segoe UI" panose="020B0502040204020203" pitchFamily="34" charset="0"/>
                <a:cs typeface="Segoe UI" panose="020B0502040204020203" pitchFamily="34" charset="0"/>
              </a:rPr>
              <a:t>What is the nature of </a:t>
            </a:r>
            <a:r>
              <a:rPr lang="en-US" sz="4000" u="sng" dirty="0">
                <a:latin typeface="Segoe UI" panose="020B0502040204020203" pitchFamily="34" charset="0"/>
                <a:cs typeface="Segoe UI" panose="020B0502040204020203" pitchFamily="34" charset="0"/>
              </a:rPr>
              <a:t>observations</a:t>
            </a:r>
            <a:r>
              <a:rPr lang="en-US" sz="4000" dirty="0">
                <a:latin typeface="Segoe UI" panose="020B0502040204020203" pitchFamily="34" charset="0"/>
                <a:cs typeface="Segoe UI" panose="020B0502040204020203" pitchFamily="34" charset="0"/>
              </a:rPr>
              <a:t> </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made in the EHR?</a:t>
            </a:r>
            <a:endParaRPr lang="fr-FR" sz="4000" dirty="0">
              <a:latin typeface="Segoe UI" panose="020B0502040204020203" pitchFamily="34" charset="0"/>
              <a:cs typeface="Segoe UI" panose="020B0502040204020203" pitchFamily="34" charset="0"/>
            </a:endParaRPr>
          </a:p>
        </p:txBody>
      </p:sp>
      <p:sp>
        <p:nvSpPr>
          <p:cNvPr id="4" name="Google Shape;234;p36">
            <a:extLst>
              <a:ext uri="{FF2B5EF4-FFF2-40B4-BE49-F238E27FC236}">
                <a16:creationId xmlns:a16="http://schemas.microsoft.com/office/drawing/2014/main" id="{9E895609-FAB4-6C90-7404-4622298F1257}"/>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35</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396649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0F8594-2446-62F7-BF0E-8E2629E97DEC}"/>
                  </a:ext>
                </a:extLst>
              </p:cNvPr>
              <p:cNvSpPr txBox="1"/>
              <p:nvPr/>
            </p:nvSpPr>
            <p:spPr>
              <a:xfrm>
                <a:off x="1324232" y="5516086"/>
                <a:ext cx="377439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𝑼</m:t>
                      </m:r>
                      <m:r>
                        <a:rPr lang="en-US"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r>
                        <a:rPr lang="en-US" sz="2000" b="1" i="0" smtClean="0">
                          <a:latin typeface="Cambria Math" panose="02040503050406030204" pitchFamily="18" charset="0"/>
                        </a:rPr>
                        <m:t>, </m:t>
                      </m:r>
                      <m:r>
                        <a:rPr lang="en-US" sz="2000" b="1" i="1">
                          <a:latin typeface="Cambria Math" panose="02040503050406030204" pitchFamily="18" charset="0"/>
                        </a:rPr>
                        <m:t>𝑭</m:t>
                      </m:r>
                      <m:r>
                        <a:rPr lang="en-US" sz="2000" b="1" i="1" smtClean="0">
                          <a:latin typeface="Cambria Math" panose="02040503050406030204" pitchFamily="18" charset="0"/>
                        </a:rPr>
                        <m:t>=</m:t>
                      </m:r>
                      <m:r>
                        <a:rPr lang="en-US" sz="2000" b="1" i="1" smtClean="0">
                          <a:latin typeface="Cambria Math" panose="02040503050406030204" pitchFamily="18" charset="0"/>
                        </a:rPr>
                        <m:t>𝟏</m:t>
                      </m:r>
                    </m:oMath>
                  </m:oMathPara>
                </a14:m>
                <a:endParaRPr lang="fr-FR" sz="2000" b="1" dirty="0">
                  <a:latin typeface="Segoe UI" panose="020B0502040204020203" pitchFamily="34" charset="0"/>
                  <a:cs typeface="Segoe UI" panose="020B0502040204020203" pitchFamily="34" charset="0"/>
                </a:endParaRPr>
              </a:p>
            </p:txBody>
          </p:sp>
        </mc:Choice>
        <mc:Fallback xmlns="">
          <p:sp>
            <p:nvSpPr>
              <p:cNvPr id="18" name="TextBox 17">
                <a:extLst>
                  <a:ext uri="{FF2B5EF4-FFF2-40B4-BE49-F238E27FC236}">
                    <a16:creationId xmlns:a16="http://schemas.microsoft.com/office/drawing/2014/main" id="{FF0F8594-2446-62F7-BF0E-8E2629E97DEC}"/>
                  </a:ext>
                </a:extLst>
              </p:cNvPr>
              <p:cNvSpPr txBox="1">
                <a:spLocks noRot="1" noChangeAspect="1" noMove="1" noResize="1" noEditPoints="1" noAdjustHandles="1" noChangeArrowheads="1" noChangeShapeType="1" noTextEdit="1"/>
              </p:cNvSpPr>
              <p:nvPr/>
            </p:nvSpPr>
            <p:spPr>
              <a:xfrm>
                <a:off x="1324232" y="5516086"/>
                <a:ext cx="3774390" cy="400110"/>
              </a:xfrm>
              <a:prstGeom prst="rect">
                <a:avLst/>
              </a:prstGeom>
              <a:blipFill>
                <a:blip r:embed="rId3"/>
                <a:stretch>
                  <a:fillRect b="-3030"/>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1DCD381-2090-B33B-C98F-365CBD6561A0}"/>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93971C4A-797D-AD5E-D783-DD26B6ECBAD8}"/>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Observed transitions</a:t>
            </a:r>
            <a:endParaRPr lang="fr-FR" sz="3200" dirty="0">
              <a:latin typeface="Segoe UI Semibold" panose="020B0702040204020203" pitchFamily="34" charset="0"/>
              <a:cs typeface="Segoe UI Semibold" panose="020B0702040204020203" pitchFamily="34" charset="0"/>
            </a:endParaRPr>
          </a:p>
        </p:txBody>
      </p:sp>
      <p:sp>
        <p:nvSpPr>
          <p:cNvPr id="13" name="Rectangle: Rounded Corners 12">
            <a:extLst>
              <a:ext uri="{FF2B5EF4-FFF2-40B4-BE49-F238E27FC236}">
                <a16:creationId xmlns:a16="http://schemas.microsoft.com/office/drawing/2014/main" id="{BBFBD0A6-AE0E-F01F-D1DD-12CC95FDE47C}"/>
              </a:ext>
            </a:extLst>
          </p:cNvPr>
          <p:cNvSpPr/>
          <p:nvPr/>
        </p:nvSpPr>
        <p:spPr>
          <a:xfrm>
            <a:off x="838200" y="3281426"/>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6FBFCBC3-01C7-627B-C917-80D4BC2FDE7E}"/>
              </a:ext>
            </a:extLst>
          </p:cNvPr>
          <p:cNvSpPr/>
          <p:nvPr/>
        </p:nvSpPr>
        <p:spPr>
          <a:xfrm>
            <a:off x="3829214" y="1960252"/>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cxnSp>
        <p:nvCxnSpPr>
          <p:cNvPr id="17" name="Straight Arrow Connector 16">
            <a:extLst>
              <a:ext uri="{FF2B5EF4-FFF2-40B4-BE49-F238E27FC236}">
                <a16:creationId xmlns:a16="http://schemas.microsoft.com/office/drawing/2014/main" id="{2908F10F-80C7-684C-CB91-6ACBACDFA2B2}"/>
              </a:ext>
            </a:extLst>
          </p:cNvPr>
          <p:cNvCxnSpPr>
            <a:cxnSpLocks/>
            <a:stCxn id="13" idx="0"/>
          </p:cNvCxnSpPr>
          <p:nvPr/>
        </p:nvCxnSpPr>
        <p:spPr>
          <a:xfrm flipV="1">
            <a:off x="1635882" y="2468759"/>
            <a:ext cx="2193331" cy="81266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 name="Rectangle: Rounded Corners 7">
            <a:extLst>
              <a:ext uri="{FF2B5EF4-FFF2-40B4-BE49-F238E27FC236}">
                <a16:creationId xmlns:a16="http://schemas.microsoft.com/office/drawing/2014/main" id="{2670C7A3-C23B-D399-E199-88CC1DEB5C05}"/>
              </a:ext>
            </a:extLst>
          </p:cNvPr>
          <p:cNvSpPr/>
          <p:nvPr/>
        </p:nvSpPr>
        <p:spPr>
          <a:xfrm>
            <a:off x="6767421" y="3231057"/>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681E95F1-5DFE-B8C3-0EE7-1A90B337B1A1}"/>
              </a:ext>
            </a:extLst>
          </p:cNvPr>
          <p:cNvSpPr/>
          <p:nvPr/>
        </p:nvSpPr>
        <p:spPr>
          <a:xfrm>
            <a:off x="9758436" y="4466159"/>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State 2:</a:t>
            </a:r>
            <a:br>
              <a:rPr lang="en-US" dirty="0"/>
            </a:br>
            <a:r>
              <a:rPr lang="en-US" dirty="0"/>
              <a:t>Dead</a:t>
            </a:r>
            <a:endParaRPr lang="fr-FR" dirty="0"/>
          </a:p>
        </p:txBody>
      </p:sp>
      <p:cxnSp>
        <p:nvCxnSpPr>
          <p:cNvPr id="10" name="Straight Arrow Connector 9">
            <a:extLst>
              <a:ext uri="{FF2B5EF4-FFF2-40B4-BE49-F238E27FC236}">
                <a16:creationId xmlns:a16="http://schemas.microsoft.com/office/drawing/2014/main" id="{535F0DB7-1448-2B6C-D40D-899E6638487D}"/>
              </a:ext>
            </a:extLst>
          </p:cNvPr>
          <p:cNvCxnSpPr>
            <a:cxnSpLocks/>
          </p:cNvCxnSpPr>
          <p:nvPr/>
        </p:nvCxnSpPr>
        <p:spPr>
          <a:xfrm>
            <a:off x="7759346" y="4280984"/>
            <a:ext cx="1999088"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858DDFE-D113-5D33-A96E-8EF28D80F61A}"/>
                  </a:ext>
                </a:extLst>
              </p:cNvPr>
              <p:cNvSpPr txBox="1"/>
              <p:nvPr/>
            </p:nvSpPr>
            <p:spPr>
              <a:xfrm>
                <a:off x="7312179" y="1960252"/>
                <a:ext cx="377439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𝑼</m:t>
                      </m:r>
                      <m:r>
                        <a:rPr lang="en-US"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𝟐</m:t>
                          </m:r>
                        </m:sub>
                      </m:sSub>
                      <m:r>
                        <a:rPr lang="en-US" sz="2000" b="1" i="0" smtClean="0">
                          <a:latin typeface="Cambria Math" panose="02040503050406030204" pitchFamily="18" charset="0"/>
                        </a:rPr>
                        <m:t>, </m:t>
                      </m:r>
                      <m:r>
                        <a:rPr lang="en-US" sz="2000" b="1" i="1">
                          <a:latin typeface="Cambria Math" panose="02040503050406030204" pitchFamily="18" charset="0"/>
                        </a:rPr>
                        <m:t>𝑭</m:t>
                      </m:r>
                      <m:r>
                        <a:rPr lang="en-US" sz="2000" b="1" i="1" smtClean="0">
                          <a:latin typeface="Cambria Math" panose="02040503050406030204" pitchFamily="18" charset="0"/>
                        </a:rPr>
                        <m:t>=</m:t>
                      </m:r>
                      <m:r>
                        <a:rPr lang="en-US" sz="2000" b="1" i="1" smtClean="0">
                          <a:latin typeface="Cambria Math" panose="02040503050406030204" pitchFamily="18" charset="0"/>
                        </a:rPr>
                        <m:t>𝟐</m:t>
                      </m:r>
                    </m:oMath>
                  </m:oMathPara>
                </a14:m>
                <a:endParaRPr lang="fr-FR" sz="2000" b="1" dirty="0">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E858DDFE-D113-5D33-A96E-8EF28D80F61A}"/>
                  </a:ext>
                </a:extLst>
              </p:cNvPr>
              <p:cNvSpPr txBox="1">
                <a:spLocks noRot="1" noChangeAspect="1" noMove="1" noResize="1" noEditPoints="1" noAdjustHandles="1" noChangeArrowheads="1" noChangeShapeType="1" noTextEdit="1"/>
              </p:cNvSpPr>
              <p:nvPr/>
            </p:nvSpPr>
            <p:spPr>
              <a:xfrm>
                <a:off x="7312179" y="1960252"/>
                <a:ext cx="3774390" cy="400110"/>
              </a:xfrm>
              <a:prstGeom prst="rect">
                <a:avLst/>
              </a:prstGeom>
              <a:blipFill>
                <a:blip r:embed="rId4"/>
                <a:stretch>
                  <a:fillRect b="-4615"/>
                </a:stretch>
              </a:blipFill>
            </p:spPr>
            <p:txBody>
              <a:bodyPr/>
              <a:lstStyle/>
              <a:p>
                <a:r>
                  <a:rPr lang="fr-FR">
                    <a:noFill/>
                  </a:rPr>
                  <a:t> </a:t>
                </a:r>
              </a:p>
            </p:txBody>
          </p:sp>
        </mc:Fallback>
      </mc:AlternateContent>
      <p:cxnSp>
        <p:nvCxnSpPr>
          <p:cNvPr id="2" name="Straight Connector 1">
            <a:extLst>
              <a:ext uri="{FF2B5EF4-FFF2-40B4-BE49-F238E27FC236}">
                <a16:creationId xmlns:a16="http://schemas.microsoft.com/office/drawing/2014/main" id="{D0F585DF-5054-3B64-77AB-21A1467BD132}"/>
              </a:ext>
            </a:extLst>
          </p:cNvPr>
          <p:cNvCxnSpPr>
            <a:cxnSpLocks/>
          </p:cNvCxnSpPr>
          <p:nvPr/>
        </p:nvCxnSpPr>
        <p:spPr>
          <a:xfrm>
            <a:off x="6096000"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3" name="Google Shape;234;p36">
            <a:extLst>
              <a:ext uri="{FF2B5EF4-FFF2-40B4-BE49-F238E27FC236}">
                <a16:creationId xmlns:a16="http://schemas.microsoft.com/office/drawing/2014/main" id="{D9D4069C-A320-DF90-40D6-1267B41E4CC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36</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432634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1DCD381-2090-B33B-C98F-365CBD6561A0}"/>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93971C4A-797D-AD5E-D783-DD26B6ECBAD8}"/>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No observed transition</a:t>
            </a:r>
            <a:endParaRPr lang="fr-FR" sz="3200" dirty="0">
              <a:latin typeface="Segoe UI Semibold" panose="020B0702040204020203" pitchFamily="34" charset="0"/>
              <a:cs typeface="Segoe UI Semibold" panose="020B0702040204020203" pitchFamily="34" charset="0"/>
            </a:endParaRPr>
          </a:p>
        </p:txBody>
      </p:sp>
      <p:sp>
        <p:nvSpPr>
          <p:cNvPr id="13" name="Rectangle: Rounded Corners 12">
            <a:extLst>
              <a:ext uri="{FF2B5EF4-FFF2-40B4-BE49-F238E27FC236}">
                <a16:creationId xmlns:a16="http://schemas.microsoft.com/office/drawing/2014/main" id="{BBFBD0A6-AE0E-F01F-D1DD-12CC95FDE47C}"/>
              </a:ext>
            </a:extLst>
          </p:cNvPr>
          <p:cNvSpPr/>
          <p:nvPr/>
        </p:nvSpPr>
        <p:spPr>
          <a:xfrm>
            <a:off x="774357" y="3317979"/>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2" name="Rectangle: Rounded Corners 1">
            <a:extLst>
              <a:ext uri="{FF2B5EF4-FFF2-40B4-BE49-F238E27FC236}">
                <a16:creationId xmlns:a16="http://schemas.microsoft.com/office/drawing/2014/main" id="{05EFC22D-D955-B425-C86F-C806A6DF0E1E}"/>
              </a:ext>
            </a:extLst>
          </p:cNvPr>
          <p:cNvSpPr/>
          <p:nvPr/>
        </p:nvSpPr>
        <p:spPr>
          <a:xfrm>
            <a:off x="3564303" y="1977795"/>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cxnSp>
        <p:nvCxnSpPr>
          <p:cNvPr id="3" name="Straight Arrow Connector 2">
            <a:extLst>
              <a:ext uri="{FF2B5EF4-FFF2-40B4-BE49-F238E27FC236}">
                <a16:creationId xmlns:a16="http://schemas.microsoft.com/office/drawing/2014/main" id="{1C5C4DBE-56E7-49A6-47F2-D5D6DBB99D18}"/>
              </a:ext>
            </a:extLst>
          </p:cNvPr>
          <p:cNvCxnSpPr>
            <a:cxnSpLocks/>
            <a:endCxn id="2" idx="1"/>
          </p:cNvCxnSpPr>
          <p:nvPr/>
        </p:nvCxnSpPr>
        <p:spPr>
          <a:xfrm flipV="1">
            <a:off x="1565215" y="2502759"/>
            <a:ext cx="1999088" cy="79598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 name="Rectangle: Rounded Corners 3">
            <a:extLst>
              <a:ext uri="{FF2B5EF4-FFF2-40B4-BE49-F238E27FC236}">
                <a16:creationId xmlns:a16="http://schemas.microsoft.com/office/drawing/2014/main" id="{5BC153E3-C3DB-908C-0E86-D2867D58D214}"/>
              </a:ext>
            </a:extLst>
          </p:cNvPr>
          <p:cNvSpPr/>
          <p:nvPr/>
        </p:nvSpPr>
        <p:spPr>
          <a:xfrm>
            <a:off x="3564305" y="4572312"/>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2:</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Dead</a:t>
            </a:r>
            <a:endParaRPr lang="fr-FR" dirty="0">
              <a:latin typeface="Segoe UI" panose="020B0502040204020203" pitchFamily="34" charset="0"/>
              <a:cs typeface="Segoe UI" panose="020B0502040204020203" pitchFamily="34" charset="0"/>
            </a:endParaRPr>
          </a:p>
        </p:txBody>
      </p:sp>
      <p:cxnSp>
        <p:nvCxnSpPr>
          <p:cNvPr id="5" name="Straight Arrow Connector 4">
            <a:extLst>
              <a:ext uri="{FF2B5EF4-FFF2-40B4-BE49-F238E27FC236}">
                <a16:creationId xmlns:a16="http://schemas.microsoft.com/office/drawing/2014/main" id="{034C65A6-BEA5-1E00-DB5A-DEB54429CE2B}"/>
              </a:ext>
            </a:extLst>
          </p:cNvPr>
          <p:cNvCxnSpPr>
            <a:cxnSpLocks/>
          </p:cNvCxnSpPr>
          <p:nvPr/>
        </p:nvCxnSpPr>
        <p:spPr>
          <a:xfrm>
            <a:off x="1565215" y="4387137"/>
            <a:ext cx="1999088" cy="72555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19" name="Multiplication Sign 18">
            <a:extLst>
              <a:ext uri="{FF2B5EF4-FFF2-40B4-BE49-F238E27FC236}">
                <a16:creationId xmlns:a16="http://schemas.microsoft.com/office/drawing/2014/main" id="{E28871B2-9BDE-8C6C-59F2-B9C05C61E9A6}"/>
              </a:ext>
            </a:extLst>
          </p:cNvPr>
          <p:cNvSpPr/>
          <p:nvPr/>
        </p:nvSpPr>
        <p:spPr>
          <a:xfrm>
            <a:off x="2294228" y="2716656"/>
            <a:ext cx="395416" cy="403654"/>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Multiplication Sign 19">
            <a:extLst>
              <a:ext uri="{FF2B5EF4-FFF2-40B4-BE49-F238E27FC236}">
                <a16:creationId xmlns:a16="http://schemas.microsoft.com/office/drawing/2014/main" id="{CF012E09-6C37-E2F1-F98C-D08AB0A2B3E9}"/>
              </a:ext>
            </a:extLst>
          </p:cNvPr>
          <p:cNvSpPr/>
          <p:nvPr/>
        </p:nvSpPr>
        <p:spPr>
          <a:xfrm>
            <a:off x="2294228" y="4544765"/>
            <a:ext cx="395416" cy="403654"/>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806AD5E-1F71-05BC-872C-6693F51BECDE}"/>
                  </a:ext>
                </a:extLst>
              </p:cNvPr>
              <p:cNvSpPr txBox="1"/>
              <p:nvPr/>
            </p:nvSpPr>
            <p:spPr>
              <a:xfrm>
                <a:off x="6096001" y="1836082"/>
                <a:ext cx="5579164" cy="2215991"/>
              </a:xfrm>
              <a:prstGeom prst="rect">
                <a:avLst/>
              </a:prstGeom>
              <a:noFill/>
            </p:spPr>
            <p:txBody>
              <a:bodyPr wrap="square">
                <a:spAutoFit/>
              </a:bodyPr>
              <a:lstStyle/>
              <a:p>
                <a:r>
                  <a:rPr lang="en-US" sz="2000" i="0" u="none" strike="noStrike" dirty="0">
                    <a:solidFill>
                      <a:srgbClr val="000000"/>
                    </a:solidFill>
                    <a:effectLst/>
                    <a:latin typeface="Segoe UI" panose="020B0502040204020203" pitchFamily="34" charset="0"/>
                    <a:cs typeface="Segoe UI" panose="020B0502040204020203" pitchFamily="34" charset="0"/>
                    <a:sym typeface="Wingdings" panose="05000000000000000000" pitchFamily="2" charset="2"/>
                  </a:rPr>
                  <a:t>The patient remains </a:t>
                </a:r>
                <a:r>
                  <a:rPr lang="en-US" sz="2000" dirty="0">
                    <a:solidFill>
                      <a:srgbClr val="000000"/>
                    </a:solidFill>
                    <a:latin typeface="Segoe UI" panose="020B0502040204020203" pitchFamily="34" charset="0"/>
                    <a:cs typeface="Segoe UI" panose="020B0502040204020203" pitchFamily="34" charset="0"/>
                    <a:sym typeface="Wingdings" panose="05000000000000000000" pitchFamily="2" charset="2"/>
                  </a:rPr>
                  <a:t>in state 0 during follow-up. </a:t>
                </a:r>
              </a:p>
              <a:p>
                <a:r>
                  <a:rPr lang="en-US" sz="2000" b="0" i="0" u="none" strike="noStrike" dirty="0">
                    <a:solidFill>
                      <a:srgbClr val="000000"/>
                    </a:solidFill>
                    <a:effectLst/>
                    <a:latin typeface="Segoe UI" panose="020B0502040204020203" pitchFamily="34" charset="0"/>
                    <a:cs typeface="Segoe UI" panose="020B0502040204020203" pitchFamily="34" charset="0"/>
                    <a:sym typeface="Wingdings" panose="05000000000000000000" pitchFamily="2" charset="2"/>
                  </a:rPr>
                  <a:t>This scenario corresponds to </a:t>
                </a:r>
                <a:r>
                  <a:rPr lang="en-US" sz="2000" b="1" i="0" u="none" strike="noStrike" dirty="0">
                    <a:solidFill>
                      <a:srgbClr val="000000"/>
                    </a:solidFill>
                    <a:effectLst/>
                    <a:latin typeface="Segoe UI" panose="020B0502040204020203" pitchFamily="34" charset="0"/>
                    <a:cs typeface="Segoe UI" panose="020B0502040204020203" pitchFamily="34" charset="0"/>
                    <a:sym typeface="Wingdings" panose="05000000000000000000" pitchFamily="2" charset="2"/>
                  </a:rPr>
                  <a:t>right-censoring</a:t>
                </a:r>
                <a:r>
                  <a:rPr lang="en-US" sz="2000" b="0" i="0" u="none" strike="noStrike" dirty="0">
                    <a:solidFill>
                      <a:srgbClr val="000000"/>
                    </a:solidFill>
                    <a:effectLst/>
                    <a:latin typeface="Segoe UI" panose="020B0502040204020203" pitchFamily="34" charset="0"/>
                    <a:cs typeface="Segoe UI" panose="020B0502040204020203" pitchFamily="34" charset="0"/>
                    <a:sym typeface="Wingdings" panose="05000000000000000000" pitchFamily="2" charset="2"/>
                  </a:rPr>
                  <a:t>.</a:t>
                </a:r>
                <a:endParaRPr lang="en-US" sz="2000" dirty="0">
                  <a:solidFill>
                    <a:srgbClr val="000000"/>
                  </a:solidFill>
                  <a:latin typeface="Segoe UI" panose="020B0502040204020203" pitchFamily="34" charset="0"/>
                  <a:cs typeface="Segoe UI" panose="020B0502040204020203" pitchFamily="34" charset="0"/>
                  <a:sym typeface="Wingdings" panose="05000000000000000000" pitchFamily="2" charset="2"/>
                </a:endParaRPr>
              </a:p>
              <a:p>
                <a:endParaRPr lang="en-US" sz="2000" b="0" i="0" u="none" strike="noStrike" dirty="0">
                  <a:solidFill>
                    <a:srgbClr val="000000"/>
                  </a:solidFill>
                  <a:effectLst/>
                  <a:latin typeface="Segoe UI" panose="020B0502040204020203" pitchFamily="34" charset="0"/>
                  <a:cs typeface="Segoe UI" panose="020B0502040204020203" pitchFamily="34" charset="0"/>
                  <a:sym typeface="Wingdings" panose="05000000000000000000" pitchFamily="2" charset="2"/>
                </a:endParaRPr>
              </a:p>
              <a:p>
                <a:r>
                  <a:rPr lang="en-US" sz="2000" b="0" i="0" u="none" strike="noStrike" dirty="0">
                    <a:solidFill>
                      <a:srgbClr val="000000"/>
                    </a:solidFill>
                    <a:effectLst/>
                    <a:latin typeface="Segoe UI" panose="020B0502040204020203" pitchFamily="34" charset="0"/>
                    <a:cs typeface="Segoe UI" panose="020B0502040204020203" pitchFamily="34" charset="0"/>
                    <a:sym typeface="Wingdings" panose="05000000000000000000" pitchFamily="2" charset="2"/>
                  </a:rPr>
                  <a:t>If </a:t>
                </a:r>
                <a:r>
                  <a:rPr lang="en-US" sz="2000" dirty="0">
                    <a:solidFill>
                      <a:srgbClr val="000000"/>
                    </a:solidFill>
                    <a:latin typeface="Segoe UI" panose="020B0502040204020203" pitchFamily="34" charset="0"/>
                    <a:cs typeface="Segoe UI" panose="020B0502040204020203" pitchFamily="34" charset="0"/>
                    <a:sym typeface="Wingdings" panose="05000000000000000000" pitchFamily="2" charset="2"/>
                  </a:rPr>
                  <a:t>the random variable </a:t>
                </a:r>
                <a14:m>
                  <m:oMath xmlns:m="http://schemas.openxmlformats.org/officeDocument/2006/math">
                    <m:r>
                      <a:rPr lang="en-US" sz="2000" b="1" i="1" dirty="0" smtClean="0">
                        <a:solidFill>
                          <a:srgbClr val="000000"/>
                        </a:solidFill>
                        <a:latin typeface="Cambria Math" panose="02040503050406030204" pitchFamily="18" charset="0"/>
                        <a:cs typeface="Segoe UI" panose="020B0502040204020203" pitchFamily="34" charset="0"/>
                        <a:sym typeface="Wingdings" panose="05000000000000000000" pitchFamily="2" charset="2"/>
                      </a:rPr>
                      <m:t>𝑪</m:t>
                    </m:r>
                  </m:oMath>
                </a14:m>
                <a:r>
                  <a:rPr lang="en-US" sz="2000" dirty="0">
                    <a:solidFill>
                      <a:srgbClr val="000000"/>
                    </a:solidFill>
                    <a:latin typeface="Segoe UI" panose="020B0502040204020203" pitchFamily="34" charset="0"/>
                    <a:cs typeface="Segoe UI" panose="020B0502040204020203" pitchFamily="34" charset="0"/>
                    <a:sym typeface="Wingdings" panose="05000000000000000000" pitchFamily="2" charset="2"/>
                  </a:rPr>
                  <a:t> represents the censoring time, then the follow-up time </a:t>
                </a:r>
                <a:r>
                  <a:rPr lang="en-US" sz="2000" b="1" i="1" dirty="0">
                    <a:solidFill>
                      <a:srgbClr val="000000"/>
                    </a:solidFill>
                    <a:latin typeface="Segoe UI" panose="020B0502040204020203" pitchFamily="34" charset="0"/>
                    <a:cs typeface="Segoe UI" panose="020B0502040204020203" pitchFamily="34" charset="0"/>
                    <a:sym typeface="Wingdings" panose="05000000000000000000" pitchFamily="2" charset="2"/>
                  </a:rPr>
                  <a:t>T</a:t>
                </a:r>
                <a:r>
                  <a:rPr lang="en-US" sz="2000" dirty="0">
                    <a:solidFill>
                      <a:srgbClr val="000000"/>
                    </a:solidFill>
                    <a:latin typeface="Segoe UI" panose="020B0502040204020203" pitchFamily="34" charset="0"/>
                    <a:cs typeface="Segoe UI" panose="020B0502040204020203" pitchFamily="34" charset="0"/>
                    <a:sym typeface="Wingdings" panose="05000000000000000000" pitchFamily="2" charset="2"/>
                  </a:rPr>
                  <a:t> is defined by:</a:t>
                </a:r>
              </a:p>
              <a:p>
                <a:endParaRPr lang="en-US" b="0" i="0" u="none" strike="noStrike" dirty="0">
                  <a:solidFill>
                    <a:srgbClr val="000000"/>
                  </a:solidFill>
                  <a:effectLst/>
                  <a:latin typeface="Segoe UI" panose="020B0502040204020203" pitchFamily="34" charset="0"/>
                  <a:cs typeface="Segoe UI" panose="020B0502040204020203" pitchFamily="34" charset="0"/>
                  <a:sym typeface="Wingdings" panose="05000000000000000000" pitchFamily="2" charset="2"/>
                </a:endParaRPr>
              </a:p>
            </p:txBody>
          </p:sp>
        </mc:Choice>
        <mc:Fallback xmlns="">
          <p:sp>
            <p:nvSpPr>
              <p:cNvPr id="22" name="TextBox 21">
                <a:extLst>
                  <a:ext uri="{FF2B5EF4-FFF2-40B4-BE49-F238E27FC236}">
                    <a16:creationId xmlns:a16="http://schemas.microsoft.com/office/drawing/2014/main" id="{1806AD5E-1F71-05BC-872C-6693F51BECDE}"/>
                  </a:ext>
                </a:extLst>
              </p:cNvPr>
              <p:cNvSpPr txBox="1">
                <a:spLocks noRot="1" noChangeAspect="1" noMove="1" noResize="1" noEditPoints="1" noAdjustHandles="1" noChangeArrowheads="1" noChangeShapeType="1" noTextEdit="1"/>
              </p:cNvSpPr>
              <p:nvPr/>
            </p:nvSpPr>
            <p:spPr>
              <a:xfrm>
                <a:off x="6096001" y="1836082"/>
                <a:ext cx="5579164" cy="2215991"/>
              </a:xfrm>
              <a:prstGeom prst="rect">
                <a:avLst/>
              </a:prstGeom>
              <a:blipFill>
                <a:blip r:embed="rId3"/>
                <a:stretch>
                  <a:fillRect l="-1093" t="-1099" r="-109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E98A948-24BB-9878-D01D-11C8EC33F720}"/>
                  </a:ext>
                </a:extLst>
              </p:cNvPr>
              <p:cNvSpPr txBox="1"/>
              <p:nvPr/>
            </p:nvSpPr>
            <p:spPr>
              <a:xfrm>
                <a:off x="6096000" y="3914703"/>
                <a:ext cx="532164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𝑻</m:t>
                      </m:r>
                      <m:r>
                        <a:rPr lang="en-US" sz="2000" b="1" i="1" smtClean="0">
                          <a:latin typeface="Cambria Math" panose="02040503050406030204" pitchFamily="18" charset="0"/>
                        </a:rPr>
                        <m:t>=</m:t>
                      </m:r>
                      <m:func>
                        <m:funcPr>
                          <m:ctrlPr>
                            <a:rPr lang="en-US" sz="2000" b="1" i="1" smtClean="0">
                              <a:latin typeface="Cambria Math" panose="02040503050406030204" pitchFamily="18" charset="0"/>
                            </a:rPr>
                          </m:ctrlPr>
                        </m:funcPr>
                        <m:fName>
                          <m:r>
                            <a:rPr lang="en-US" sz="2000" b="1" i="0" smtClean="0">
                              <a:latin typeface="Cambria Math" panose="02040503050406030204" pitchFamily="18" charset="0"/>
                            </a:rPr>
                            <m:t>𝐦𝐢𝐧</m:t>
                          </m:r>
                        </m:fName>
                        <m:e>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𝑼</m:t>
                              </m:r>
                              <m:r>
                                <a:rPr lang="en-US" sz="2000" b="1" i="1" smtClean="0">
                                  <a:latin typeface="Cambria Math" panose="02040503050406030204" pitchFamily="18" charset="0"/>
                                </a:rPr>
                                <m:t>,</m:t>
                              </m:r>
                              <m:r>
                                <a:rPr lang="en-US" sz="2000" b="1" i="1" smtClean="0">
                                  <a:latin typeface="Cambria Math" panose="02040503050406030204" pitchFamily="18" charset="0"/>
                                </a:rPr>
                                <m:t>𝑪</m:t>
                              </m:r>
                            </m:e>
                          </m:d>
                        </m:e>
                      </m:func>
                      <m:r>
                        <a:rPr lang="en-US" sz="2000" b="1" i="1" smtClean="0">
                          <a:latin typeface="Cambria Math" panose="02040503050406030204" pitchFamily="18" charset="0"/>
                        </a:rPr>
                        <m:t>=</m:t>
                      </m:r>
                      <m:r>
                        <a:rPr lang="en-US" sz="2000" b="1" i="0" smtClean="0">
                          <a:latin typeface="Cambria Math" panose="02040503050406030204" pitchFamily="18" charset="0"/>
                        </a:rPr>
                        <m:t>𝐦𝐢𝐧</m:t>
                      </m:r>
                      <m:r>
                        <a:rPr lang="en-US" sz="2000" b="1" i="1" smtClean="0">
                          <a:latin typeface="Cambria Math" panose="02040503050406030204" pitchFamily="18" charset="0"/>
                        </a:rPr>
                        <m:t>⁡(</m:t>
                      </m:r>
                      <m:sSub>
                        <m:sSubPr>
                          <m:ctrlPr>
                            <a:rPr lang="fr-FR" sz="2000" b="1" i="1">
                              <a:latin typeface="Cambria Math" panose="02040503050406030204" pitchFamily="18" charset="0"/>
                            </a:rPr>
                          </m:ctrlPr>
                        </m:sSubPr>
                        <m:e>
                          <m:r>
                            <a:rPr lang="en-US" sz="2000" b="1" i="1">
                              <a:latin typeface="Cambria Math" panose="02040503050406030204" pitchFamily="18" charset="0"/>
                            </a:rPr>
                            <m:t>𝑼</m:t>
                          </m:r>
                        </m:e>
                        <m:sub>
                          <m:r>
                            <a:rPr lang="en-US" sz="2000" b="1" i="1">
                              <a:latin typeface="Cambria Math" panose="02040503050406030204" pitchFamily="18" charset="0"/>
                            </a:rPr>
                            <m:t>𝟎</m:t>
                          </m:r>
                          <m:r>
                            <a:rPr lang="en-US" sz="2000" b="1" i="1">
                              <a:latin typeface="Cambria Math" panose="02040503050406030204" pitchFamily="18" charset="0"/>
                            </a:rPr>
                            <m:t>→</m:t>
                          </m:r>
                          <m:r>
                            <a:rPr lang="en-US" sz="2000" b="1" i="1">
                              <a:latin typeface="Cambria Math" panose="02040503050406030204" pitchFamily="18" charset="0"/>
                            </a:rPr>
                            <m:t>𝟏</m:t>
                          </m:r>
                        </m:sub>
                      </m:sSub>
                      <m:r>
                        <a:rPr lang="en-US" sz="2000" b="1" i="0" smtClean="0">
                          <a:latin typeface="Cambria Math" panose="02040503050406030204" pitchFamily="18" charset="0"/>
                        </a:rPr>
                        <m:t>,</m:t>
                      </m:r>
                      <m:sSub>
                        <m:sSubPr>
                          <m:ctrlPr>
                            <a:rPr lang="fr-FR" sz="2000" b="1" i="1">
                              <a:latin typeface="Cambria Math" panose="02040503050406030204" pitchFamily="18" charset="0"/>
                            </a:rPr>
                          </m:ctrlPr>
                        </m:sSubPr>
                        <m:e>
                          <m:r>
                            <a:rPr lang="en-US" sz="2000" b="1" i="1">
                              <a:latin typeface="Cambria Math" panose="02040503050406030204" pitchFamily="18" charset="0"/>
                            </a:rPr>
                            <m:t>𝑼</m:t>
                          </m:r>
                        </m:e>
                        <m:sub>
                          <m:r>
                            <a:rPr lang="en-US" sz="2000" b="1" i="1">
                              <a:latin typeface="Cambria Math" panose="02040503050406030204" pitchFamily="18" charset="0"/>
                            </a:rPr>
                            <m:t>𝟎</m:t>
                          </m:r>
                          <m:r>
                            <a:rPr lang="en-US" sz="2000" b="1" i="1">
                              <a:latin typeface="Cambria Math" panose="02040503050406030204" pitchFamily="18" charset="0"/>
                            </a:rPr>
                            <m:t>→</m:t>
                          </m:r>
                          <m:r>
                            <a:rPr lang="en-US" sz="2000" b="1" i="1">
                              <a:latin typeface="Cambria Math" panose="02040503050406030204" pitchFamily="18" charset="0"/>
                            </a:rPr>
                            <m:t>𝟐</m:t>
                          </m:r>
                        </m:sub>
                      </m:sSub>
                      <m:r>
                        <a:rPr lang="en-US" sz="2000" b="1" i="1" smtClean="0">
                          <a:latin typeface="Cambria Math" panose="02040503050406030204" pitchFamily="18" charset="0"/>
                        </a:rPr>
                        <m:t>,</m:t>
                      </m:r>
                      <m:r>
                        <a:rPr lang="en-US" sz="2000" b="1" i="1" smtClean="0">
                          <a:latin typeface="Cambria Math" panose="02040503050406030204" pitchFamily="18" charset="0"/>
                        </a:rPr>
                        <m:t>𝑪</m:t>
                      </m:r>
                      <m:r>
                        <a:rPr lang="en-US" sz="2000" b="1" i="1" smtClean="0">
                          <a:latin typeface="Cambria Math" panose="02040503050406030204" pitchFamily="18" charset="0"/>
                        </a:rPr>
                        <m:t>)</m:t>
                      </m:r>
                    </m:oMath>
                  </m:oMathPara>
                </a14:m>
                <a:endParaRPr lang="fr-FR" sz="2000" b="1" i="1" dirty="0"/>
              </a:p>
            </p:txBody>
          </p:sp>
        </mc:Choice>
        <mc:Fallback xmlns="">
          <p:sp>
            <p:nvSpPr>
              <p:cNvPr id="23" name="TextBox 22">
                <a:extLst>
                  <a:ext uri="{FF2B5EF4-FFF2-40B4-BE49-F238E27FC236}">
                    <a16:creationId xmlns:a16="http://schemas.microsoft.com/office/drawing/2014/main" id="{EE98A948-24BB-9878-D01D-11C8EC33F720}"/>
                  </a:ext>
                </a:extLst>
              </p:cNvPr>
              <p:cNvSpPr txBox="1">
                <a:spLocks noRot="1" noChangeAspect="1" noMove="1" noResize="1" noEditPoints="1" noAdjustHandles="1" noChangeArrowheads="1" noChangeShapeType="1" noTextEdit="1"/>
              </p:cNvSpPr>
              <p:nvPr/>
            </p:nvSpPr>
            <p:spPr>
              <a:xfrm>
                <a:off x="6096000" y="3914703"/>
                <a:ext cx="5321644" cy="400110"/>
              </a:xfrm>
              <a:prstGeom prst="rect">
                <a:avLst/>
              </a:prstGeom>
              <a:blipFill>
                <a:blip r:embed="rId4"/>
                <a:stretch>
                  <a:fillRect b="-1515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0809B48-3F91-FC5A-7BB0-3081A7FA38E1}"/>
                  </a:ext>
                </a:extLst>
              </p:cNvPr>
              <p:cNvSpPr txBox="1"/>
              <p:nvPr/>
            </p:nvSpPr>
            <p:spPr>
              <a:xfrm>
                <a:off x="6096000" y="4635254"/>
                <a:ext cx="5321644" cy="1015663"/>
              </a:xfrm>
              <a:prstGeom prst="rect">
                <a:avLst/>
              </a:prstGeom>
              <a:noFill/>
            </p:spPr>
            <p:txBody>
              <a:bodyPr wrap="square">
                <a:spAutoFit/>
              </a:bodyPr>
              <a:lstStyle/>
              <a:p>
                <a:r>
                  <a:rPr lang="en-US" sz="2000" dirty="0">
                    <a:solidFill>
                      <a:srgbClr val="000000"/>
                    </a:solidFill>
                    <a:latin typeface="Segoe UI" panose="020B0502040204020203" pitchFamily="34" charset="0"/>
                    <a:cs typeface="Segoe UI" panose="020B0502040204020203" pitchFamily="34" charset="0"/>
                  </a:rPr>
                  <a:t>The integer-valued variable </a:t>
                </a:r>
                <a14:m>
                  <m:oMath xmlns:m="http://schemas.openxmlformats.org/officeDocument/2006/math">
                    <m:r>
                      <a:rPr lang="en-US" sz="2000" b="1" i="1" smtClean="0">
                        <a:latin typeface="Cambria Math" panose="02040503050406030204" pitchFamily="18" charset="0"/>
                      </a:rPr>
                      <m:t>𝑬</m:t>
                    </m:r>
                    <m:r>
                      <a:rPr lang="en-US" sz="2000" b="1" i="1">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𝟎</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𝟏</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𝟐</m:t>
                    </m:r>
                    <m:r>
                      <a:rPr lang="en-US" sz="2000" b="1" i="1" smtClean="0">
                        <a:latin typeface="Cambria Math" panose="02040503050406030204" pitchFamily="18" charset="0"/>
                        <a:ea typeface="Cambria Math" panose="02040503050406030204" pitchFamily="18" charset="0"/>
                      </a:rPr>
                      <m:t>}</m:t>
                    </m:r>
                  </m:oMath>
                </a14:m>
                <a:r>
                  <a:rPr lang="en-US" sz="2000" b="1" dirty="0">
                    <a:solidFill>
                      <a:srgbClr val="000000"/>
                    </a:solidFill>
                    <a:latin typeface="Segoe UI" panose="020B0502040204020203" pitchFamily="34" charset="0"/>
                    <a:cs typeface="Segoe UI" panose="020B0502040204020203" pitchFamily="34" charset="0"/>
                  </a:rPr>
                  <a:t> </a:t>
                </a:r>
                <a:r>
                  <a:rPr lang="en-US" sz="2000" dirty="0">
                    <a:solidFill>
                      <a:srgbClr val="000000"/>
                    </a:solidFill>
                    <a:latin typeface="Segoe UI" panose="020B0502040204020203" pitchFamily="34" charset="0"/>
                    <a:cs typeface="Segoe UI" panose="020B0502040204020203" pitchFamily="34" charset="0"/>
                  </a:rPr>
                  <a:t>maps each patient to the corresponding </a:t>
                </a:r>
                <a:r>
                  <a:rPr lang="en-US" sz="2000" b="1" dirty="0">
                    <a:solidFill>
                      <a:srgbClr val="000000"/>
                    </a:solidFill>
                    <a:latin typeface="Segoe UI" panose="020B0502040204020203" pitchFamily="34" charset="0"/>
                    <a:cs typeface="Segoe UI" panose="020B0502040204020203" pitchFamily="34" charset="0"/>
                  </a:rPr>
                  <a:t>scenario</a:t>
                </a:r>
                <a:r>
                  <a:rPr lang="en-US" sz="2000" dirty="0">
                    <a:solidFill>
                      <a:srgbClr val="000000"/>
                    </a:solidFill>
                    <a:latin typeface="Segoe UI" panose="020B0502040204020203" pitchFamily="34" charset="0"/>
                    <a:cs typeface="Segoe UI" panose="020B0502040204020203" pitchFamily="34" charset="0"/>
                  </a:rPr>
                  <a:t> (0 for no transition).</a:t>
                </a:r>
                <a:endParaRPr lang="en-US" sz="2000" b="0" i="0" u="none" strike="noStrike" dirty="0">
                  <a:solidFill>
                    <a:srgbClr val="000000"/>
                  </a:solidFill>
                  <a:effectLst/>
                  <a:latin typeface="Segoe UI" panose="020B0502040204020203" pitchFamily="34" charset="0"/>
                  <a:cs typeface="Segoe UI" panose="020B0502040204020203" pitchFamily="34" charset="0"/>
                </a:endParaRPr>
              </a:p>
            </p:txBody>
          </p:sp>
        </mc:Choice>
        <mc:Fallback xmlns="">
          <p:sp>
            <p:nvSpPr>
              <p:cNvPr id="25" name="TextBox 24">
                <a:extLst>
                  <a:ext uri="{FF2B5EF4-FFF2-40B4-BE49-F238E27FC236}">
                    <a16:creationId xmlns:a16="http://schemas.microsoft.com/office/drawing/2014/main" id="{60809B48-3F91-FC5A-7BB0-3081A7FA38E1}"/>
                  </a:ext>
                </a:extLst>
              </p:cNvPr>
              <p:cNvSpPr txBox="1">
                <a:spLocks noRot="1" noChangeAspect="1" noMove="1" noResize="1" noEditPoints="1" noAdjustHandles="1" noChangeArrowheads="1" noChangeShapeType="1" noTextEdit="1"/>
              </p:cNvSpPr>
              <p:nvPr/>
            </p:nvSpPr>
            <p:spPr>
              <a:xfrm>
                <a:off x="6096000" y="4635254"/>
                <a:ext cx="5321644" cy="1015663"/>
              </a:xfrm>
              <a:prstGeom prst="rect">
                <a:avLst/>
              </a:prstGeom>
              <a:blipFill>
                <a:blip r:embed="rId5"/>
                <a:stretch>
                  <a:fillRect l="-1145" t="-2395" r="-1833" b="-10180"/>
                </a:stretch>
              </a:blipFill>
            </p:spPr>
            <p:txBody>
              <a:bodyPr/>
              <a:lstStyle/>
              <a:p>
                <a:r>
                  <a:rPr lang="fr-FR">
                    <a:noFill/>
                  </a:rPr>
                  <a:t> </a:t>
                </a:r>
              </a:p>
            </p:txBody>
          </p:sp>
        </mc:Fallback>
      </mc:AlternateContent>
      <p:sp>
        <p:nvSpPr>
          <p:cNvPr id="6" name="Google Shape;234;p36">
            <a:extLst>
              <a:ext uri="{FF2B5EF4-FFF2-40B4-BE49-F238E27FC236}">
                <a16:creationId xmlns:a16="http://schemas.microsoft.com/office/drawing/2014/main" id="{042C9427-C1C2-2141-F84F-AF88E17A2CE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37</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520194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0F8594-2446-62F7-BF0E-8E2629E97DEC}"/>
                  </a:ext>
                </a:extLst>
              </p:cNvPr>
              <p:cNvSpPr txBox="1"/>
              <p:nvPr/>
            </p:nvSpPr>
            <p:spPr>
              <a:xfrm>
                <a:off x="213454" y="4991122"/>
                <a:ext cx="377439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𝑻</m:t>
                      </m:r>
                      <m:r>
                        <a:rPr lang="en-US" sz="2000" b="1" i="1" smtClean="0">
                          <a:latin typeface="Cambria Math" panose="02040503050406030204" pitchFamily="18" charset="0"/>
                        </a:rPr>
                        <m:t>=</m:t>
                      </m:r>
                      <m:r>
                        <a:rPr lang="en-US" sz="2000" b="1" i="1" smtClean="0">
                          <a:latin typeface="Cambria Math" panose="02040503050406030204" pitchFamily="18" charset="0"/>
                        </a:rPr>
                        <m:t>𝑼</m:t>
                      </m:r>
                      <m:r>
                        <a:rPr lang="en-US"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oMath>
                  </m:oMathPara>
                </a14:m>
                <a:endParaRPr lang="en-US" sz="20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𝑬</m:t>
                      </m:r>
                      <m:r>
                        <a:rPr lang="en-US" sz="2000" b="1" i="1" smtClean="0">
                          <a:latin typeface="Cambria Math" panose="02040503050406030204" pitchFamily="18" charset="0"/>
                        </a:rPr>
                        <m:t>=</m:t>
                      </m:r>
                      <m:r>
                        <a:rPr lang="en-US" sz="2000" b="1" i="1">
                          <a:latin typeface="Cambria Math" panose="02040503050406030204" pitchFamily="18" charset="0"/>
                        </a:rPr>
                        <m:t>𝑭</m:t>
                      </m:r>
                      <m:r>
                        <a:rPr lang="en-US" sz="2000" b="1" i="1" smtClean="0">
                          <a:latin typeface="Cambria Math" panose="02040503050406030204" pitchFamily="18" charset="0"/>
                        </a:rPr>
                        <m:t>=</m:t>
                      </m:r>
                      <m:r>
                        <a:rPr lang="en-US" sz="2000" b="1" i="1" smtClean="0">
                          <a:latin typeface="Cambria Math" panose="02040503050406030204" pitchFamily="18" charset="0"/>
                        </a:rPr>
                        <m:t>𝟏</m:t>
                      </m:r>
                    </m:oMath>
                  </m:oMathPara>
                </a14:m>
                <a:endParaRPr lang="fr-FR" sz="2000" b="1" dirty="0">
                  <a:latin typeface="Segoe UI" panose="020B0502040204020203" pitchFamily="34" charset="0"/>
                  <a:cs typeface="Segoe UI" panose="020B0502040204020203" pitchFamily="34" charset="0"/>
                </a:endParaRPr>
              </a:p>
            </p:txBody>
          </p:sp>
        </mc:Choice>
        <mc:Fallback xmlns="">
          <p:sp>
            <p:nvSpPr>
              <p:cNvPr id="18" name="TextBox 17">
                <a:extLst>
                  <a:ext uri="{FF2B5EF4-FFF2-40B4-BE49-F238E27FC236}">
                    <a16:creationId xmlns:a16="http://schemas.microsoft.com/office/drawing/2014/main" id="{FF0F8594-2446-62F7-BF0E-8E2629E97DEC}"/>
                  </a:ext>
                </a:extLst>
              </p:cNvPr>
              <p:cNvSpPr txBox="1">
                <a:spLocks noRot="1" noChangeAspect="1" noMove="1" noResize="1" noEditPoints="1" noAdjustHandles="1" noChangeArrowheads="1" noChangeShapeType="1" noTextEdit="1"/>
              </p:cNvSpPr>
              <p:nvPr/>
            </p:nvSpPr>
            <p:spPr>
              <a:xfrm>
                <a:off x="213454" y="4991122"/>
                <a:ext cx="3774390" cy="707886"/>
              </a:xfrm>
              <a:prstGeom prst="rect">
                <a:avLst/>
              </a:prstGeom>
              <a:blipFill>
                <a:blip r:embed="rId3"/>
                <a:stretch>
                  <a:fillRect/>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1DCD381-2090-B33B-C98F-365CBD6561A0}"/>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93971C4A-797D-AD5E-D783-DD26B6ECBAD8}"/>
              </a:ext>
            </a:extLst>
          </p:cNvPr>
          <p:cNvSpPr txBox="1">
            <a:spLocks/>
          </p:cNvSpPr>
          <p:nvPr/>
        </p:nvSpPr>
        <p:spPr>
          <a:xfrm>
            <a:off x="1011136" y="763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Summary of notations</a:t>
            </a:r>
            <a:endParaRPr lang="fr-FR" sz="3200" dirty="0">
              <a:latin typeface="Segoe UI Semibold" panose="020B0702040204020203" pitchFamily="34" charset="0"/>
              <a:cs typeface="Segoe UI Semibold" panose="020B0702040204020203" pitchFamily="34" charset="0"/>
            </a:endParaRPr>
          </a:p>
        </p:txBody>
      </p:sp>
      <p:sp>
        <p:nvSpPr>
          <p:cNvPr id="13" name="Rectangle: Rounded Corners 12">
            <a:extLst>
              <a:ext uri="{FF2B5EF4-FFF2-40B4-BE49-F238E27FC236}">
                <a16:creationId xmlns:a16="http://schemas.microsoft.com/office/drawing/2014/main" id="{BBFBD0A6-AE0E-F01F-D1DD-12CC95FDE47C}"/>
              </a:ext>
            </a:extLst>
          </p:cNvPr>
          <p:cNvSpPr/>
          <p:nvPr/>
        </p:nvSpPr>
        <p:spPr>
          <a:xfrm>
            <a:off x="213454" y="2627870"/>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6FBFCBC3-01C7-627B-C917-80D4BC2FDE7E}"/>
              </a:ext>
            </a:extLst>
          </p:cNvPr>
          <p:cNvSpPr/>
          <p:nvPr/>
        </p:nvSpPr>
        <p:spPr>
          <a:xfrm>
            <a:off x="2100649" y="1603827"/>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1:</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dementia</a:t>
            </a:r>
            <a:endParaRPr lang="fr-FR" dirty="0">
              <a:latin typeface="Segoe UI" panose="020B0502040204020203" pitchFamily="34" charset="0"/>
              <a:cs typeface="Segoe UI" panose="020B0502040204020203" pitchFamily="34" charset="0"/>
            </a:endParaRPr>
          </a:p>
        </p:txBody>
      </p:sp>
      <p:cxnSp>
        <p:nvCxnSpPr>
          <p:cNvPr id="17" name="Straight Arrow Connector 16">
            <a:extLst>
              <a:ext uri="{FF2B5EF4-FFF2-40B4-BE49-F238E27FC236}">
                <a16:creationId xmlns:a16="http://schemas.microsoft.com/office/drawing/2014/main" id="{2908F10F-80C7-684C-CB91-6ACBACDFA2B2}"/>
              </a:ext>
            </a:extLst>
          </p:cNvPr>
          <p:cNvCxnSpPr>
            <a:cxnSpLocks/>
          </p:cNvCxnSpPr>
          <p:nvPr/>
        </p:nvCxnSpPr>
        <p:spPr>
          <a:xfrm flipV="1">
            <a:off x="1037942" y="2109640"/>
            <a:ext cx="1062707" cy="49703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 name="Rectangle: Rounded Corners 7">
            <a:extLst>
              <a:ext uri="{FF2B5EF4-FFF2-40B4-BE49-F238E27FC236}">
                <a16:creationId xmlns:a16="http://schemas.microsoft.com/office/drawing/2014/main" id="{2670C7A3-C23B-D399-E199-88CC1DEB5C05}"/>
              </a:ext>
            </a:extLst>
          </p:cNvPr>
          <p:cNvSpPr/>
          <p:nvPr/>
        </p:nvSpPr>
        <p:spPr>
          <a:xfrm>
            <a:off x="4536514" y="2665990"/>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681E95F1-5DFE-B8C3-0EE7-1A90B337B1A1}"/>
              </a:ext>
            </a:extLst>
          </p:cNvPr>
          <p:cNvSpPr/>
          <p:nvPr/>
        </p:nvSpPr>
        <p:spPr>
          <a:xfrm>
            <a:off x="6325757" y="3705900"/>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State 2:</a:t>
            </a:r>
            <a:br>
              <a:rPr lang="en-US" dirty="0"/>
            </a:br>
            <a:r>
              <a:rPr lang="en-US" dirty="0"/>
              <a:t>Dead</a:t>
            </a:r>
            <a:endParaRPr lang="fr-FR" dirty="0"/>
          </a:p>
        </p:txBody>
      </p:sp>
      <p:cxnSp>
        <p:nvCxnSpPr>
          <p:cNvPr id="10" name="Straight Arrow Connector 9">
            <a:extLst>
              <a:ext uri="{FF2B5EF4-FFF2-40B4-BE49-F238E27FC236}">
                <a16:creationId xmlns:a16="http://schemas.microsoft.com/office/drawing/2014/main" id="{535F0DB7-1448-2B6C-D40D-899E6638487D}"/>
              </a:ext>
            </a:extLst>
          </p:cNvPr>
          <p:cNvCxnSpPr>
            <a:cxnSpLocks/>
            <a:endCxn id="9" idx="1"/>
          </p:cNvCxnSpPr>
          <p:nvPr/>
        </p:nvCxnSpPr>
        <p:spPr>
          <a:xfrm>
            <a:off x="5268548" y="3715917"/>
            <a:ext cx="1057209" cy="51494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858DDFE-D113-5D33-A96E-8EF28D80F61A}"/>
                  </a:ext>
                </a:extLst>
              </p:cNvPr>
              <p:cNvSpPr txBox="1"/>
              <p:nvPr/>
            </p:nvSpPr>
            <p:spPr>
              <a:xfrm>
                <a:off x="4244683" y="4991122"/>
                <a:ext cx="377439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𝑻</m:t>
                      </m:r>
                      <m:r>
                        <a:rPr lang="en-US" sz="2000" b="1" i="1" smtClean="0">
                          <a:latin typeface="Cambria Math" panose="02040503050406030204" pitchFamily="18" charset="0"/>
                        </a:rPr>
                        <m:t>=</m:t>
                      </m:r>
                      <m:r>
                        <a:rPr lang="en-US" sz="2000" b="1" i="1" smtClean="0">
                          <a:latin typeface="Cambria Math" panose="02040503050406030204" pitchFamily="18" charset="0"/>
                        </a:rPr>
                        <m:t>𝑼</m:t>
                      </m:r>
                      <m:r>
                        <a:rPr lang="en-US" sz="2000" b="1" i="1" smtClean="0">
                          <a:latin typeface="Cambria Math" panose="02040503050406030204" pitchFamily="18" charset="0"/>
                        </a:rPr>
                        <m:t>=</m:t>
                      </m:r>
                      <m:sSub>
                        <m:sSubPr>
                          <m:ctrlPr>
                            <a:rPr lang="fr-FR" sz="2000" b="1" i="1" smtClean="0">
                              <a:latin typeface="Cambria Math" panose="02040503050406030204" pitchFamily="18" charset="0"/>
                            </a:rPr>
                          </m:ctrlPr>
                        </m:sSubPr>
                        <m:e>
                          <m:r>
                            <a:rPr lang="en-US" sz="2000" b="1" i="1" smtClean="0">
                              <a:latin typeface="Cambria Math" panose="02040503050406030204" pitchFamily="18" charset="0"/>
                            </a:rPr>
                            <m:t>𝑼</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𝟐</m:t>
                          </m:r>
                        </m:sub>
                      </m:sSub>
                    </m:oMath>
                  </m:oMathPara>
                </a14:m>
                <a:endParaRPr lang="en-US" sz="20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𝑬</m:t>
                      </m:r>
                      <m:r>
                        <a:rPr lang="en-US" sz="2000" b="1" i="1" smtClean="0">
                          <a:latin typeface="Cambria Math" panose="02040503050406030204" pitchFamily="18" charset="0"/>
                        </a:rPr>
                        <m:t>=</m:t>
                      </m:r>
                      <m:r>
                        <a:rPr lang="en-US" sz="2000" b="1" i="1">
                          <a:latin typeface="Cambria Math" panose="02040503050406030204" pitchFamily="18" charset="0"/>
                        </a:rPr>
                        <m:t>𝑭</m:t>
                      </m:r>
                      <m:r>
                        <a:rPr lang="en-US" sz="2000" b="1" i="1" smtClean="0">
                          <a:latin typeface="Cambria Math" panose="02040503050406030204" pitchFamily="18" charset="0"/>
                        </a:rPr>
                        <m:t>=</m:t>
                      </m:r>
                      <m:r>
                        <a:rPr lang="en-US" sz="2000" b="1" i="1" smtClean="0">
                          <a:latin typeface="Cambria Math" panose="02040503050406030204" pitchFamily="18" charset="0"/>
                        </a:rPr>
                        <m:t>𝟐</m:t>
                      </m:r>
                    </m:oMath>
                  </m:oMathPara>
                </a14:m>
                <a:endParaRPr lang="fr-FR" sz="2000" b="1" dirty="0">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E858DDFE-D113-5D33-A96E-8EF28D80F61A}"/>
                  </a:ext>
                </a:extLst>
              </p:cNvPr>
              <p:cNvSpPr txBox="1">
                <a:spLocks noRot="1" noChangeAspect="1" noMove="1" noResize="1" noEditPoints="1" noAdjustHandles="1" noChangeArrowheads="1" noChangeShapeType="1" noTextEdit="1"/>
              </p:cNvSpPr>
              <p:nvPr/>
            </p:nvSpPr>
            <p:spPr>
              <a:xfrm>
                <a:off x="4244683" y="4991122"/>
                <a:ext cx="3774390" cy="707886"/>
              </a:xfrm>
              <a:prstGeom prst="rect">
                <a:avLst/>
              </a:prstGeom>
              <a:blipFill>
                <a:blip r:embed="rId4"/>
                <a:stretch>
                  <a:fillRect/>
                </a:stretch>
              </a:blipFill>
            </p:spPr>
            <p:txBody>
              <a:bodyPr/>
              <a:lstStyle/>
              <a:p>
                <a:r>
                  <a:rPr lang="fr-FR">
                    <a:noFill/>
                  </a:rPr>
                  <a:t> </a:t>
                </a:r>
              </a:p>
            </p:txBody>
          </p:sp>
        </mc:Fallback>
      </mc:AlternateContent>
      <p:sp>
        <p:nvSpPr>
          <p:cNvPr id="5" name="Rectangle: Rounded Corners 4">
            <a:extLst>
              <a:ext uri="{FF2B5EF4-FFF2-40B4-BE49-F238E27FC236}">
                <a16:creationId xmlns:a16="http://schemas.microsoft.com/office/drawing/2014/main" id="{E1308CEB-4D34-4084-4811-288DCC2813E6}"/>
              </a:ext>
            </a:extLst>
          </p:cNvPr>
          <p:cNvSpPr/>
          <p:nvPr/>
        </p:nvSpPr>
        <p:spPr>
          <a:xfrm>
            <a:off x="9459625" y="2650166"/>
            <a:ext cx="1595364" cy="10499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State 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Alive,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no dementia</a:t>
            </a:r>
            <a:endParaRPr lang="fr-FR"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B97A2D-A9B5-0CC2-C467-783F810B7067}"/>
                  </a:ext>
                </a:extLst>
              </p:cNvPr>
              <p:cNvSpPr txBox="1"/>
              <p:nvPr/>
            </p:nvSpPr>
            <p:spPr>
              <a:xfrm>
                <a:off x="8370112" y="4991122"/>
                <a:ext cx="377439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𝑻</m:t>
                      </m:r>
                      <m:r>
                        <a:rPr lang="en-US" sz="2000" b="1" i="1" smtClean="0">
                          <a:latin typeface="Cambria Math" panose="02040503050406030204" pitchFamily="18" charset="0"/>
                        </a:rPr>
                        <m:t>=</m:t>
                      </m:r>
                      <m:r>
                        <a:rPr lang="en-US" sz="2000" b="1" i="1" smtClean="0">
                          <a:latin typeface="Cambria Math" panose="02040503050406030204" pitchFamily="18" charset="0"/>
                        </a:rPr>
                        <m:t>𝑪</m:t>
                      </m:r>
                    </m:oMath>
                  </m:oMathPara>
                </a14:m>
                <a:endParaRPr lang="en-US" sz="20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𝑬</m:t>
                      </m:r>
                      <m:r>
                        <a:rPr lang="en-US" sz="2000" b="1" i="1" smtClean="0">
                          <a:latin typeface="Cambria Math" panose="02040503050406030204" pitchFamily="18" charset="0"/>
                        </a:rPr>
                        <m:t>=</m:t>
                      </m:r>
                      <m:r>
                        <a:rPr lang="en-US" sz="2000" b="1" i="1" smtClean="0">
                          <a:latin typeface="Cambria Math" panose="02040503050406030204" pitchFamily="18" charset="0"/>
                        </a:rPr>
                        <m:t>𝟎</m:t>
                      </m:r>
                    </m:oMath>
                  </m:oMathPara>
                </a14:m>
                <a:endParaRPr lang="fr-FR" sz="2000" b="1" dirty="0">
                  <a:latin typeface="Segoe UI" panose="020B0502040204020203" pitchFamily="34" charset="0"/>
                  <a:cs typeface="Segoe UI" panose="020B0502040204020203" pitchFamily="34" charset="0"/>
                </a:endParaRPr>
              </a:p>
            </p:txBody>
          </p:sp>
        </mc:Choice>
        <mc:Fallback xmlns="">
          <p:sp>
            <p:nvSpPr>
              <p:cNvPr id="6" name="TextBox 5">
                <a:extLst>
                  <a:ext uri="{FF2B5EF4-FFF2-40B4-BE49-F238E27FC236}">
                    <a16:creationId xmlns:a16="http://schemas.microsoft.com/office/drawing/2014/main" id="{64B97A2D-A9B5-0CC2-C467-783F810B7067}"/>
                  </a:ext>
                </a:extLst>
              </p:cNvPr>
              <p:cNvSpPr txBox="1">
                <a:spLocks noRot="1" noChangeAspect="1" noMove="1" noResize="1" noEditPoints="1" noAdjustHandles="1" noChangeArrowheads="1" noChangeShapeType="1" noTextEdit="1"/>
              </p:cNvSpPr>
              <p:nvPr/>
            </p:nvSpPr>
            <p:spPr>
              <a:xfrm>
                <a:off x="8370112" y="4991122"/>
                <a:ext cx="3774390" cy="707886"/>
              </a:xfrm>
              <a:prstGeom prst="rect">
                <a:avLst/>
              </a:prstGeom>
              <a:blipFill>
                <a:blip r:embed="rId5"/>
                <a:stretch>
                  <a:fillRect/>
                </a:stretch>
              </a:blipFill>
            </p:spPr>
            <p:txBody>
              <a:bodyPr/>
              <a:lstStyle/>
              <a:p>
                <a:r>
                  <a:rPr lang="fr-FR">
                    <a:noFill/>
                  </a:rPr>
                  <a:t> </a:t>
                </a:r>
              </a:p>
            </p:txBody>
          </p:sp>
        </mc:Fallback>
      </mc:AlternateContent>
      <p:cxnSp>
        <p:nvCxnSpPr>
          <p:cNvPr id="11" name="Straight Connector 10">
            <a:extLst>
              <a:ext uri="{FF2B5EF4-FFF2-40B4-BE49-F238E27FC236}">
                <a16:creationId xmlns:a16="http://schemas.microsoft.com/office/drawing/2014/main" id="{B7282BC5-4E0E-55E9-A0DC-7E86DB93F8F7}"/>
              </a:ext>
            </a:extLst>
          </p:cNvPr>
          <p:cNvCxnSpPr>
            <a:cxnSpLocks/>
          </p:cNvCxnSpPr>
          <p:nvPr/>
        </p:nvCxnSpPr>
        <p:spPr>
          <a:xfrm>
            <a:off x="4111150"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E7AD8291-4BB4-AA2C-1FE7-52868FF961E5}"/>
              </a:ext>
            </a:extLst>
          </p:cNvPr>
          <p:cNvCxnSpPr>
            <a:cxnSpLocks/>
          </p:cNvCxnSpPr>
          <p:nvPr/>
        </p:nvCxnSpPr>
        <p:spPr>
          <a:xfrm>
            <a:off x="8370112" y="1338649"/>
            <a:ext cx="0" cy="5517572"/>
          </a:xfrm>
          <a:prstGeom prst="line">
            <a:avLst/>
          </a:prstGeom>
        </p:spPr>
        <p:style>
          <a:lnRef idx="2">
            <a:schemeClr val="dk1"/>
          </a:lnRef>
          <a:fillRef idx="0">
            <a:schemeClr val="dk1"/>
          </a:fillRef>
          <a:effectRef idx="1">
            <a:schemeClr val="dk1"/>
          </a:effectRef>
          <a:fontRef idx="minor">
            <a:schemeClr val="tx1"/>
          </a:fontRef>
        </p:style>
      </p:cxnSp>
      <p:sp>
        <p:nvSpPr>
          <p:cNvPr id="2" name="Google Shape;234;p36">
            <a:extLst>
              <a:ext uri="{FF2B5EF4-FFF2-40B4-BE49-F238E27FC236}">
                <a16:creationId xmlns:a16="http://schemas.microsoft.com/office/drawing/2014/main" id="{EFD2AEA5-5149-ACC2-51CD-F0886082EE0F}"/>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38</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033158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57AB-C580-BE4F-4092-FFEFE1E5C434}"/>
              </a:ext>
            </a:extLst>
          </p:cNvPr>
          <p:cNvSpPr>
            <a:spLocks noGrp="1"/>
          </p:cNvSpPr>
          <p:nvPr>
            <p:ph type="title"/>
          </p:nvPr>
        </p:nvSpPr>
        <p:spPr>
          <a:xfrm>
            <a:off x="838200" y="2507076"/>
            <a:ext cx="10515600" cy="1250864"/>
          </a:xfrm>
        </p:spPr>
        <p:txBody>
          <a:bodyPr>
            <a:normAutofit/>
          </a:bodyPr>
          <a:lstStyle/>
          <a:p>
            <a:pPr algn="ctr"/>
            <a:r>
              <a:rPr lang="en-US" sz="4000" dirty="0">
                <a:latin typeface="Segoe UI" panose="020B0502040204020203" pitchFamily="34" charset="0"/>
                <a:cs typeface="Segoe UI" panose="020B0502040204020203" pitchFamily="34" charset="0"/>
              </a:rPr>
              <a:t>All quantities considered so far are based on </a:t>
            </a:r>
            <a:r>
              <a:rPr lang="en-US" sz="4000" u="sng" dirty="0">
                <a:latin typeface="Segoe UI" panose="020B0502040204020203" pitchFamily="34" charset="0"/>
                <a:cs typeface="Segoe UI" panose="020B0502040204020203" pitchFamily="34" charset="0"/>
              </a:rPr>
              <a:t>observed</a:t>
            </a:r>
            <a:r>
              <a:rPr lang="en-US" sz="4000" dirty="0">
                <a:latin typeface="Segoe UI" panose="020B0502040204020203" pitchFamily="34" charset="0"/>
                <a:cs typeface="Segoe UI" panose="020B0502040204020203" pitchFamily="34" charset="0"/>
              </a:rPr>
              <a:t> data!</a:t>
            </a:r>
            <a:endParaRPr lang="fr-FR" sz="4000" dirty="0">
              <a:latin typeface="Segoe UI" panose="020B0502040204020203" pitchFamily="34" charset="0"/>
              <a:cs typeface="Segoe UI" panose="020B0502040204020203" pitchFamily="34" charset="0"/>
            </a:endParaRPr>
          </a:p>
        </p:txBody>
      </p:sp>
      <p:sp>
        <p:nvSpPr>
          <p:cNvPr id="4" name="Google Shape;234;p36">
            <a:extLst>
              <a:ext uri="{FF2B5EF4-FFF2-40B4-BE49-F238E27FC236}">
                <a16:creationId xmlns:a16="http://schemas.microsoft.com/office/drawing/2014/main" id="{094EB943-46E6-2236-2D96-975BA77E9F3C}"/>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39</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67985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61DF03-FC7B-411B-DE65-25153DAA7EE7}"/>
              </a:ext>
            </a:extLst>
          </p:cNvPr>
          <p:cNvSpPr txBox="1"/>
          <p:nvPr/>
        </p:nvSpPr>
        <p:spPr>
          <a:xfrm>
            <a:off x="5295185" y="1074069"/>
            <a:ext cx="6528405" cy="4970591"/>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45% of dementia risk </a:t>
            </a:r>
            <a:r>
              <a:rPr lang="en-US" sz="2000" dirty="0">
                <a:latin typeface="Segoe UI" panose="020B0502040204020203" pitchFamily="34" charset="0"/>
                <a:cs typeface="Segoe UI" panose="020B0502040204020203" pitchFamily="34" charset="0"/>
              </a:rPr>
              <a:t>attributable to </a:t>
            </a:r>
            <a:r>
              <a:rPr lang="en-US" sz="2000" b="1" dirty="0">
                <a:latin typeface="Segoe UI" panose="020B0502040204020203" pitchFamily="34" charset="0"/>
                <a:cs typeface="Segoe UI" panose="020B0502040204020203" pitchFamily="34" charset="0"/>
              </a:rPr>
              <a:t>modifiable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risk factors</a:t>
            </a:r>
            <a:r>
              <a:rPr lang="en-US" sz="2000"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For 5 out of 14</a:t>
            </a:r>
            <a:r>
              <a:rPr lang="en-US" sz="2000" dirty="0">
                <a:latin typeface="Segoe UI" panose="020B0502040204020203" pitchFamily="34" charset="0"/>
                <a:cs typeface="Segoe UI" panose="020B0502040204020203" pitchFamily="34" charset="0"/>
              </a:rPr>
              <a:t> modifiable risk factors, </a:t>
            </a:r>
            <a:br>
              <a:rPr lang="en-US" sz="2000"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pharmaceutical interventions</a:t>
            </a:r>
            <a:r>
              <a:rPr lang="en-US" sz="2000" dirty="0">
                <a:latin typeface="Segoe UI" panose="020B0502040204020203" pitchFamily="34" charset="0"/>
                <a:cs typeface="Segoe UI" panose="020B0502040204020203" pitchFamily="34" charset="0"/>
              </a:rPr>
              <a:t> are available: </a:t>
            </a:r>
          </a:p>
          <a:p>
            <a:pPr marL="800100" lvl="1" indent="-342900">
              <a:buAutoNum type="arabicPeriod"/>
            </a:pPr>
            <a:r>
              <a:rPr lang="en-US" sz="2000" dirty="0">
                <a:latin typeface="Segoe UI" panose="020B0502040204020203" pitchFamily="34" charset="0"/>
                <a:cs typeface="Segoe UI" panose="020B0502040204020203" pitchFamily="34" charset="0"/>
              </a:rPr>
              <a:t>Hypertension (2%)</a:t>
            </a:r>
          </a:p>
          <a:p>
            <a:pPr marL="800100" lvl="1" indent="-342900">
              <a:buFontTx/>
              <a:buAutoNum type="arabicPeriod"/>
            </a:pPr>
            <a:r>
              <a:rPr lang="en-US" sz="2000" dirty="0">
                <a:solidFill>
                  <a:schemeClr val="bg1">
                    <a:lumMod val="75000"/>
                  </a:schemeClr>
                </a:solidFill>
                <a:latin typeface="Segoe UI" panose="020B0502040204020203" pitchFamily="34" charset="0"/>
                <a:cs typeface="Segoe UI" panose="020B0502040204020203" pitchFamily="34" charset="0"/>
              </a:rPr>
              <a:t>High LDL cholesterol (7%)</a:t>
            </a:r>
          </a:p>
          <a:p>
            <a:pPr marL="800100" lvl="1" indent="-342900">
              <a:buFontTx/>
              <a:buAutoNum type="arabicPeriod"/>
            </a:pPr>
            <a:r>
              <a:rPr lang="en-US" sz="2000" dirty="0">
                <a:solidFill>
                  <a:schemeClr val="bg1">
                    <a:lumMod val="75000"/>
                  </a:schemeClr>
                </a:solidFill>
                <a:latin typeface="Segoe UI" panose="020B0502040204020203" pitchFamily="34" charset="0"/>
                <a:cs typeface="Segoe UI" panose="020B0502040204020203" pitchFamily="34" charset="0"/>
              </a:rPr>
              <a:t>Depression (3%)</a:t>
            </a:r>
          </a:p>
          <a:p>
            <a:pPr marL="800100" lvl="1" indent="-342900">
              <a:buAutoNum type="arabicPeriod"/>
            </a:pPr>
            <a:r>
              <a:rPr lang="en-US" sz="2000" dirty="0">
                <a:solidFill>
                  <a:schemeClr val="bg1">
                    <a:lumMod val="75000"/>
                  </a:schemeClr>
                </a:solidFill>
                <a:latin typeface="Segoe UI" panose="020B0502040204020203" pitchFamily="34" charset="0"/>
                <a:cs typeface="Segoe UI" panose="020B0502040204020203" pitchFamily="34" charset="0"/>
              </a:rPr>
              <a:t>Type 2 diabetes (2%)</a:t>
            </a:r>
          </a:p>
          <a:p>
            <a:pPr marL="800100" lvl="1" indent="-342900">
              <a:buAutoNum type="arabicPeriod"/>
            </a:pPr>
            <a:r>
              <a:rPr lang="en-US" sz="2000" dirty="0">
                <a:solidFill>
                  <a:schemeClr val="bg1">
                    <a:lumMod val="75000"/>
                  </a:schemeClr>
                </a:solidFill>
                <a:latin typeface="Segoe UI" panose="020B0502040204020203" pitchFamily="34" charset="0"/>
                <a:cs typeface="Segoe UI" panose="020B0502040204020203" pitchFamily="34" charset="0"/>
              </a:rPr>
              <a:t>Obesity (1%)</a:t>
            </a:r>
          </a:p>
          <a:p>
            <a:pPr marL="800100" lvl="1" indent="-342900">
              <a:buAutoNum type="arabicPeriod"/>
            </a:pPr>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Hypertension</a:t>
            </a:r>
            <a:endParaRPr lang="fr-FR" sz="2000" b="1" dirty="0">
              <a:latin typeface="Segoe UI" panose="020B0502040204020203" pitchFamily="34" charset="0"/>
              <a:cs typeface="Segoe UI" panose="020B0502040204020203" pitchFamily="34" charset="0"/>
            </a:endParaRPr>
          </a:p>
          <a:p>
            <a:pPr marL="800100" lvl="1" indent="-342900">
              <a:buAutoNum type="alphaLcPeriod"/>
            </a:pPr>
            <a:r>
              <a:rPr lang="fr-FR" sz="2000" dirty="0">
                <a:latin typeface="Segoe UI" panose="020B0502040204020203" pitchFamily="34" charset="0"/>
                <a:cs typeface="Segoe UI" panose="020B0502040204020203" pitchFamily="34" charset="0"/>
              </a:rPr>
              <a:t>Affects 45% of the US </a:t>
            </a:r>
            <a:r>
              <a:rPr lang="fr-FR" sz="2000" dirty="0" err="1">
                <a:latin typeface="Segoe UI" panose="020B0502040204020203" pitchFamily="34" charset="0"/>
                <a:cs typeface="Segoe UI" panose="020B0502040204020203" pitchFamily="34" charset="0"/>
              </a:rPr>
              <a:t>adult</a:t>
            </a:r>
            <a:r>
              <a:rPr lang="fr-FR" sz="2000" dirty="0">
                <a:latin typeface="Segoe UI" panose="020B0502040204020203" pitchFamily="34" charset="0"/>
                <a:cs typeface="Segoe UI" panose="020B0502040204020203" pitchFamily="34" charset="0"/>
              </a:rPr>
              <a:t> population </a:t>
            </a:r>
            <a:r>
              <a:rPr lang="fr-FR" sz="2000" dirty="0" err="1">
                <a:latin typeface="Segoe UI" panose="020B0502040204020203" pitchFamily="34" charset="0"/>
                <a:cs typeface="Segoe UI" panose="020B0502040204020203" pitchFamily="34" charset="0"/>
              </a:rPr>
              <a:t>aged</a:t>
            </a:r>
            <a:r>
              <a:rPr lang="fr-FR" sz="2000" dirty="0">
                <a:latin typeface="Segoe UI" panose="020B0502040204020203" pitchFamily="34" charset="0"/>
                <a:cs typeface="Segoe UI" panose="020B0502040204020203" pitchFamily="34" charset="0"/>
              </a:rPr>
              <a:t> 18+</a:t>
            </a:r>
          </a:p>
          <a:p>
            <a:pPr marL="800100" lvl="1" indent="-342900">
              <a:buAutoNum type="alphaLcPeriod"/>
            </a:pPr>
            <a:r>
              <a:rPr lang="fr-FR" sz="2000" dirty="0">
                <a:latin typeface="Segoe UI" panose="020B0502040204020203" pitchFamily="34" charset="0"/>
                <a:cs typeface="Segoe UI" panose="020B0502040204020203" pitchFamily="34" charset="0"/>
              </a:rPr>
              <a:t>Associated </a:t>
            </a:r>
            <a:r>
              <a:rPr lang="fr-FR" sz="2000" dirty="0" err="1">
                <a:latin typeface="Segoe UI" panose="020B0502040204020203" pitchFamily="34" charset="0"/>
                <a:cs typeface="Segoe UI" panose="020B0502040204020203" pitchFamily="34" charset="0"/>
              </a:rPr>
              <a:t>with</a:t>
            </a:r>
            <a:r>
              <a:rPr lang="fr-FR" sz="2000" dirty="0">
                <a:latin typeface="Segoe UI" panose="020B0502040204020203" pitchFamily="34" charset="0"/>
                <a:cs typeface="Segoe UI" panose="020B0502040204020203" pitchFamily="34" charset="0"/>
              </a:rPr>
              <a:t> a 42% </a:t>
            </a:r>
            <a:r>
              <a:rPr lang="fr-FR" sz="2000" dirty="0" err="1">
                <a:latin typeface="Segoe UI" panose="020B0502040204020203" pitchFamily="34" charset="0"/>
                <a:cs typeface="Segoe UI" panose="020B0502040204020203" pitchFamily="34" charset="0"/>
              </a:rPr>
              <a:t>higher</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risk</a:t>
            </a:r>
            <a:r>
              <a:rPr lang="fr-FR" sz="2000" dirty="0">
                <a:latin typeface="Segoe UI" panose="020B0502040204020203" pitchFamily="34" charset="0"/>
                <a:cs typeface="Segoe UI" panose="020B0502040204020203" pitchFamily="34" charset="0"/>
              </a:rPr>
              <a:t> of </a:t>
            </a:r>
            <a:r>
              <a:rPr lang="fr-FR" sz="2000" dirty="0" err="1">
                <a:latin typeface="Segoe UI" panose="020B0502040204020203" pitchFamily="34" charset="0"/>
                <a:cs typeface="Segoe UI" panose="020B0502040204020203" pitchFamily="34" charset="0"/>
              </a:rPr>
              <a:t>dementia</a:t>
            </a:r>
            <a:r>
              <a:rPr lang="fr-FR" sz="2000" dirty="0">
                <a:latin typeface="Segoe UI" panose="020B0502040204020203" pitchFamily="34" charset="0"/>
                <a:cs typeface="Segoe UI" panose="020B0502040204020203" pitchFamily="34" charset="0"/>
              </a:rPr>
              <a:t> if </a:t>
            </a:r>
            <a:r>
              <a:rPr lang="fr-FR" sz="2000" dirty="0" err="1">
                <a:latin typeface="Segoe UI" panose="020B0502040204020203" pitchFamily="34" charset="0"/>
                <a:cs typeface="Segoe UI" panose="020B0502040204020203" pitchFamily="34" charset="0"/>
              </a:rPr>
              <a:t>untreated</a:t>
            </a:r>
            <a:r>
              <a:rPr lang="fr-FR" sz="2000" dirty="0">
                <a:latin typeface="Segoe UI" panose="020B0502040204020203" pitchFamily="34" charset="0"/>
                <a:cs typeface="Segoe UI" panose="020B0502040204020203" pitchFamily="34" charset="0"/>
              </a:rPr>
              <a:t> and 13% if </a:t>
            </a:r>
            <a:r>
              <a:rPr lang="fr-FR" sz="2000" dirty="0" err="1">
                <a:latin typeface="Segoe UI" panose="020B0502040204020203" pitchFamily="34" charset="0"/>
                <a:cs typeface="Segoe UI" panose="020B0502040204020203" pitchFamily="34" charset="0"/>
              </a:rPr>
              <a:t>treated</a:t>
            </a:r>
            <a:endParaRPr lang="fr-FR" sz="2000" dirty="0">
              <a:latin typeface="Segoe UI" panose="020B0502040204020203" pitchFamily="34" charset="0"/>
              <a:cs typeface="Segoe UI" panose="020B0502040204020203" pitchFamily="34" charset="0"/>
            </a:endParaRPr>
          </a:p>
          <a:p>
            <a:pPr marL="342900" indent="-342900">
              <a:buAutoNum type="alphaLcPeriod"/>
            </a:pPr>
            <a:endParaRPr lang="en-US" sz="1700" dirty="0">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3FE67A3E-5188-0D18-1980-452CACE99B7A}"/>
              </a:ext>
            </a:extLst>
          </p:cNvPr>
          <p:cNvSpPr txBox="1">
            <a:spLocks/>
          </p:cNvSpPr>
          <p:nvPr/>
        </p:nvSpPr>
        <p:spPr>
          <a:xfrm>
            <a:off x="437322" y="161462"/>
            <a:ext cx="11386268" cy="71110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Hypertension: an opportunity for drug repurposing against dementia</a:t>
            </a:r>
            <a:endParaRPr lang="fr-FR" sz="3200" dirty="0">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1ACBC662-DF53-7111-8FFD-F3E1F38E2232}"/>
              </a:ext>
            </a:extLst>
          </p:cNvPr>
          <p:cNvSpPr txBox="1"/>
          <p:nvPr/>
        </p:nvSpPr>
        <p:spPr>
          <a:xfrm>
            <a:off x="437322" y="6324921"/>
            <a:ext cx="4227440" cy="523220"/>
          </a:xfrm>
          <a:prstGeom prst="rect">
            <a:avLst/>
          </a:prstGeom>
          <a:noFill/>
        </p:spPr>
        <p:txBody>
          <a:bodyPr wrap="square">
            <a:spAutoFit/>
          </a:bodyPr>
          <a:lstStyle/>
          <a:p>
            <a:r>
              <a:rPr lang="fr-FR" sz="1400" i="1" dirty="0">
                <a:latin typeface="Segoe UI" panose="020B0502040204020203" pitchFamily="34" charset="0"/>
                <a:cs typeface="Segoe UI" panose="020B0502040204020203" pitchFamily="34" charset="0"/>
              </a:rPr>
              <a:t>Sources: </a:t>
            </a:r>
            <a:r>
              <a:rPr lang="en-US" sz="1400" i="1" dirty="0">
                <a:latin typeface="Segoe UI" panose="020B0502040204020203" pitchFamily="34" charset="0"/>
                <a:cs typeface="Segoe UI" panose="020B0502040204020203" pitchFamily="34" charset="0"/>
                <a:hlinkClick r:id="rId3"/>
              </a:rPr>
              <a:t>Lennon et al. (JAMA Network Open, 2023)</a:t>
            </a:r>
            <a:r>
              <a:rPr lang="en-US" sz="1400" i="1" dirty="0">
                <a:latin typeface="Segoe UI" panose="020B0502040204020203" pitchFamily="34" charset="0"/>
                <a:cs typeface="Segoe UI" panose="020B0502040204020203" pitchFamily="34" charset="0"/>
              </a:rPr>
              <a:t>,</a:t>
            </a:r>
            <a:br>
              <a:rPr lang="en-US" sz="1400" i="1" dirty="0">
                <a:latin typeface="Segoe UI" panose="020B0502040204020203" pitchFamily="34" charset="0"/>
                <a:cs typeface="Segoe UI" panose="020B0502040204020203" pitchFamily="34" charset="0"/>
              </a:rPr>
            </a:br>
            <a:r>
              <a:rPr lang="en-US" sz="1400" i="1" dirty="0">
                <a:latin typeface="Segoe UI" panose="020B0502040204020203" pitchFamily="34" charset="0"/>
                <a:cs typeface="Segoe UI" panose="020B0502040204020203" pitchFamily="34" charset="0"/>
                <a:hlinkClick r:id="rId4"/>
              </a:rPr>
              <a:t>Cholerton et al. (Diabetes Spectrum, 2016)</a:t>
            </a:r>
            <a:endParaRPr lang="fr-FR" sz="1400" dirty="0">
              <a:latin typeface="Segoe UI" panose="020B0502040204020203" pitchFamily="34" charset="0"/>
              <a:cs typeface="Segoe UI" panose="020B0502040204020203" pitchFamily="34" charset="0"/>
            </a:endParaRPr>
          </a:p>
        </p:txBody>
      </p:sp>
      <p:pic>
        <p:nvPicPr>
          <p:cNvPr id="7" name="Main graphic">
            <a:extLst>
              <a:ext uri="{FF2B5EF4-FFF2-40B4-BE49-F238E27FC236}">
                <a16:creationId xmlns:a16="http://schemas.microsoft.com/office/drawing/2014/main" id="{99CACE88-7D91-2A6B-1BB7-E167568873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5778" y="881220"/>
            <a:ext cx="3542941" cy="5409213"/>
          </a:xfrm>
          <a:prstGeom prst="rect">
            <a:avLst/>
          </a:prstGeom>
          <a:ln>
            <a:noFill/>
          </a:ln>
        </p:spPr>
      </p:pic>
      <p:cxnSp>
        <p:nvCxnSpPr>
          <p:cNvPr id="4" name="Straight Connector 3">
            <a:extLst>
              <a:ext uri="{FF2B5EF4-FFF2-40B4-BE49-F238E27FC236}">
                <a16:creationId xmlns:a16="http://schemas.microsoft.com/office/drawing/2014/main" id="{03CECFC0-22D3-0328-758D-5DFF6826C695}"/>
              </a:ext>
            </a:extLst>
          </p:cNvPr>
          <p:cNvCxnSpPr/>
          <p:nvPr/>
        </p:nvCxnSpPr>
        <p:spPr>
          <a:xfrm>
            <a:off x="0" y="73775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Google Shape;234;p36">
            <a:extLst>
              <a:ext uri="{FF2B5EF4-FFF2-40B4-BE49-F238E27FC236}">
                <a16:creationId xmlns:a16="http://schemas.microsoft.com/office/drawing/2014/main" id="{399C7AFB-5412-F8F6-0142-597EFDC11ED6}"/>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4</a:t>
            </a:fld>
            <a:endParaRPr kern="0" dirty="0">
              <a:solidFill>
                <a:srgbClr val="595959"/>
              </a:solidFill>
              <a:latin typeface="Arial"/>
              <a:cs typeface="Arial"/>
              <a:sym typeface="Arial"/>
            </a:endParaRPr>
          </a:p>
        </p:txBody>
      </p:sp>
    </p:spTree>
    <p:extLst>
      <p:ext uri="{BB962C8B-B14F-4D97-AF65-F5344CB8AC3E}">
        <p14:creationId xmlns:p14="http://schemas.microsoft.com/office/powerpoint/2010/main" val="1796957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D016-4410-9941-7D82-8DF38F1AA0EF}"/>
              </a:ext>
            </a:extLst>
          </p:cNvPr>
          <p:cNvSpPr>
            <a:spLocks noGrp="1"/>
          </p:cNvSpPr>
          <p:nvPr>
            <p:ph type="title"/>
          </p:nvPr>
        </p:nvSpPr>
        <p:spPr>
          <a:xfrm>
            <a:off x="838200" y="115743"/>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Definition of counterfactual worlds</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AFE6F6-E92E-1DB3-91E1-474EC6E012EB}"/>
                  </a:ext>
                </a:extLst>
              </p:cNvPr>
              <p:cNvSpPr txBox="1"/>
              <p:nvPr/>
            </p:nvSpPr>
            <p:spPr>
              <a:xfrm>
                <a:off x="749128" y="1969447"/>
                <a:ext cx="10693743" cy="3416320"/>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To address the causal question, we define </a:t>
                </a:r>
                <a:r>
                  <a:rPr lang="en-US" sz="2400" b="1" dirty="0">
                    <a:latin typeface="Segoe UI" panose="020B0502040204020203" pitchFamily="34" charset="0"/>
                    <a:cs typeface="Segoe UI" panose="020B0502040204020203" pitchFamily="34" charset="0"/>
                  </a:rPr>
                  <a:t>two counterfactual, single worlds </a:t>
                </a:r>
                <a:r>
                  <a:rPr lang="en-US" sz="2400" dirty="0">
                    <a:latin typeface="Segoe UI" panose="020B0502040204020203" pitchFamily="34" charset="0"/>
                    <a:cs typeface="Segoe UI" panose="020B0502040204020203" pitchFamily="34" charset="0"/>
                  </a:rPr>
                  <a:t>denoted by </a:t>
                </a:r>
                <a14:m>
                  <m:oMath xmlns:m="http://schemas.openxmlformats.org/officeDocument/2006/math">
                    <m:r>
                      <a:rPr lang="en-US" sz="2400" b="1" i="1" smtClean="0">
                        <a:solidFill>
                          <a:srgbClr val="C00000"/>
                        </a:solidFill>
                        <a:latin typeface="Cambria Math" panose="02040503050406030204" pitchFamily="18" charset="0"/>
                      </a:rPr>
                      <m:t>𝒂</m:t>
                    </m:r>
                  </m:oMath>
                </a14:m>
                <a:r>
                  <a:rPr lang="en-US" sz="2400" dirty="0">
                    <a:latin typeface="Segoe UI" panose="020B0502040204020203" pitchFamily="34" charset="0"/>
                    <a:cs typeface="Segoe UI" panose="020B0502040204020203" pitchFamily="34" charset="0"/>
                  </a:rPr>
                  <a:t>:</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pPr algn="ctr"/>
                <a14:m>
                  <m:oMath xmlns:m="http://schemas.openxmlformats.org/officeDocument/2006/math">
                    <m:r>
                      <a:rPr lang="en-US" sz="2400" b="1" i="1" smtClean="0">
                        <a:solidFill>
                          <a:srgbClr val="C00000"/>
                        </a:solidFill>
                        <a:latin typeface="Cambria Math" panose="02040503050406030204" pitchFamily="18" charset="0"/>
                      </a:rPr>
                      <m:t>𝒂</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𝟏</m:t>
                    </m:r>
                  </m:oMath>
                </a14:m>
                <a:r>
                  <a:rPr lang="en-US" sz="2400" b="1" i="1" dirty="0">
                    <a:solidFill>
                      <a:srgbClr val="C00000"/>
                    </a:solidFill>
                    <a:latin typeface="Segoe UI" panose="020B0502040204020203" pitchFamily="34" charset="0"/>
                    <a:cs typeface="Segoe UI" panose="020B0502040204020203" pitchFamily="34" charset="0"/>
                  </a:rPr>
                  <a:t> </a:t>
                </a:r>
                <a:br>
                  <a:rPr lang="en-US" sz="2400" b="1" i="1" dirty="0">
                    <a:solidFill>
                      <a:srgbClr val="0070C0"/>
                    </a:solidFill>
                    <a:latin typeface="Segoe UI" panose="020B0502040204020203" pitchFamily="34" charset="0"/>
                    <a:cs typeface="Segoe UI" panose="020B0502040204020203" pitchFamily="34" charset="0"/>
                  </a:rPr>
                </a:br>
                <a:r>
                  <a:rPr lang="en-US" sz="2400" i="1" dirty="0">
                    <a:latin typeface="Segoe UI" panose="020B0502040204020203" pitchFamily="34" charset="0"/>
                    <a:cs typeface="Segoe UI" panose="020B0502040204020203" pitchFamily="34" charset="0"/>
                  </a:rPr>
                  <a:t>a world in which all patients had received an initial prescription of an ACEi</a:t>
                </a:r>
                <a:br>
                  <a:rPr lang="en-US" sz="2400" i="1" dirty="0">
                    <a:latin typeface="Segoe UI" panose="020B0502040204020203" pitchFamily="34" charset="0"/>
                    <a:cs typeface="Segoe UI" panose="020B0502040204020203" pitchFamily="34" charset="0"/>
                  </a:rPr>
                </a:br>
                <a:endParaRPr lang="en-US" sz="2400" i="1" dirty="0">
                  <a:latin typeface="Segoe UI" panose="020B0502040204020203" pitchFamily="34" charset="0"/>
                  <a:cs typeface="Segoe UI" panose="020B0502040204020203" pitchFamily="34" charset="0"/>
                </a:endParaRPr>
              </a:p>
              <a:p>
                <a:pPr algn="ct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panose="02040503050406030204" pitchFamily="18" charset="0"/>
                        </a:rPr>
                        <m:t>𝒂</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𝟎</m:t>
                      </m:r>
                      <m:r>
                        <a:rPr lang="en-US" sz="2400" b="1" i="1" smtClean="0">
                          <a:solidFill>
                            <a:srgbClr val="C00000"/>
                          </a:solidFill>
                          <a:latin typeface="Cambria Math" panose="02040503050406030204" pitchFamily="18" charset="0"/>
                        </a:rPr>
                        <m:t> </m:t>
                      </m:r>
                    </m:oMath>
                  </m:oMathPara>
                </a14:m>
                <a:br>
                  <a:rPr lang="en-US" sz="2400" i="1" dirty="0">
                    <a:latin typeface="Segoe UI" panose="020B0502040204020203" pitchFamily="34" charset="0"/>
                    <a:cs typeface="Segoe UI" panose="020B0502040204020203" pitchFamily="34" charset="0"/>
                  </a:rPr>
                </a:br>
                <a:r>
                  <a:rPr lang="en-US" sz="2400" i="1" dirty="0">
                    <a:latin typeface="Segoe UI" panose="020B0502040204020203" pitchFamily="34" charset="0"/>
                    <a:cs typeface="Segoe UI" panose="020B0502040204020203" pitchFamily="34" charset="0"/>
                  </a:rPr>
                  <a:t>a world in which all patients had received an initial prescription of an ARB</a:t>
                </a:r>
              </a:p>
            </p:txBody>
          </p:sp>
        </mc:Choice>
        <mc:Fallback xmlns="">
          <p:sp>
            <p:nvSpPr>
              <p:cNvPr id="6" name="TextBox 5">
                <a:extLst>
                  <a:ext uri="{FF2B5EF4-FFF2-40B4-BE49-F238E27FC236}">
                    <a16:creationId xmlns:a16="http://schemas.microsoft.com/office/drawing/2014/main" id="{62AFE6F6-E92E-1DB3-91E1-474EC6E012EB}"/>
                  </a:ext>
                </a:extLst>
              </p:cNvPr>
              <p:cNvSpPr txBox="1">
                <a:spLocks noRot="1" noChangeAspect="1" noMove="1" noResize="1" noEditPoints="1" noAdjustHandles="1" noChangeArrowheads="1" noChangeShapeType="1" noTextEdit="1"/>
              </p:cNvSpPr>
              <p:nvPr/>
            </p:nvSpPr>
            <p:spPr>
              <a:xfrm>
                <a:off x="749128" y="1969447"/>
                <a:ext cx="10693743" cy="3416320"/>
              </a:xfrm>
              <a:prstGeom prst="rect">
                <a:avLst/>
              </a:prstGeom>
              <a:blipFill>
                <a:blip r:embed="rId3"/>
                <a:stretch>
                  <a:fillRect l="-912" t="-1250" r="-855" b="-339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48B3C3B3-F1F4-67CC-BC09-C53E82C4AF12}"/>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3" name="Google Shape;234;p36">
            <a:extLst>
              <a:ext uri="{FF2B5EF4-FFF2-40B4-BE49-F238E27FC236}">
                <a16:creationId xmlns:a16="http://schemas.microsoft.com/office/drawing/2014/main" id="{054ECF4F-366E-654D-A737-D2BB4E0C31F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40</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292104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D016-4410-9941-7D82-8DF38F1AA0EF}"/>
              </a:ext>
            </a:extLst>
          </p:cNvPr>
          <p:cNvSpPr>
            <a:spLocks noGrp="1"/>
          </p:cNvSpPr>
          <p:nvPr>
            <p:ph type="title"/>
          </p:nvPr>
        </p:nvSpPr>
        <p:spPr>
          <a:xfrm>
            <a:off x="838200" y="105353"/>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Definition of potential outcomes</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AFE6F6-E92E-1DB3-91E1-474EC6E012EB}"/>
                  </a:ext>
                </a:extLst>
              </p:cNvPr>
              <p:cNvSpPr txBox="1"/>
              <p:nvPr/>
            </p:nvSpPr>
            <p:spPr>
              <a:xfrm>
                <a:off x="838200" y="1751526"/>
                <a:ext cx="10515600" cy="3416320"/>
              </a:xfrm>
              <a:prstGeom prst="rect">
                <a:avLst/>
              </a:prstGeom>
              <a:solidFill>
                <a:schemeClr val="bg1"/>
              </a:solidFill>
            </p:spPr>
            <p:txBody>
              <a:bodyPr wrap="square" rtlCol="0">
                <a:spAutoFit/>
              </a:bodyPr>
              <a:lstStyle/>
              <a:p>
                <a:r>
                  <a:rPr lang="en-US" sz="2400" b="1" dirty="0">
                    <a:latin typeface="Segoe UI" panose="020B0502040204020203" pitchFamily="34" charset="0"/>
                    <a:cs typeface="Segoe UI" panose="020B0502040204020203" pitchFamily="34" charset="0"/>
                  </a:rPr>
                  <a:t>Counterfactual outcomes </a:t>
                </a:r>
                <a14:m>
                  <m:oMath xmlns:m="http://schemas.openxmlformats.org/officeDocument/2006/math">
                    <m:r>
                      <a:rPr lang="en-US" sz="2400" b="1" i="1" smtClean="0">
                        <a:solidFill>
                          <a:srgbClr val="C00000"/>
                        </a:solidFill>
                        <a:latin typeface="Cambria Math" panose="02040503050406030204" pitchFamily="18" charset="0"/>
                      </a:rPr>
                      <m:t>𝒀</m:t>
                    </m:r>
                    <m:d>
                      <m:dPr>
                        <m:ctrlPr>
                          <a:rPr lang="en-US" sz="2400" b="1" i="1" smtClean="0">
                            <a:solidFill>
                              <a:srgbClr val="C00000"/>
                            </a:solidFill>
                            <a:latin typeface="Cambria Math" panose="02040503050406030204" pitchFamily="18" charset="0"/>
                          </a:rPr>
                        </m:ctrlPr>
                      </m:dPr>
                      <m:e>
                        <m:r>
                          <a:rPr lang="en-US" sz="2400" b="1" i="1" smtClean="0">
                            <a:solidFill>
                              <a:srgbClr val="C00000"/>
                            </a:solidFill>
                            <a:latin typeface="Cambria Math" panose="02040503050406030204" pitchFamily="18" charset="0"/>
                          </a:rPr>
                          <m:t>𝒂</m:t>
                        </m:r>
                      </m:e>
                    </m:d>
                  </m:oMath>
                </a14:m>
                <a:r>
                  <a:rPr lang="en-US" sz="2400" dirty="0">
                    <a:solidFill>
                      <a:srgbClr val="C00000"/>
                    </a:solidFill>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are defined accordingly.</a:t>
                </a:r>
              </a:p>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pPr algn="ctr"/>
                <a14:m>
                  <m:oMath xmlns:m="http://schemas.openxmlformats.org/officeDocument/2006/math">
                    <m:r>
                      <a:rPr lang="en-US" sz="2400" b="1" i="1" smtClean="0">
                        <a:solidFill>
                          <a:srgbClr val="C00000"/>
                        </a:solidFill>
                        <a:latin typeface="Cambria Math" panose="02040503050406030204" pitchFamily="18" charset="0"/>
                      </a:rPr>
                      <m:t>𝒀</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𝒂</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𝟏</m:t>
                    </m:r>
                    <m:r>
                      <a:rPr lang="en-US" sz="2400" b="1" i="1" smtClean="0">
                        <a:solidFill>
                          <a:srgbClr val="C00000"/>
                        </a:solidFill>
                        <a:latin typeface="Cambria Math" panose="02040503050406030204" pitchFamily="18" charset="0"/>
                      </a:rPr>
                      <m:t>)</m:t>
                    </m:r>
                  </m:oMath>
                </a14:m>
                <a:r>
                  <a:rPr lang="en-US" sz="2400" b="1" i="1" dirty="0">
                    <a:solidFill>
                      <a:srgbClr val="C00000"/>
                    </a:solidFill>
                    <a:latin typeface="Segoe UI" panose="020B0502040204020203" pitchFamily="34" charset="0"/>
                    <a:cs typeface="Segoe UI" panose="020B0502040204020203" pitchFamily="34" charset="0"/>
                  </a:rPr>
                  <a:t> </a:t>
                </a:r>
                <a:br>
                  <a:rPr lang="en-US" sz="2400" b="1" i="1" dirty="0">
                    <a:solidFill>
                      <a:srgbClr val="0070C0"/>
                    </a:solidFill>
                    <a:latin typeface="Segoe UI" panose="020B0502040204020203" pitchFamily="34" charset="0"/>
                    <a:cs typeface="Segoe UI" panose="020B0502040204020203" pitchFamily="34" charset="0"/>
                  </a:rPr>
                </a:br>
                <a:r>
                  <a:rPr lang="en-US" sz="2400" i="1" dirty="0">
                    <a:latin typeface="Segoe UI" panose="020B0502040204020203" pitchFamily="34" charset="0"/>
                    <a:cs typeface="Segoe UI" panose="020B0502040204020203" pitchFamily="34" charset="0"/>
                  </a:rPr>
                  <a:t>outcome had the patient received an initial prescription of an ACEi</a:t>
                </a:r>
                <a:br>
                  <a:rPr lang="en-US" sz="2400" i="1" dirty="0">
                    <a:latin typeface="Segoe UI" panose="020B0502040204020203" pitchFamily="34" charset="0"/>
                    <a:cs typeface="Segoe UI" panose="020B0502040204020203" pitchFamily="34" charset="0"/>
                  </a:rPr>
                </a:br>
                <a:endParaRPr lang="en-US" sz="2400" i="1" dirty="0">
                  <a:latin typeface="Segoe UI" panose="020B0502040204020203" pitchFamily="34" charset="0"/>
                  <a:cs typeface="Segoe UI" panose="020B0502040204020203" pitchFamily="34" charset="0"/>
                </a:endParaRPr>
              </a:p>
              <a:p>
                <a:pPr algn="ct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panose="02040503050406030204" pitchFamily="18" charset="0"/>
                        </a:rPr>
                        <m:t>𝒀</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𝒂</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𝟎</m:t>
                      </m:r>
                      <m:r>
                        <a:rPr lang="en-US" sz="2400" b="1" i="1" smtClean="0">
                          <a:solidFill>
                            <a:srgbClr val="C00000"/>
                          </a:solidFill>
                          <a:latin typeface="Cambria Math" panose="02040503050406030204" pitchFamily="18" charset="0"/>
                        </a:rPr>
                        <m:t>) </m:t>
                      </m:r>
                    </m:oMath>
                  </m:oMathPara>
                </a14:m>
                <a:br>
                  <a:rPr lang="en-US" sz="2400" i="1" dirty="0">
                    <a:solidFill>
                      <a:srgbClr val="C00000"/>
                    </a:solidFill>
                    <a:latin typeface="Segoe UI" panose="020B0502040204020203" pitchFamily="34" charset="0"/>
                    <a:cs typeface="Segoe UI" panose="020B0502040204020203" pitchFamily="34" charset="0"/>
                  </a:rPr>
                </a:br>
                <a:r>
                  <a:rPr lang="en-US" sz="2400" i="1" dirty="0">
                    <a:latin typeface="Segoe UI" panose="020B0502040204020203" pitchFamily="34" charset="0"/>
                    <a:cs typeface="Segoe UI" panose="020B0502040204020203" pitchFamily="34" charset="0"/>
                  </a:rPr>
                  <a:t>outcome had the patient received an initial prescription of an ARB</a:t>
                </a:r>
              </a:p>
            </p:txBody>
          </p:sp>
        </mc:Choice>
        <mc:Fallback xmlns="">
          <p:sp>
            <p:nvSpPr>
              <p:cNvPr id="6" name="TextBox 5">
                <a:extLst>
                  <a:ext uri="{FF2B5EF4-FFF2-40B4-BE49-F238E27FC236}">
                    <a16:creationId xmlns:a16="http://schemas.microsoft.com/office/drawing/2014/main" id="{62AFE6F6-E92E-1DB3-91E1-474EC6E012EB}"/>
                  </a:ext>
                </a:extLst>
              </p:cNvPr>
              <p:cNvSpPr txBox="1">
                <a:spLocks noRot="1" noChangeAspect="1" noMove="1" noResize="1" noEditPoints="1" noAdjustHandles="1" noChangeArrowheads="1" noChangeShapeType="1" noTextEdit="1"/>
              </p:cNvSpPr>
              <p:nvPr/>
            </p:nvSpPr>
            <p:spPr>
              <a:xfrm>
                <a:off x="838200" y="1751526"/>
                <a:ext cx="10515600" cy="3416320"/>
              </a:xfrm>
              <a:prstGeom prst="rect">
                <a:avLst/>
              </a:prstGeom>
              <a:blipFill>
                <a:blip r:embed="rId3"/>
                <a:stretch>
                  <a:fillRect l="-928" t="-1248" b="-3209"/>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8791B0A9-740C-E224-477F-0E1BC411954B}"/>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4" name="Google Shape;234;p36">
            <a:extLst>
              <a:ext uri="{FF2B5EF4-FFF2-40B4-BE49-F238E27FC236}">
                <a16:creationId xmlns:a16="http://schemas.microsoft.com/office/drawing/2014/main" id="{FA083646-45EF-53D6-5945-E7EC5C16BFEC}"/>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41</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000041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FE8A-3EA4-4487-BEC0-C7FF878F1E27}"/>
              </a:ext>
            </a:extLst>
          </p:cNvPr>
          <p:cNvSpPr>
            <a:spLocks noGrp="1"/>
          </p:cNvSpPr>
          <p:nvPr>
            <p:ph type="title"/>
          </p:nvPr>
        </p:nvSpPr>
        <p:spPr>
          <a:xfrm>
            <a:off x="838200" y="2581017"/>
            <a:ext cx="10515600" cy="1275578"/>
          </a:xfrm>
        </p:spPr>
        <p:txBody>
          <a:bodyPr>
            <a:normAutofit/>
          </a:bodyPr>
          <a:lstStyle/>
          <a:p>
            <a:pPr algn="ctr"/>
            <a:r>
              <a:rPr lang="en-US" sz="4000" dirty="0">
                <a:latin typeface="Segoe UI" panose="020B0502040204020203" pitchFamily="34" charset="0"/>
                <a:cs typeface="Segoe UI" panose="020B0502040204020203" pitchFamily="34" charset="0"/>
              </a:rPr>
              <a:t>What are the potential outcomes of interest </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in our setting?</a:t>
            </a:r>
            <a:endParaRPr lang="fr-FR" sz="4000" dirty="0">
              <a:latin typeface="Segoe UI" panose="020B0502040204020203" pitchFamily="34" charset="0"/>
              <a:cs typeface="Segoe UI" panose="020B0502040204020203" pitchFamily="34" charset="0"/>
            </a:endParaRPr>
          </a:p>
        </p:txBody>
      </p:sp>
      <p:sp>
        <p:nvSpPr>
          <p:cNvPr id="4" name="Google Shape;234;p36">
            <a:extLst>
              <a:ext uri="{FF2B5EF4-FFF2-40B4-BE49-F238E27FC236}">
                <a16:creationId xmlns:a16="http://schemas.microsoft.com/office/drawing/2014/main" id="{E37269B5-6D9D-1FAB-F6C4-364DA82701BA}"/>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42</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331465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866B-D0FE-655D-6250-BF38BF25F8B6}"/>
              </a:ext>
            </a:extLst>
          </p:cNvPr>
          <p:cNvSpPr>
            <a:spLocks noGrp="1"/>
          </p:cNvSpPr>
          <p:nvPr>
            <p:ph type="title"/>
          </p:nvPr>
        </p:nvSpPr>
        <p:spPr>
          <a:xfrm>
            <a:off x="838200" y="105352"/>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Potential outcomes under no right-censoring</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3C06E1-A975-C574-F08A-2D93C220B906}"/>
                  </a:ext>
                </a:extLst>
              </p:cNvPr>
              <p:cNvSpPr>
                <a:spLocks noGrp="1"/>
              </p:cNvSpPr>
              <p:nvPr>
                <p:ph idx="1"/>
              </p:nvPr>
            </p:nvSpPr>
            <p:spPr>
              <a:xfrm>
                <a:off x="838201" y="1825625"/>
                <a:ext cx="9607826" cy="4351338"/>
              </a:xfrm>
            </p:spPr>
            <p:txBody>
              <a:bodyPr>
                <a:normAutofit/>
              </a:bodyPr>
              <a:lstStyle/>
              <a:p>
                <a:pPr marL="0" indent="0">
                  <a:lnSpc>
                    <a:spcPct val="120000"/>
                  </a:lnSpc>
                  <a:buNone/>
                </a:pPr>
                <a:r>
                  <a:rPr lang="en-US" sz="2400" b="1" dirty="0">
                    <a:latin typeface="Segoe UI" panose="020B0502040204020203" pitchFamily="34" charset="0"/>
                    <a:cs typeface="Segoe UI" panose="020B0502040204020203" pitchFamily="34" charset="0"/>
                  </a:rPr>
                  <a:t>Setting 1:</a:t>
                </a:r>
                <a:r>
                  <a:rPr lang="en-US" sz="2400" dirty="0">
                    <a:latin typeface="Segoe UI" panose="020B0502040204020203" pitchFamily="34" charset="0"/>
                    <a:cs typeface="Segoe UI" panose="020B0502040204020203" pitchFamily="34" charset="0"/>
                  </a:rPr>
                  <a:t> Competing risks, but </a:t>
                </a:r>
                <a:r>
                  <a:rPr lang="en-US" sz="2400" u="sng" dirty="0">
                    <a:latin typeface="Segoe UI" panose="020B0502040204020203" pitchFamily="34" charset="0"/>
                    <a:cs typeface="Segoe UI" panose="020B0502040204020203" pitchFamily="34" charset="0"/>
                  </a:rPr>
                  <a:t>no</a:t>
                </a:r>
                <a:r>
                  <a:rPr lang="en-US" sz="2400" dirty="0">
                    <a:latin typeface="Segoe UI" panose="020B0502040204020203" pitchFamily="34" charset="0"/>
                    <a:cs typeface="Segoe UI" panose="020B0502040204020203" pitchFamily="34" charset="0"/>
                  </a:rPr>
                  <a:t> right-censoring</a:t>
                </a:r>
              </a:p>
              <a:p>
                <a:pPr marL="0" indent="0">
                  <a:lnSpc>
                    <a:spcPct val="120000"/>
                  </a:lnSpc>
                  <a:buNone/>
                </a:pPr>
                <a:endParaRPr lang="en-US" sz="2400" dirty="0">
                  <a:latin typeface="Segoe UI" panose="020B0502040204020203" pitchFamily="34" charset="0"/>
                  <a:cs typeface="Segoe UI" panose="020B0502040204020203" pitchFamily="34" charset="0"/>
                </a:endParaRPr>
              </a:p>
              <a:p>
                <a:pPr marL="0" indent="0">
                  <a:lnSpc>
                    <a:spcPct val="120000"/>
                  </a:lnSpc>
                  <a:buNone/>
                </a:pPr>
                <a:r>
                  <a:rPr lang="en-US" sz="2400" b="1" dirty="0">
                    <a:latin typeface="Segoe UI" panose="020B0502040204020203" pitchFamily="34" charset="0"/>
                    <a:cs typeface="Segoe UI" panose="020B0502040204020203" pitchFamily="34" charset="0"/>
                  </a:rPr>
                  <a:t>Potential outcomes</a:t>
                </a:r>
                <a:r>
                  <a:rPr lang="en-US" sz="2400" dirty="0">
                    <a:latin typeface="Segoe UI" panose="020B0502040204020203" pitchFamily="34" charset="0"/>
                    <a:cs typeface="Segoe UI" panose="020B0502040204020203" pitchFamily="34" charset="0"/>
                  </a:rPr>
                  <a:t> are pairs</a:t>
                </a:r>
                <a:r>
                  <a:rPr lang="en-US" sz="2400" dirty="0">
                    <a:solidFill>
                      <a:srgbClr val="C00000"/>
                    </a:solidFill>
                    <a:latin typeface="Segoe UI" panose="020B0502040204020203" pitchFamily="34" charset="0"/>
                    <a:cs typeface="Segoe UI" panose="020B0502040204020203" pitchFamily="34" charset="0"/>
                  </a:rPr>
                  <a:t> </a:t>
                </a:r>
                <a14:m>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𝑼</m:t>
                        </m:r>
                      </m:e>
                      <m:sup>
                        <m:r>
                          <a:rPr lang="en-US" sz="2400" b="1" i="1" smtClean="0">
                            <a:solidFill>
                              <a:srgbClr val="C00000"/>
                            </a:solidFill>
                            <a:latin typeface="Cambria Math" panose="02040503050406030204" pitchFamily="18" charset="0"/>
                          </a:rPr>
                          <m:t>𝒂</m:t>
                        </m:r>
                      </m:sup>
                    </m:sSup>
                    <m:r>
                      <a:rPr lang="en-US" sz="2400" b="1" i="0" smtClean="0">
                        <a:solidFill>
                          <a:srgbClr val="C00000"/>
                        </a:solidFill>
                        <a:latin typeface="Cambria Math" panose="02040503050406030204" pitchFamily="18" charset="0"/>
                      </a:rPr>
                      <m:t>,</m:t>
                    </m:r>
                    <m:sSup>
                      <m:sSupPr>
                        <m:ctrlPr>
                          <a:rPr lang="en-US" sz="2400" b="1" i="1" smtClean="0">
                            <a:solidFill>
                              <a:srgbClr val="C00000"/>
                            </a:solidFill>
                            <a:latin typeface="Cambria Math" panose="02040503050406030204" pitchFamily="18" charset="0"/>
                          </a:rPr>
                        </m:ctrlPr>
                      </m:sSupPr>
                      <m:e>
                        <m:r>
                          <a:rPr lang="en-US" sz="2400" b="1" i="1" smtClean="0">
                            <a:solidFill>
                              <a:srgbClr val="C00000"/>
                            </a:solidFill>
                            <a:latin typeface="Cambria Math" panose="02040503050406030204" pitchFamily="18" charset="0"/>
                          </a:rPr>
                          <m:t>𝑭</m:t>
                        </m:r>
                      </m:e>
                      <m:sup>
                        <m:r>
                          <a:rPr lang="en-US" sz="2400" b="1" i="1" smtClean="0">
                            <a:solidFill>
                              <a:srgbClr val="C00000"/>
                            </a:solidFill>
                            <a:latin typeface="Cambria Math" panose="02040503050406030204" pitchFamily="18" charset="0"/>
                          </a:rPr>
                          <m:t>𝒂</m:t>
                        </m:r>
                      </m:sup>
                    </m:sSup>
                    <m:r>
                      <a:rPr lang="en-US" sz="2400" b="1" i="0" smtClean="0">
                        <a:solidFill>
                          <a:srgbClr val="C00000"/>
                        </a:solidFill>
                        <a:latin typeface="Cambria Math" panose="02040503050406030204" pitchFamily="18" charset="0"/>
                      </a:rPr>
                      <m:t>)</m:t>
                    </m:r>
                  </m:oMath>
                </a14:m>
                <a:r>
                  <a:rPr lang="en-US" sz="2400" b="1" dirty="0">
                    <a:solidFill>
                      <a:srgbClr val="C00000"/>
                    </a:solidFill>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where:</a:t>
                </a:r>
              </a:p>
              <a:p>
                <a:pPr>
                  <a:lnSpc>
                    <a:spcPct val="120000"/>
                  </a:lnSpc>
                </a:pPr>
                <a:r>
                  <a:rPr lang="en-US" sz="2400" dirty="0">
                    <a:latin typeface="Segoe UI" panose="020B0502040204020203" pitchFamily="34" charset="0"/>
                    <a:cs typeface="Segoe UI" panose="020B0502040204020203" pitchFamily="34" charset="0"/>
                  </a:rPr>
                  <a:t>The positive real-valued variable </a:t>
                </a:r>
                <a14:m>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1">
                            <a:solidFill>
                              <a:srgbClr val="C00000"/>
                            </a:solidFill>
                            <a:latin typeface="Cambria Math" panose="02040503050406030204" pitchFamily="18" charset="0"/>
                          </a:rPr>
                          <m:t>𝑼</m:t>
                        </m:r>
                      </m:e>
                      <m:sup>
                        <m:r>
                          <a:rPr lang="en-US" sz="2400" b="1" i="1">
                            <a:solidFill>
                              <a:srgbClr val="C00000"/>
                            </a:solidFill>
                            <a:latin typeface="Cambria Math" panose="02040503050406030204" pitchFamily="18" charset="0"/>
                          </a:rPr>
                          <m:t>𝒂</m:t>
                        </m:r>
                      </m:sup>
                    </m:sSup>
                    <m:r>
                      <a:rPr lang="en-US" sz="2400" b="1" i="1">
                        <a:solidFill>
                          <a:srgbClr val="C00000"/>
                        </a:solidFill>
                        <a:latin typeface="Cambria Math" panose="02040503050406030204" pitchFamily="18" charset="0"/>
                      </a:rPr>
                      <m:t> </m:t>
                    </m:r>
                  </m:oMath>
                </a14:m>
                <a:r>
                  <a:rPr lang="en-US" sz="2400" dirty="0">
                    <a:latin typeface="Segoe UI" panose="020B0502040204020203" pitchFamily="34" charset="0"/>
                    <a:cs typeface="Segoe UI" panose="020B0502040204020203" pitchFamily="34" charset="0"/>
                  </a:rPr>
                  <a:t>denotes the time to the first of two mutually-exclusive, competing events in counterfactual world </a:t>
                </a:r>
                <a14:m>
                  <m:oMath xmlns:m="http://schemas.openxmlformats.org/officeDocument/2006/math">
                    <m:r>
                      <a:rPr lang="en-US" sz="2400" b="1" i="1" dirty="0" smtClean="0">
                        <a:solidFill>
                          <a:srgbClr val="C00000"/>
                        </a:solidFill>
                        <a:latin typeface="Cambria Math" panose="02040503050406030204" pitchFamily="18" charset="0"/>
                        <a:cs typeface="Segoe UI" panose="020B0502040204020203" pitchFamily="34" charset="0"/>
                      </a:rPr>
                      <m:t>𝒂</m:t>
                    </m:r>
                  </m:oMath>
                </a14:m>
                <a:r>
                  <a:rPr lang="en-US" sz="2400" dirty="0">
                    <a:latin typeface="Segoe UI" panose="020B0502040204020203" pitchFamily="34" charset="0"/>
                    <a:cs typeface="Segoe UI" panose="020B0502040204020203" pitchFamily="34" charset="0"/>
                  </a:rPr>
                  <a:t>.</a:t>
                </a:r>
              </a:p>
              <a:p>
                <a:pPr>
                  <a:lnSpc>
                    <a:spcPct val="120000"/>
                  </a:lnSpc>
                </a:pPr>
                <a:r>
                  <a:rPr lang="en-US" sz="2400" dirty="0">
                    <a:latin typeface="Segoe UI" panose="020B0502040204020203" pitchFamily="34" charset="0"/>
                    <a:cs typeface="Segoe UI" panose="020B0502040204020203" pitchFamily="34" charset="0"/>
                  </a:rPr>
                  <a:t>The integer-valued variable </a:t>
                </a:r>
                <a14:m>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1">
                            <a:solidFill>
                              <a:srgbClr val="C00000"/>
                            </a:solidFill>
                            <a:latin typeface="Cambria Math" panose="02040503050406030204" pitchFamily="18" charset="0"/>
                          </a:rPr>
                          <m:t>𝑭</m:t>
                        </m:r>
                      </m:e>
                      <m:sup>
                        <m:r>
                          <a:rPr lang="en-US" sz="2400" b="1" i="1">
                            <a:solidFill>
                              <a:srgbClr val="C00000"/>
                            </a:solidFill>
                            <a:latin typeface="Cambria Math" panose="02040503050406030204" pitchFamily="18" charset="0"/>
                          </a:rPr>
                          <m:t>𝒂</m:t>
                        </m:r>
                      </m:sup>
                    </m:sSup>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𝟏</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𝟐</m:t>
                    </m:r>
                    <m:r>
                      <a:rPr lang="en-US" sz="2400" b="1" i="1" smtClean="0">
                        <a:solidFill>
                          <a:srgbClr val="C00000"/>
                        </a:solidFill>
                        <a:latin typeface="Cambria Math" panose="02040503050406030204" pitchFamily="18" charset="0"/>
                        <a:ea typeface="Cambria Math" panose="02040503050406030204" pitchFamily="18" charset="0"/>
                      </a:rPr>
                      <m:t>}</m:t>
                    </m:r>
                  </m:oMath>
                </a14:m>
                <a:r>
                  <a:rPr lang="en-US" sz="2400" dirty="0">
                    <a:solidFill>
                      <a:srgbClr val="C00000"/>
                    </a:solidFill>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indicates the type of event that occurs first in counterfactual world </a:t>
                </a:r>
                <a14:m>
                  <m:oMath xmlns:m="http://schemas.openxmlformats.org/officeDocument/2006/math">
                    <m:r>
                      <a:rPr lang="en-US" sz="2400" b="1" i="1" dirty="0" smtClean="0">
                        <a:solidFill>
                          <a:srgbClr val="C00000"/>
                        </a:solidFill>
                        <a:latin typeface="Cambria Math" panose="02040503050406030204" pitchFamily="18" charset="0"/>
                        <a:cs typeface="Segoe UI" panose="020B0502040204020203" pitchFamily="34" charset="0"/>
                      </a:rPr>
                      <m:t>𝒂</m:t>
                    </m:r>
                  </m:oMath>
                </a14:m>
                <a:r>
                  <a:rPr lang="en-US" sz="2400" dirty="0">
                    <a:latin typeface="Segoe UI" panose="020B0502040204020203" pitchFamily="34" charset="0"/>
                    <a:cs typeface="Segoe UI" panose="020B0502040204020203" pitchFamily="34" charset="0"/>
                  </a:rPr>
                  <a:t>.</a:t>
                </a:r>
              </a:p>
              <a:p>
                <a:pPr marL="0" indent="0">
                  <a:lnSpc>
                    <a:spcPct val="120000"/>
                  </a:lnSpc>
                  <a:buNone/>
                </a:pPr>
                <a:endParaRPr lang="en-US" sz="2400" dirty="0">
                  <a:latin typeface="Segoe UI" panose="020B0502040204020203" pitchFamily="34" charset="0"/>
                  <a:cs typeface="Segoe UI" panose="020B0502040204020203" pitchFamily="34" charset="0"/>
                </a:endParaRPr>
              </a:p>
              <a:p>
                <a:pPr marL="0" indent="0">
                  <a:lnSpc>
                    <a:spcPct val="120000"/>
                  </a:lnSpc>
                  <a:buNone/>
                </a:pPr>
                <a:endParaRPr lang="fr-FR" sz="24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B33C06E1-A975-C574-F08A-2D93C220B906}"/>
                  </a:ext>
                </a:extLst>
              </p:cNvPr>
              <p:cNvSpPr>
                <a:spLocks noGrp="1" noRot="1" noChangeAspect="1" noMove="1" noResize="1" noEditPoints="1" noAdjustHandles="1" noChangeArrowheads="1" noChangeShapeType="1" noTextEdit="1"/>
              </p:cNvSpPr>
              <p:nvPr>
                <p:ph idx="1"/>
              </p:nvPr>
            </p:nvSpPr>
            <p:spPr>
              <a:xfrm>
                <a:off x="838201" y="1825625"/>
                <a:ext cx="9607826" cy="4351338"/>
              </a:xfrm>
              <a:blipFill>
                <a:blip r:embed="rId3"/>
                <a:stretch>
                  <a:fillRect l="-1015" t="-280" r="-508"/>
                </a:stretch>
              </a:blipFill>
            </p:spPr>
            <p:txBody>
              <a:bodyPr/>
              <a:lstStyle/>
              <a:p>
                <a:r>
                  <a:rPr lang="fr-FR">
                    <a:noFill/>
                  </a:rPr>
                  <a:t> </a:t>
                </a:r>
              </a:p>
            </p:txBody>
          </p:sp>
        </mc:Fallback>
      </mc:AlternateContent>
      <p:cxnSp>
        <p:nvCxnSpPr>
          <p:cNvPr id="4" name="Straight Connector 3">
            <a:extLst>
              <a:ext uri="{FF2B5EF4-FFF2-40B4-BE49-F238E27FC236}">
                <a16:creationId xmlns:a16="http://schemas.microsoft.com/office/drawing/2014/main" id="{2760BB54-244C-53B9-467F-05E438A39CB2}"/>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Google Shape;234;p36">
            <a:extLst>
              <a:ext uri="{FF2B5EF4-FFF2-40B4-BE49-F238E27FC236}">
                <a16:creationId xmlns:a16="http://schemas.microsoft.com/office/drawing/2014/main" id="{0662B519-EC59-1A14-5A2A-53B44652544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43</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927830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866B-D0FE-655D-6250-BF38BF25F8B6}"/>
              </a:ext>
            </a:extLst>
          </p:cNvPr>
          <p:cNvSpPr>
            <a:spLocks noGrp="1"/>
          </p:cNvSpPr>
          <p:nvPr>
            <p:ph type="title"/>
          </p:nvPr>
        </p:nvSpPr>
        <p:spPr>
          <a:xfrm>
            <a:off x="1002020" y="14865"/>
            <a:ext cx="10515600" cy="1325563"/>
          </a:xfrm>
        </p:spPr>
        <p:txBody>
          <a:bodyPr>
            <a:normAutofit/>
          </a:bodyPr>
          <a:lstStyle/>
          <a:p>
            <a:pPr algn="ctr"/>
            <a:r>
              <a:rPr lang="en-US" sz="3200" dirty="0">
                <a:latin typeface="Segoe UI Semibold" panose="020B0702040204020203" pitchFamily="34" charset="0"/>
                <a:cs typeface="Segoe UI Semibold" panose="020B0702040204020203" pitchFamily="34" charset="0"/>
              </a:rPr>
              <a:t>Potential outcomes under right-censoring</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3C06E1-A975-C574-F08A-2D93C220B906}"/>
                  </a:ext>
                </a:extLst>
              </p:cNvPr>
              <p:cNvSpPr>
                <a:spLocks noGrp="1"/>
              </p:cNvSpPr>
              <p:nvPr>
                <p:ph idx="1"/>
              </p:nvPr>
            </p:nvSpPr>
            <p:spPr>
              <a:xfrm>
                <a:off x="921327" y="1815234"/>
                <a:ext cx="9862630" cy="4351338"/>
              </a:xfrm>
            </p:spPr>
            <p:txBody>
              <a:bodyPr>
                <a:normAutofit/>
              </a:bodyPr>
              <a:lstStyle/>
              <a:p>
                <a:pPr marL="0" indent="0">
                  <a:lnSpc>
                    <a:spcPct val="120000"/>
                  </a:lnSpc>
                  <a:buNone/>
                </a:pPr>
                <a:r>
                  <a:rPr lang="en-US" sz="2400" b="1" dirty="0">
                    <a:latin typeface="Segoe UI" panose="020B0502040204020203" pitchFamily="34" charset="0"/>
                    <a:cs typeface="Segoe UI" panose="020B0502040204020203" pitchFamily="34" charset="0"/>
                  </a:rPr>
                  <a:t>Setting 2:</a:t>
                </a:r>
                <a:r>
                  <a:rPr lang="en-US" sz="2400" dirty="0">
                    <a:latin typeface="Segoe UI" panose="020B0502040204020203" pitchFamily="34" charset="0"/>
                    <a:cs typeface="Segoe UI" panose="020B0502040204020203" pitchFamily="34" charset="0"/>
                  </a:rPr>
                  <a:t> Competing risks </a:t>
                </a:r>
                <a:r>
                  <a:rPr lang="en-US" sz="2400" u="sng" dirty="0">
                    <a:latin typeface="Segoe UI" panose="020B0502040204020203" pitchFamily="34" charset="0"/>
                    <a:cs typeface="Segoe UI" panose="020B0502040204020203" pitchFamily="34" charset="0"/>
                  </a:rPr>
                  <a:t>and</a:t>
                </a:r>
                <a:r>
                  <a:rPr lang="en-US" sz="2400" dirty="0">
                    <a:latin typeface="Segoe UI" panose="020B0502040204020203" pitchFamily="34" charset="0"/>
                    <a:cs typeface="Segoe UI" panose="020B0502040204020203" pitchFamily="34" charset="0"/>
                  </a:rPr>
                  <a:t> right-censoring</a:t>
                </a:r>
                <a:br>
                  <a:rPr lang="en-US" sz="2400" dirty="0">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a:p>
                <a:pPr marL="0" indent="0">
                  <a:lnSpc>
                    <a:spcPct val="120000"/>
                  </a:lnSpc>
                  <a:buNone/>
                </a:pPr>
                <a:r>
                  <a:rPr lang="en-US" sz="2400" dirty="0">
                    <a:latin typeface="Segoe UI" panose="020B0502040204020203" pitchFamily="34" charset="0"/>
                    <a:cs typeface="Segoe UI" panose="020B0502040204020203" pitchFamily="34" charset="0"/>
                  </a:rPr>
                  <a:t>Potential censoring times need to be accounted for. </a:t>
                </a:r>
                <a:br>
                  <a:rPr lang="en-US" sz="2400" dirty="0">
                    <a:latin typeface="Segoe UI" panose="020B0502040204020203" pitchFamily="34" charset="0"/>
                    <a:cs typeface="Segoe UI" panose="020B0502040204020203" pitchFamily="34" charset="0"/>
                  </a:rPr>
                </a:br>
                <a:r>
                  <a:rPr lang="en-US" sz="2400" b="1" dirty="0">
                    <a:latin typeface="Segoe UI" panose="020B0502040204020203" pitchFamily="34" charset="0"/>
                    <a:cs typeface="Segoe UI" panose="020B0502040204020203" pitchFamily="34" charset="0"/>
                  </a:rPr>
                  <a:t>Potential outcomes</a:t>
                </a:r>
                <a:r>
                  <a:rPr lang="en-US" sz="2400" dirty="0">
                    <a:latin typeface="Segoe UI" panose="020B0502040204020203" pitchFamily="34" charset="0"/>
                    <a:cs typeface="Segoe UI" panose="020B0502040204020203" pitchFamily="34" charset="0"/>
                  </a:rPr>
                  <a:t> are pairs </a:t>
                </a:r>
                <a14:m>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𝑻</m:t>
                        </m:r>
                      </m:e>
                      <m:sup>
                        <m:r>
                          <a:rPr lang="en-US" sz="2400" b="1" i="1" smtClean="0">
                            <a:solidFill>
                              <a:srgbClr val="C00000"/>
                            </a:solidFill>
                            <a:latin typeface="Cambria Math" panose="02040503050406030204" pitchFamily="18" charset="0"/>
                          </a:rPr>
                          <m:t>𝒂</m:t>
                        </m:r>
                      </m:sup>
                    </m:sSup>
                    <m:r>
                      <a:rPr lang="en-US" sz="2400" b="1" i="0" smtClean="0">
                        <a:solidFill>
                          <a:srgbClr val="C00000"/>
                        </a:solidFill>
                        <a:latin typeface="Cambria Math" panose="02040503050406030204" pitchFamily="18" charset="0"/>
                      </a:rPr>
                      <m:t>,</m:t>
                    </m:r>
                    <m:sSup>
                      <m:sSupPr>
                        <m:ctrlPr>
                          <a:rPr lang="en-US" sz="2400" b="1" i="1" smtClean="0">
                            <a:solidFill>
                              <a:srgbClr val="C00000"/>
                            </a:solidFill>
                            <a:latin typeface="Cambria Math" panose="02040503050406030204" pitchFamily="18" charset="0"/>
                          </a:rPr>
                        </m:ctrlPr>
                      </m:sSupPr>
                      <m:e>
                        <m:r>
                          <a:rPr lang="en-US" sz="2400" b="1" i="1" smtClean="0">
                            <a:solidFill>
                              <a:srgbClr val="C00000"/>
                            </a:solidFill>
                            <a:latin typeface="Cambria Math" panose="02040503050406030204" pitchFamily="18" charset="0"/>
                          </a:rPr>
                          <m:t>𝑬</m:t>
                        </m:r>
                      </m:e>
                      <m:sup>
                        <m:r>
                          <a:rPr lang="en-US" sz="2400" b="1" i="1" smtClean="0">
                            <a:solidFill>
                              <a:srgbClr val="C00000"/>
                            </a:solidFill>
                            <a:latin typeface="Cambria Math" panose="02040503050406030204" pitchFamily="18" charset="0"/>
                          </a:rPr>
                          <m:t>𝒂</m:t>
                        </m:r>
                      </m:sup>
                    </m:sSup>
                    <m:r>
                      <a:rPr lang="en-US" sz="2400" b="1" i="0" smtClean="0">
                        <a:solidFill>
                          <a:srgbClr val="C00000"/>
                        </a:solidFill>
                        <a:latin typeface="Cambria Math" panose="02040503050406030204" pitchFamily="18" charset="0"/>
                      </a:rPr>
                      <m:t>)</m:t>
                    </m:r>
                  </m:oMath>
                </a14:m>
                <a:r>
                  <a:rPr lang="en-US" sz="2400" b="1"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where:</a:t>
                </a:r>
              </a:p>
              <a:p>
                <a:pPr>
                  <a:lnSpc>
                    <a:spcPct val="120000"/>
                  </a:lnSpc>
                </a:pPr>
                <a:r>
                  <a:rPr lang="en-US" sz="2400" dirty="0">
                    <a:latin typeface="Segoe UI" panose="020B0502040204020203" pitchFamily="34" charset="0"/>
                    <a:cs typeface="Segoe UI" panose="020B0502040204020203" pitchFamily="34" charset="0"/>
                  </a:rPr>
                  <a:t>The positive real-valued variable </a:t>
                </a:r>
                <a14:m>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1">
                            <a:solidFill>
                              <a:srgbClr val="C00000"/>
                            </a:solidFill>
                            <a:latin typeface="Cambria Math" panose="02040503050406030204" pitchFamily="18" charset="0"/>
                          </a:rPr>
                          <m:t>𝑻</m:t>
                        </m:r>
                      </m:e>
                      <m:sup>
                        <m:r>
                          <a:rPr lang="en-US" sz="2400" b="1" i="1">
                            <a:solidFill>
                              <a:srgbClr val="C00000"/>
                            </a:solidFill>
                            <a:latin typeface="Cambria Math" panose="02040503050406030204" pitchFamily="18" charset="0"/>
                          </a:rPr>
                          <m:t>𝒂</m:t>
                        </m:r>
                      </m:sup>
                    </m:sSup>
                    <m:r>
                      <a:rPr lang="en-US" sz="2400" b="1" i="1">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𝒎𝒊𝒏</m:t>
                    </m:r>
                    <m:sSup>
                      <m:sSupPr>
                        <m:ctrlPr>
                          <a:rPr lang="en-US" sz="2400" b="1" i="1">
                            <a:solidFill>
                              <a:srgbClr val="C00000"/>
                            </a:solidFill>
                            <a:latin typeface="Cambria Math" panose="02040503050406030204" pitchFamily="18" charset="0"/>
                          </a:rPr>
                        </m:ctrlPr>
                      </m:sSupPr>
                      <m:e>
                        <m:r>
                          <a:rPr lang="en-US" sz="2400" b="1" i="1">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𝑼</m:t>
                        </m:r>
                      </m:e>
                      <m:sup>
                        <m:r>
                          <a:rPr lang="en-US" sz="2400" b="1" i="1">
                            <a:solidFill>
                              <a:srgbClr val="C00000"/>
                            </a:solidFill>
                            <a:latin typeface="Cambria Math" panose="02040503050406030204" pitchFamily="18" charset="0"/>
                          </a:rPr>
                          <m:t>𝒂</m:t>
                        </m:r>
                      </m:sup>
                    </m:sSup>
                    <m:r>
                      <a:rPr lang="en-US" sz="2400" b="1">
                        <a:solidFill>
                          <a:srgbClr val="C00000"/>
                        </a:solidFill>
                        <a:latin typeface="Cambria Math" panose="02040503050406030204" pitchFamily="18" charset="0"/>
                      </a:rPr>
                      <m:t>,</m:t>
                    </m:r>
                    <m:sSup>
                      <m:sSupPr>
                        <m:ctrlPr>
                          <a:rPr lang="en-US" sz="2400" b="1" i="1">
                            <a:solidFill>
                              <a:srgbClr val="C00000"/>
                            </a:solidFill>
                            <a:latin typeface="Cambria Math" panose="02040503050406030204" pitchFamily="18" charset="0"/>
                          </a:rPr>
                        </m:ctrlPr>
                      </m:sSupPr>
                      <m:e>
                        <m:r>
                          <a:rPr lang="en-US" sz="2400" b="1" i="1">
                            <a:solidFill>
                              <a:srgbClr val="C00000"/>
                            </a:solidFill>
                            <a:latin typeface="Cambria Math" panose="02040503050406030204" pitchFamily="18" charset="0"/>
                          </a:rPr>
                          <m:t>𝑪</m:t>
                        </m:r>
                      </m:e>
                      <m:sup>
                        <m:r>
                          <a:rPr lang="en-US" sz="2400" b="1" i="1">
                            <a:solidFill>
                              <a:srgbClr val="C00000"/>
                            </a:solidFill>
                            <a:latin typeface="Cambria Math" panose="02040503050406030204" pitchFamily="18" charset="0"/>
                          </a:rPr>
                          <m:t>𝒂</m:t>
                        </m:r>
                      </m:sup>
                    </m:sSup>
                    <m:r>
                      <a:rPr lang="en-US" sz="2400" b="1" i="1">
                        <a:solidFill>
                          <a:srgbClr val="C00000"/>
                        </a:solidFill>
                        <a:latin typeface="Cambria Math" panose="02040503050406030204" pitchFamily="18" charset="0"/>
                      </a:rPr>
                      <m:t>)</m:t>
                    </m:r>
                  </m:oMath>
                </a14:m>
                <a:r>
                  <a:rPr lang="en-US" sz="2400" dirty="0">
                    <a:solidFill>
                      <a:srgbClr val="C00000"/>
                    </a:solidFill>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denotes the follow-up time in counterfactual world </a:t>
                </a:r>
                <a14:m>
                  <m:oMath xmlns:m="http://schemas.openxmlformats.org/officeDocument/2006/math">
                    <m:r>
                      <a:rPr lang="en-US" sz="2400" b="1" i="1" dirty="0" smtClean="0">
                        <a:solidFill>
                          <a:srgbClr val="C00000"/>
                        </a:solidFill>
                        <a:latin typeface="Cambria Math" panose="02040503050406030204" pitchFamily="18" charset="0"/>
                        <a:cs typeface="Segoe UI" panose="020B0502040204020203" pitchFamily="34" charset="0"/>
                      </a:rPr>
                      <m:t>𝒂</m:t>
                    </m:r>
                  </m:oMath>
                </a14:m>
                <a:r>
                  <a:rPr lang="en-US" sz="2400" dirty="0">
                    <a:latin typeface="Segoe UI" panose="020B0502040204020203" pitchFamily="34" charset="0"/>
                    <a:cs typeface="Segoe UI" panose="020B0502040204020203" pitchFamily="34" charset="0"/>
                  </a:rPr>
                  <a:t>.</a:t>
                </a:r>
              </a:p>
              <a:p>
                <a:pPr>
                  <a:lnSpc>
                    <a:spcPct val="120000"/>
                  </a:lnSpc>
                </a:pPr>
                <a:r>
                  <a:rPr lang="en-US" sz="2400" dirty="0">
                    <a:latin typeface="Segoe UI" panose="020B0502040204020203" pitchFamily="34" charset="0"/>
                    <a:cs typeface="Segoe UI" panose="020B0502040204020203" pitchFamily="34" charset="0"/>
                  </a:rPr>
                  <a:t>The integer-valued variable </a:t>
                </a:r>
                <a14:m>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1" smtClean="0">
                            <a:solidFill>
                              <a:srgbClr val="C00000"/>
                            </a:solidFill>
                            <a:latin typeface="Cambria Math" panose="02040503050406030204" pitchFamily="18" charset="0"/>
                          </a:rPr>
                          <m:t>𝑬</m:t>
                        </m:r>
                      </m:e>
                      <m:sup>
                        <m:r>
                          <a:rPr lang="en-US" sz="2400" b="1" i="1">
                            <a:solidFill>
                              <a:srgbClr val="C00000"/>
                            </a:solidFill>
                            <a:latin typeface="Cambria Math" panose="02040503050406030204" pitchFamily="18" charset="0"/>
                          </a:rPr>
                          <m:t>𝒂</m:t>
                        </m:r>
                      </m:sup>
                    </m:sSup>
                    <m:r>
                      <a:rPr lang="en-US" sz="2400" b="1" i="1">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𝟎</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𝟏</m:t>
                    </m:r>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𝟐</m:t>
                    </m:r>
                    <m:r>
                      <a:rPr lang="en-US" sz="2400" b="1" i="1">
                        <a:solidFill>
                          <a:srgbClr val="C00000"/>
                        </a:solidFill>
                        <a:latin typeface="Cambria Math" panose="02040503050406030204" pitchFamily="18" charset="0"/>
                        <a:ea typeface="Cambria Math" panose="02040503050406030204" pitchFamily="18" charset="0"/>
                      </a:rPr>
                      <m:t>}</m:t>
                    </m:r>
                  </m:oMath>
                </a14:m>
                <a:r>
                  <a:rPr lang="en-US" sz="2400" dirty="0">
                    <a:solidFill>
                      <a:srgbClr val="C00000"/>
                    </a:solidFill>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indicates the scenario corresponding to the end of follow-up in counterfactual world </a:t>
                </a:r>
                <a14:m>
                  <m:oMath xmlns:m="http://schemas.openxmlformats.org/officeDocument/2006/math">
                    <m:r>
                      <a:rPr lang="en-US" sz="2400" b="1" i="1" dirty="0" smtClean="0">
                        <a:solidFill>
                          <a:srgbClr val="C00000"/>
                        </a:solidFill>
                        <a:latin typeface="Cambria Math" panose="02040503050406030204" pitchFamily="18" charset="0"/>
                        <a:cs typeface="Segoe UI" panose="020B0502040204020203" pitchFamily="34" charset="0"/>
                      </a:rPr>
                      <m:t>𝒂</m:t>
                    </m:r>
                  </m:oMath>
                </a14:m>
                <a:r>
                  <a:rPr lang="en-US" sz="2400" dirty="0">
                    <a:latin typeface="Segoe UI" panose="020B0502040204020203" pitchFamily="34" charset="0"/>
                    <a:cs typeface="Segoe UI" panose="020B0502040204020203" pitchFamily="34" charset="0"/>
                  </a:rPr>
                  <a:t>.</a:t>
                </a:r>
                <a:endParaRPr lang="fr-FR" sz="24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B33C06E1-A975-C574-F08A-2D93C220B906}"/>
                  </a:ext>
                </a:extLst>
              </p:cNvPr>
              <p:cNvSpPr>
                <a:spLocks noGrp="1" noRot="1" noChangeAspect="1" noMove="1" noResize="1" noEditPoints="1" noAdjustHandles="1" noChangeArrowheads="1" noChangeShapeType="1" noTextEdit="1"/>
              </p:cNvSpPr>
              <p:nvPr>
                <p:ph idx="1"/>
              </p:nvPr>
            </p:nvSpPr>
            <p:spPr>
              <a:xfrm>
                <a:off x="921327" y="1815234"/>
                <a:ext cx="9862630" cy="4351338"/>
              </a:xfrm>
              <a:blipFill>
                <a:blip r:embed="rId3"/>
                <a:stretch>
                  <a:fillRect l="-927" t="-280"/>
                </a:stretch>
              </a:blipFill>
            </p:spPr>
            <p:txBody>
              <a:bodyPr/>
              <a:lstStyle/>
              <a:p>
                <a:r>
                  <a:rPr lang="fr-FR">
                    <a:noFill/>
                  </a:rPr>
                  <a:t> </a:t>
                </a:r>
              </a:p>
            </p:txBody>
          </p:sp>
        </mc:Fallback>
      </mc:AlternateContent>
      <p:cxnSp>
        <p:nvCxnSpPr>
          <p:cNvPr id="4" name="Straight Connector 3">
            <a:extLst>
              <a:ext uri="{FF2B5EF4-FFF2-40B4-BE49-F238E27FC236}">
                <a16:creationId xmlns:a16="http://schemas.microsoft.com/office/drawing/2014/main" id="{85697EBC-92F9-6C9C-B468-D8845AE908C5}"/>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Google Shape;234;p36">
            <a:extLst>
              <a:ext uri="{FF2B5EF4-FFF2-40B4-BE49-F238E27FC236}">
                <a16:creationId xmlns:a16="http://schemas.microsoft.com/office/drawing/2014/main" id="{2FE871CB-36BA-38E4-0FC3-A636A7CAB8C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44</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518669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879555"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75E88B-8F75-0E07-3A6D-8EF98998B479}"/>
                  </a:ext>
                </a:extLst>
              </p:cNvPr>
              <p:cNvSpPr txBox="1"/>
              <p:nvPr/>
            </p:nvSpPr>
            <p:spPr>
              <a:xfrm>
                <a:off x="5173014" y="1885119"/>
                <a:ext cx="678511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causal contrast is defined based on the single-world (</a:t>
                </a:r>
                <a14:m>
                  <m:oMath xmlns:m="http://schemas.openxmlformats.org/officeDocument/2006/math">
                    <m:r>
                      <a:rPr lang="en-US" sz="2000" b="0" i="1" smtClean="0">
                        <a:solidFill>
                          <a:schemeClr val="tx1"/>
                        </a:solidFill>
                        <a:latin typeface="Cambria Math" panose="02040503050406030204" pitchFamily="18" charset="0"/>
                        <a:cs typeface="Segoe UI" panose="020B0502040204020203" pitchFamily="34" charset="0"/>
                      </a:rPr>
                      <m:t>𝑎</m:t>
                    </m:r>
                    <m:r>
                      <a:rPr lang="en-US" sz="2000" b="0" i="1" smtClean="0">
                        <a:solidFill>
                          <a:schemeClr val="tx1"/>
                        </a:solidFill>
                        <a:latin typeface="Cambria Math" panose="02040503050406030204" pitchFamily="18" charset="0"/>
                        <a:cs typeface="Segoe UI" panose="020B0502040204020203" pitchFamily="34" charset="0"/>
                      </a:rPr>
                      <m:t>=0</m:t>
                    </m:r>
                  </m:oMath>
                </a14:m>
                <a:r>
                  <a:rPr lang="en-US" sz="2000" dirty="0">
                    <a:solidFill>
                      <a:schemeClr val="tx1"/>
                    </a:solidFill>
                    <a:latin typeface="Segoe UI" panose="020B0502040204020203" pitchFamily="34" charset="0"/>
                    <a:cs typeface="Segoe UI" panose="020B0502040204020203" pitchFamily="34" charset="0"/>
                  </a:rPr>
                  <a:t> vs. </a:t>
                </a:r>
                <a14:m>
                  <m:oMath xmlns:m="http://schemas.openxmlformats.org/officeDocument/2006/math">
                    <m:r>
                      <a:rPr lang="en-US" sz="2000" b="0" i="1">
                        <a:solidFill>
                          <a:schemeClr val="tx1"/>
                        </a:solidFill>
                        <a:latin typeface="Cambria Math" panose="02040503050406030204" pitchFamily="18" charset="0"/>
                        <a:cs typeface="Segoe UI" panose="020B0502040204020203" pitchFamily="34" charset="0"/>
                      </a:rPr>
                      <m:t>𝑎</m:t>
                    </m:r>
                    <m:r>
                      <a:rPr lang="en-US" sz="2000" b="0" i="1">
                        <a:solidFill>
                          <a:schemeClr val="tx1"/>
                        </a:solidFill>
                        <a:latin typeface="Cambria Math" panose="02040503050406030204" pitchFamily="18" charset="0"/>
                        <a:cs typeface="Segoe UI" panose="020B0502040204020203" pitchFamily="34" charset="0"/>
                      </a:rPr>
                      <m:t>=1</m:t>
                    </m:r>
                  </m:oMath>
                </a14:m>
                <a:r>
                  <a:rPr lang="en-US" sz="2000" dirty="0">
                    <a:latin typeface="Segoe UI" panose="020B0502040204020203" pitchFamily="34" charset="0"/>
                    <a:cs typeface="Segoe UI" panose="020B0502040204020203" pitchFamily="34" charset="0"/>
                  </a:rPr>
                  <a:t>) causal quantities of interest, i.e., the </a:t>
                </a:r>
                <a:r>
                  <a:rPr lang="en-US" sz="2000" b="1" dirty="0">
                    <a:solidFill>
                      <a:srgbClr val="C00000"/>
                    </a:solidFill>
                    <a:latin typeface="Segoe UI" panose="020B0502040204020203" pitchFamily="34" charset="0"/>
                    <a:cs typeface="Segoe UI" panose="020B0502040204020203" pitchFamily="34" charset="0"/>
                  </a:rPr>
                  <a:t>cumulative risk </a:t>
                </a:r>
                <a14:m>
                  <m:oMath xmlns:m="http://schemas.openxmlformats.org/officeDocument/2006/math">
                    <m:r>
                      <a:rPr lang="en-US" sz="2000" b="1" i="1" smtClean="0">
                        <a:solidFill>
                          <a:srgbClr val="C00000"/>
                        </a:solidFill>
                        <a:latin typeface="Cambria Math" panose="02040503050406030204" pitchFamily="18" charset="0"/>
                        <a:cs typeface="Segoe UI Light" panose="020B0502040204020203" pitchFamily="34" charset="0"/>
                      </a:rPr>
                      <m:t>𝑹</m:t>
                    </m:r>
                  </m:oMath>
                </a14:m>
                <a:r>
                  <a:rPr lang="en-US" sz="2000" b="1" dirty="0">
                    <a:solidFill>
                      <a:srgbClr val="C00000"/>
                    </a:solidFill>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of experiencing dementia onset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=1</m:t>
                    </m:r>
                  </m:oMath>
                </a14:m>
                <a:r>
                  <a:rPr lang="en-US" sz="2000" dirty="0">
                    <a:latin typeface="Segoe UI" panose="020B0502040204020203" pitchFamily="34" charset="0"/>
                    <a:cs typeface="Segoe UI" panose="020B0502040204020203" pitchFamily="34" charset="0"/>
                  </a:rPr>
                  <a:t>) or dying before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=2</m:t>
                    </m:r>
                  </m:oMath>
                </a14:m>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p:txBody>
          </p:sp>
        </mc:Choice>
        <mc:Fallback xmlns="">
          <p:sp>
            <p:nvSpPr>
              <p:cNvPr id="5" name="TextBox 4">
                <a:extLst>
                  <a:ext uri="{FF2B5EF4-FFF2-40B4-BE49-F238E27FC236}">
                    <a16:creationId xmlns:a16="http://schemas.microsoft.com/office/drawing/2014/main" id="{B075E88B-8F75-0E07-3A6D-8EF98998B479}"/>
                  </a:ext>
                </a:extLst>
              </p:cNvPr>
              <p:cNvSpPr txBox="1">
                <a:spLocks noRot="1" noChangeAspect="1" noMove="1" noResize="1" noEditPoints="1" noAdjustHandles="1" noChangeArrowheads="1" noChangeShapeType="1" noTextEdit="1"/>
              </p:cNvSpPr>
              <p:nvPr/>
            </p:nvSpPr>
            <p:spPr>
              <a:xfrm>
                <a:off x="5173014" y="1885119"/>
                <a:ext cx="6785110" cy="1323439"/>
              </a:xfrm>
              <a:prstGeom prst="rect">
                <a:avLst/>
              </a:prstGeom>
              <a:blipFill>
                <a:blip r:embed="rId3"/>
                <a:stretch>
                  <a:fillRect l="-988" t="-1843" r="-629" b="-78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78C4DE7-D23D-B935-A2AE-3DCE0015A8D3}"/>
                  </a:ext>
                </a:extLst>
              </p:cNvPr>
              <p:cNvSpPr txBox="1"/>
              <p:nvPr/>
            </p:nvSpPr>
            <p:spPr>
              <a:xfrm>
                <a:off x="6096000" y="3705503"/>
                <a:ext cx="4855499" cy="1294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cs typeface="Segoe UI Light" panose="020B0502040204020203" pitchFamily="34" charset="0"/>
                            </a:rPr>
                          </m:ctrlPr>
                        </m:sSupPr>
                        <m:e>
                          <m:r>
                            <a:rPr lang="en-US" sz="2400" b="1" i="1" smtClean="0">
                              <a:solidFill>
                                <a:srgbClr val="C00000"/>
                              </a:solidFill>
                              <a:latin typeface="Cambria Math" panose="02040503050406030204" pitchFamily="18" charset="0"/>
                              <a:cs typeface="Segoe UI Light" panose="020B0502040204020203" pitchFamily="34" charset="0"/>
                            </a:rPr>
                            <m:t>𝑹</m:t>
                          </m:r>
                        </m:e>
                        <m:sup>
                          <m:r>
                            <a:rPr lang="en-US" sz="2400" b="0" i="1" smtClean="0">
                              <a:latin typeface="Cambria Math" panose="02040503050406030204" pitchFamily="18" charset="0"/>
                              <a:cs typeface="Segoe UI Light" panose="020B0502040204020203" pitchFamily="34" charset="0"/>
                            </a:rPr>
                            <m:t>𝑎</m:t>
                          </m:r>
                        </m:sup>
                      </m:sSup>
                      <m:d>
                        <m:dPr>
                          <m:ctrlPr>
                            <a:rPr lang="en-US" sz="2400" b="0" i="1" smtClean="0">
                              <a:latin typeface="Cambria Math" panose="02040503050406030204" pitchFamily="18" charset="0"/>
                              <a:cs typeface="Segoe UI Light" panose="020B0502040204020203" pitchFamily="34" charset="0"/>
                            </a:rPr>
                          </m:ctrlPr>
                        </m:dPr>
                        <m:e>
                          <m:r>
                            <a:rPr lang="en-US" sz="2400" b="0" i="1" smtClean="0">
                              <a:latin typeface="Cambria Math" panose="02040503050406030204" pitchFamily="18" charset="0"/>
                              <a:cs typeface="Segoe UI Light" panose="020B0502040204020203" pitchFamily="34" charset="0"/>
                            </a:rPr>
                            <m:t>𝑡</m:t>
                          </m:r>
                          <m:r>
                            <a:rPr lang="en-US" sz="2400" b="0" i="1" smtClean="0">
                              <a:latin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cs typeface="Segoe UI Light" panose="020B0502040204020203" pitchFamily="34" charset="0"/>
                            </a:rPr>
                            <m:t>𝑘</m:t>
                          </m:r>
                        </m:e>
                      </m:d>
                      <m:r>
                        <a:rPr lang="en-US" sz="2400" b="0" i="1" smtClean="0">
                          <a:latin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cs typeface="Segoe UI Light" panose="020B0502040204020203" pitchFamily="34" charset="0"/>
                        </a:rPr>
                        <m:t>𝑃</m:t>
                      </m:r>
                      <m:d>
                        <m:dPr>
                          <m:ctrlPr>
                            <a:rPr lang="en-US" sz="2400" b="0" i="1" smtClean="0">
                              <a:latin typeface="Cambria Math" panose="02040503050406030204" pitchFamily="18" charset="0"/>
                              <a:cs typeface="Segoe UI Light" panose="020B0502040204020203" pitchFamily="34" charset="0"/>
                            </a:rPr>
                          </m:ctrlPr>
                        </m:dPr>
                        <m:e>
                          <m:sSup>
                            <m:sSupPr>
                              <m:ctrlPr>
                                <a:rPr lang="en-US" sz="2400" b="0" i="1" smtClean="0">
                                  <a:latin typeface="Cambria Math" panose="02040503050406030204" pitchFamily="18" charset="0"/>
                                  <a:cs typeface="Segoe UI Light" panose="020B0502040204020203" pitchFamily="34" charset="0"/>
                                </a:rPr>
                              </m:ctrlPr>
                            </m:sSupPr>
                            <m:e>
                              <m:r>
                                <a:rPr lang="en-US" sz="2400" b="0" i="1" smtClean="0">
                                  <a:latin typeface="Cambria Math" panose="02040503050406030204" pitchFamily="18" charset="0"/>
                                  <a:cs typeface="Segoe UI Light" panose="020B0502040204020203" pitchFamily="34" charset="0"/>
                                </a:rPr>
                                <m:t>𝑇</m:t>
                              </m:r>
                            </m:e>
                            <m:sup>
                              <m:r>
                                <a:rPr lang="en-US" sz="2400" b="0" i="1" smtClean="0">
                                  <a:latin typeface="Cambria Math" panose="02040503050406030204" pitchFamily="18" charset="0"/>
                                  <a:cs typeface="Segoe UI Light" panose="020B0502040204020203" pitchFamily="34" charset="0"/>
                                </a:rPr>
                                <m:t>𝑎</m:t>
                              </m:r>
                            </m:sup>
                          </m:sSup>
                          <m:r>
                            <a:rPr lang="en-US" sz="2400" i="1">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𝑡</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 </m:t>
                          </m:r>
                          <m:sSup>
                            <m:sSupPr>
                              <m:ctrlPr>
                                <a:rPr lang="en-US" sz="2400" b="0" i="1" smtClean="0">
                                  <a:latin typeface="Cambria Math" panose="02040503050406030204" pitchFamily="18" charset="0"/>
                                  <a:ea typeface="Cambria Math" panose="02040503050406030204" pitchFamily="18" charset="0"/>
                                  <a:cs typeface="Segoe UI Light" panose="020B0502040204020203" pitchFamily="34" charset="0"/>
                                </a:rPr>
                              </m:ctrlPr>
                            </m:sSupPr>
                            <m:e>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𝐸</m:t>
                              </m:r>
                            </m:e>
                            <m:sup>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𝑎</m:t>
                              </m:r>
                            </m:sup>
                          </m:sSup>
                          <m:r>
                            <a:rPr lang="en-US" sz="2400" b="0" i="1" smtClean="0">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𝑘</m:t>
                          </m:r>
                        </m:e>
                      </m:d>
                    </m:oMath>
                  </m:oMathPara>
                </a14:m>
                <a:endParaRPr lang="en-US" sz="2400" b="0" i="1" dirty="0">
                  <a:latin typeface="Cambria Math" panose="02040503050406030204" pitchFamily="18" charset="0"/>
                  <a:ea typeface="Cambria Math" panose="02040503050406030204" pitchFamily="18" charset="0"/>
                  <a:cs typeface="Segoe UI Light" panose="020B05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𝐸</m:t>
                      </m:r>
                      <m:d>
                        <m:dPr>
                          <m:begChr m:val="["/>
                          <m:endChr m:val="]"/>
                          <m:ctrlPr>
                            <a:rPr lang="en-US" sz="2400" b="0" i="1" smtClean="0">
                              <a:latin typeface="Cambria Math" panose="02040503050406030204" pitchFamily="18" charset="0"/>
                              <a:ea typeface="Cambria Math" panose="02040503050406030204" pitchFamily="18" charset="0"/>
                              <a:cs typeface="Segoe UI Light" panose="020B0502040204020203" pitchFamily="34" charset="0"/>
                            </a:rPr>
                          </m:ctrlPr>
                        </m:dPr>
                        <m:e>
                          <m:nary>
                            <m:naryPr>
                              <m:ctrlPr>
                                <a:rPr lang="en-US" sz="2400" i="1">
                                  <a:latin typeface="Cambria Math" panose="02040503050406030204" pitchFamily="18" charset="0"/>
                                  <a:ea typeface="Cambria Math" panose="02040503050406030204" pitchFamily="18" charset="0"/>
                                  <a:cs typeface="Segoe UI Light" panose="020B0502040204020203" pitchFamily="34" charset="0"/>
                                </a:rPr>
                              </m:ctrlPr>
                            </m:naryPr>
                            <m:sub>
                              <m:r>
                                <m:rPr>
                                  <m:brk m:alnAt="23"/>
                                </m:rPr>
                                <a:rPr lang="en-US" sz="2400" i="1">
                                  <a:latin typeface="Cambria Math" panose="02040503050406030204" pitchFamily="18" charset="0"/>
                                  <a:ea typeface="Cambria Math" panose="02040503050406030204" pitchFamily="18" charset="0"/>
                                  <a:cs typeface="Segoe UI Light" panose="020B0502040204020203" pitchFamily="34" charset="0"/>
                                </a:rPr>
                                <m:t>0</m:t>
                              </m:r>
                            </m:sub>
                            <m:sup>
                              <m:r>
                                <a:rPr lang="en-US" sz="2400" i="1">
                                  <a:latin typeface="Cambria Math" panose="02040503050406030204" pitchFamily="18" charset="0"/>
                                  <a:ea typeface="Cambria Math" panose="02040503050406030204" pitchFamily="18" charset="0"/>
                                  <a:cs typeface="Segoe UI Light" panose="020B0502040204020203" pitchFamily="34" charset="0"/>
                                </a:rPr>
                                <m:t>𝑡</m:t>
                              </m:r>
                            </m:sup>
                            <m:e>
                              <m:sSup>
                                <m:sSupPr>
                                  <m:ctrlPr>
                                    <a:rPr lang="en-US" sz="2400" i="1" smtClean="0">
                                      <a:latin typeface="Cambria Math" panose="02040503050406030204" pitchFamily="18" charset="0"/>
                                      <a:ea typeface="Cambria Math" panose="02040503050406030204" pitchFamily="18" charset="0"/>
                                      <a:cs typeface="Segoe UI Light" panose="020B0502040204020203" pitchFamily="34" charset="0"/>
                                    </a:rPr>
                                  </m:ctrlPr>
                                </m:sSupPr>
                                <m:e>
                                  <m:r>
                                    <a:rPr lang="en-US" sz="2400" i="1">
                                      <a:latin typeface="Cambria Math" panose="02040503050406030204" pitchFamily="18" charset="0"/>
                                      <a:ea typeface="Cambria Math" panose="02040503050406030204" pitchFamily="18" charset="0"/>
                                      <a:cs typeface="Segoe UI Light" panose="020B0502040204020203" pitchFamily="34" charset="0"/>
                                    </a:rPr>
                                    <m:t>𝑆</m:t>
                                  </m:r>
                                </m:e>
                                <m:sup>
                                  <m:r>
                                    <a:rPr lang="en-US" sz="2400" i="1">
                                      <a:latin typeface="Cambria Math" panose="02040503050406030204" pitchFamily="18" charset="0"/>
                                      <a:ea typeface="Cambria Math" panose="02040503050406030204" pitchFamily="18" charset="0"/>
                                      <a:cs typeface="Segoe UI Light" panose="020B0502040204020203" pitchFamily="34" charset="0"/>
                                    </a:rPr>
                                    <m:t>𝑎</m:t>
                                  </m:r>
                                </m:sup>
                              </m:sSup>
                              <m:d>
                                <m:dPr>
                                  <m:ctrlPr>
                                    <a:rPr lang="en-US" sz="2400" i="1">
                                      <a:latin typeface="Cambria Math" panose="02040503050406030204" pitchFamily="18" charset="0"/>
                                      <a:ea typeface="Cambria Math" panose="02040503050406030204" pitchFamily="18" charset="0"/>
                                      <a:cs typeface="Segoe UI Light" panose="020B0502040204020203" pitchFamily="34" charset="0"/>
                                    </a:rPr>
                                  </m:ctrlPr>
                                </m:dPr>
                                <m:e>
                                  <m:r>
                                    <a:rPr lang="en-US" sz="2400" i="1">
                                      <a:latin typeface="Cambria Math" panose="02040503050406030204" pitchFamily="18" charset="0"/>
                                      <a:ea typeface="Cambria Math" panose="02040503050406030204" pitchFamily="18" charset="0"/>
                                      <a:cs typeface="Segoe UI Light" panose="020B0502040204020203" pitchFamily="34" charset="0"/>
                                    </a:rPr>
                                    <m:t>𝑠</m:t>
                                  </m:r>
                                </m:e>
                              </m:d>
                              <m:sSubSup>
                                <m:sSubSupPr>
                                  <m:ctrlPr>
                                    <a:rPr lang="en-US" sz="2400" b="0" i="1" smtClean="0">
                                      <a:latin typeface="Cambria Math" panose="02040503050406030204" pitchFamily="18" charset="0"/>
                                      <a:ea typeface="Cambria Math" panose="02040503050406030204" pitchFamily="18" charset="0"/>
                                      <a:cs typeface="Segoe UI Light" panose="020B0502040204020203" pitchFamily="34" charset="0"/>
                                    </a:rPr>
                                  </m:ctrlPr>
                                </m:sSubSupPr>
                                <m:e>
                                  <m:r>
                                    <a:rPr lang="en-US" sz="2400" b="0" i="1" smtClean="0">
                                      <a:latin typeface="Cambria Math" panose="02040503050406030204" pitchFamily="18" charset="0"/>
                                      <a:ea typeface="Cambria Math" panose="02040503050406030204" pitchFamily="18" charset="0"/>
                                      <a:cs typeface="Segoe UI Light" panose="020B0502040204020203" pitchFamily="34" charset="0"/>
                                    </a:rPr>
                                    <m:t>h</m:t>
                                  </m:r>
                                </m:e>
                                <m:sub>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𝑘</m:t>
                                  </m:r>
                                </m:sub>
                                <m:sup>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𝑎</m:t>
                                  </m:r>
                                </m:sup>
                              </m:sSubSup>
                              <m:d>
                                <m:dPr>
                                  <m:ctrlPr>
                                    <a:rPr lang="en-US" sz="2400" i="1">
                                      <a:latin typeface="Cambria Math" panose="02040503050406030204" pitchFamily="18" charset="0"/>
                                      <a:ea typeface="Cambria Math" panose="02040503050406030204" pitchFamily="18" charset="0"/>
                                      <a:cs typeface="Segoe UI Light" panose="020B0502040204020203" pitchFamily="34" charset="0"/>
                                    </a:rPr>
                                  </m:ctrlPr>
                                </m:dPr>
                                <m:e>
                                  <m:r>
                                    <a:rPr lang="en-US" sz="2400" i="1">
                                      <a:latin typeface="Cambria Math" panose="02040503050406030204" pitchFamily="18" charset="0"/>
                                      <a:ea typeface="Cambria Math" panose="02040503050406030204" pitchFamily="18" charset="0"/>
                                      <a:cs typeface="Segoe UI Light" panose="020B0502040204020203" pitchFamily="34" charset="0"/>
                                    </a:rPr>
                                    <m:t>𝑠</m:t>
                                  </m:r>
                                </m:e>
                              </m:d>
                              <m:r>
                                <a:rPr lang="en-US" sz="2400" i="1">
                                  <a:latin typeface="Cambria Math" panose="02040503050406030204" pitchFamily="18" charset="0"/>
                                  <a:ea typeface="Cambria Math" panose="02040503050406030204" pitchFamily="18" charset="0"/>
                                  <a:cs typeface="Segoe UI Light" panose="020B0502040204020203" pitchFamily="34" charset="0"/>
                                </a:rPr>
                                <m:t>𝑑𝑠</m:t>
                              </m:r>
                            </m:e>
                          </m:nary>
                        </m:e>
                      </m:d>
                    </m:oMath>
                  </m:oMathPara>
                </a14:m>
                <a:endParaRPr lang="fr-FR" sz="2400" dirty="0"/>
              </a:p>
            </p:txBody>
          </p:sp>
        </mc:Choice>
        <mc:Fallback xmlns="">
          <p:sp>
            <p:nvSpPr>
              <p:cNvPr id="8" name="TextBox 7">
                <a:extLst>
                  <a:ext uri="{FF2B5EF4-FFF2-40B4-BE49-F238E27FC236}">
                    <a16:creationId xmlns:a16="http://schemas.microsoft.com/office/drawing/2014/main" id="{D78C4DE7-D23D-B935-A2AE-3DCE0015A8D3}"/>
                  </a:ext>
                </a:extLst>
              </p:cNvPr>
              <p:cNvSpPr txBox="1">
                <a:spLocks noRot="1" noChangeAspect="1" noMove="1" noResize="1" noEditPoints="1" noAdjustHandles="1" noChangeArrowheads="1" noChangeShapeType="1" noTextEdit="1"/>
              </p:cNvSpPr>
              <p:nvPr/>
            </p:nvSpPr>
            <p:spPr>
              <a:xfrm>
                <a:off x="6096000" y="3705503"/>
                <a:ext cx="4855499" cy="1294650"/>
              </a:xfrm>
              <a:prstGeom prst="rect">
                <a:avLst/>
              </a:prstGeom>
              <a:blipFill>
                <a:blip r:embed="rId4"/>
                <a:stretch>
                  <a:fillRect/>
                </a:stretch>
              </a:blipFill>
            </p:spPr>
            <p:txBody>
              <a:bodyPr/>
              <a:lstStyle/>
              <a:p>
                <a:r>
                  <a:rPr lang="fr-FR">
                    <a:noFill/>
                  </a:rPr>
                  <a:t> </a:t>
                </a:r>
              </a:p>
            </p:txBody>
          </p:sp>
        </mc:Fallback>
      </mc:AlternateContent>
      <p:cxnSp>
        <p:nvCxnSpPr>
          <p:cNvPr id="6" name="Straight Connector 5">
            <a:extLst>
              <a:ext uri="{FF2B5EF4-FFF2-40B4-BE49-F238E27FC236}">
                <a16:creationId xmlns:a16="http://schemas.microsoft.com/office/drawing/2014/main" id="{B43B8177-91CA-BCE8-8DCE-74F5C5283169}"/>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1A94523-5D4B-6C05-CBED-CB17C69C341A}"/>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55332E1D-AC4B-4A74-75EA-1A463A9F0C08}"/>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C2C35DED-E9B3-2AEF-1308-D6991AE9916D}"/>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EBEA599F-7D71-312F-5E4E-A3CFF0996CF8}"/>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45</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234383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745359"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Connector 5">
            <a:extLst>
              <a:ext uri="{FF2B5EF4-FFF2-40B4-BE49-F238E27FC236}">
                <a16:creationId xmlns:a16="http://schemas.microsoft.com/office/drawing/2014/main" id="{8F658E83-EDB8-CCFF-C8B4-1019AB19138B}"/>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5164C065-3180-8F9E-B1B6-AC17DA57F7C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30A6B25D-1268-15DC-0189-0A0C1A7CD19B}"/>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2EA6EE9A-EB47-A748-EA09-7C114ABBEB8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D65807-3160-2CA6-3490-8CE887E280B2}"/>
                  </a:ext>
                </a:extLst>
              </p:cNvPr>
              <p:cNvSpPr txBox="1"/>
              <p:nvPr/>
            </p:nvSpPr>
            <p:spPr>
              <a:xfrm>
                <a:off x="5173014" y="1885119"/>
                <a:ext cx="678511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causal contrast is defined based on the single-world (</a:t>
                </a:r>
                <a14:m>
                  <m:oMath xmlns:m="http://schemas.openxmlformats.org/officeDocument/2006/math">
                    <m:r>
                      <a:rPr lang="en-US" sz="2000" b="0" i="1" smtClean="0">
                        <a:solidFill>
                          <a:schemeClr val="tx1"/>
                        </a:solidFill>
                        <a:latin typeface="Cambria Math" panose="02040503050406030204" pitchFamily="18" charset="0"/>
                        <a:cs typeface="Segoe UI" panose="020B0502040204020203" pitchFamily="34" charset="0"/>
                      </a:rPr>
                      <m:t>𝑎</m:t>
                    </m:r>
                    <m:r>
                      <a:rPr lang="en-US" sz="2000" b="0" i="1" smtClean="0">
                        <a:solidFill>
                          <a:schemeClr val="tx1"/>
                        </a:solidFill>
                        <a:latin typeface="Cambria Math" panose="02040503050406030204" pitchFamily="18" charset="0"/>
                        <a:cs typeface="Segoe UI" panose="020B0502040204020203" pitchFamily="34" charset="0"/>
                      </a:rPr>
                      <m:t>=0</m:t>
                    </m:r>
                  </m:oMath>
                </a14:m>
                <a:r>
                  <a:rPr lang="en-US" sz="2000" dirty="0">
                    <a:solidFill>
                      <a:schemeClr val="tx1"/>
                    </a:solidFill>
                    <a:latin typeface="Segoe UI" panose="020B0502040204020203" pitchFamily="34" charset="0"/>
                    <a:cs typeface="Segoe UI" panose="020B0502040204020203" pitchFamily="34" charset="0"/>
                  </a:rPr>
                  <a:t> vs. </a:t>
                </a:r>
                <a14:m>
                  <m:oMath xmlns:m="http://schemas.openxmlformats.org/officeDocument/2006/math">
                    <m:r>
                      <a:rPr lang="en-US" sz="2000" b="0" i="1">
                        <a:solidFill>
                          <a:schemeClr val="tx1"/>
                        </a:solidFill>
                        <a:latin typeface="Cambria Math" panose="02040503050406030204" pitchFamily="18" charset="0"/>
                        <a:cs typeface="Segoe UI" panose="020B0502040204020203" pitchFamily="34" charset="0"/>
                      </a:rPr>
                      <m:t>𝑎</m:t>
                    </m:r>
                    <m:r>
                      <a:rPr lang="en-US" sz="2000" b="0" i="1">
                        <a:solidFill>
                          <a:schemeClr val="tx1"/>
                        </a:solidFill>
                        <a:latin typeface="Cambria Math" panose="02040503050406030204" pitchFamily="18" charset="0"/>
                        <a:cs typeface="Segoe UI" panose="020B0502040204020203" pitchFamily="34" charset="0"/>
                      </a:rPr>
                      <m:t>=1</m:t>
                    </m:r>
                  </m:oMath>
                </a14:m>
                <a:r>
                  <a:rPr lang="en-US" sz="2000" dirty="0">
                    <a:latin typeface="Segoe UI" panose="020B0502040204020203" pitchFamily="34" charset="0"/>
                    <a:cs typeface="Segoe UI" panose="020B0502040204020203" pitchFamily="34" charset="0"/>
                  </a:rPr>
                  <a:t>) causal quantities of interest, i.e., the </a:t>
                </a:r>
                <a:r>
                  <a:rPr lang="en-US" sz="2000" dirty="0">
                    <a:solidFill>
                      <a:schemeClr val="tx1"/>
                    </a:solidFill>
                    <a:latin typeface="Segoe UI" panose="020B0502040204020203" pitchFamily="34" charset="0"/>
                    <a:cs typeface="Segoe UI" panose="020B0502040204020203" pitchFamily="34" charset="0"/>
                  </a:rPr>
                  <a:t>cumulative risk </a:t>
                </a:r>
                <a14:m>
                  <m:oMath xmlns:m="http://schemas.openxmlformats.org/officeDocument/2006/math">
                    <m:r>
                      <a:rPr lang="en-US" sz="2000" b="0" i="1" smtClean="0">
                        <a:solidFill>
                          <a:schemeClr val="tx1"/>
                        </a:solidFill>
                        <a:latin typeface="Cambria Math" panose="02040503050406030204" pitchFamily="18" charset="0"/>
                        <a:cs typeface="Segoe UI Light" panose="020B0502040204020203" pitchFamily="34" charset="0"/>
                      </a:rPr>
                      <m:t>𝑅</m:t>
                    </m:r>
                  </m:oMath>
                </a14:m>
                <a:r>
                  <a:rPr lang="en-US" sz="2000" dirty="0">
                    <a:solidFill>
                      <a:schemeClr val="tx1"/>
                    </a:solidFill>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of experiencing dementia onset (</a:t>
                </a:r>
                <a14:m>
                  <m:oMath xmlns:m="http://schemas.openxmlformats.org/officeDocument/2006/math">
                    <m:r>
                      <a:rPr lang="en-US" sz="2000" b="1" i="1" dirty="0" smtClean="0">
                        <a:solidFill>
                          <a:srgbClr val="C00000"/>
                        </a:solidFill>
                        <a:latin typeface="Cambria Math" panose="02040503050406030204" pitchFamily="18" charset="0"/>
                        <a:cs typeface="Segoe UI" panose="020B0502040204020203" pitchFamily="34" charset="0"/>
                      </a:rPr>
                      <m:t>𝒌</m:t>
                    </m:r>
                    <m:r>
                      <a:rPr lang="en-US" sz="2000" b="1" i="1" dirty="0" smtClean="0">
                        <a:solidFill>
                          <a:srgbClr val="C00000"/>
                        </a:solidFill>
                        <a:latin typeface="Cambria Math" panose="02040503050406030204" pitchFamily="18" charset="0"/>
                        <a:cs typeface="Segoe UI" panose="020B0502040204020203" pitchFamily="34" charset="0"/>
                      </a:rPr>
                      <m:t>=</m:t>
                    </m:r>
                    <m:r>
                      <a:rPr lang="en-US" sz="2000" b="1" i="1" dirty="0" smtClean="0">
                        <a:solidFill>
                          <a:srgbClr val="C00000"/>
                        </a:solidFill>
                        <a:latin typeface="Cambria Math" panose="02040503050406030204" pitchFamily="18" charset="0"/>
                        <a:cs typeface="Segoe UI" panose="020B0502040204020203" pitchFamily="34" charset="0"/>
                      </a:rPr>
                      <m:t>𝟏</m:t>
                    </m:r>
                  </m:oMath>
                </a14:m>
                <a:r>
                  <a:rPr lang="en-US" sz="2000" dirty="0">
                    <a:latin typeface="Segoe UI" panose="020B0502040204020203" pitchFamily="34" charset="0"/>
                    <a:cs typeface="Segoe UI" panose="020B0502040204020203" pitchFamily="34" charset="0"/>
                  </a:rPr>
                  <a:t>) or dying before (</a:t>
                </a:r>
                <a14:m>
                  <m:oMath xmlns:m="http://schemas.openxmlformats.org/officeDocument/2006/math">
                    <m:r>
                      <a:rPr lang="en-US" sz="2000" b="1" i="1" dirty="0" smtClean="0">
                        <a:solidFill>
                          <a:srgbClr val="C00000"/>
                        </a:solidFill>
                        <a:latin typeface="Cambria Math" panose="02040503050406030204" pitchFamily="18" charset="0"/>
                        <a:cs typeface="Segoe UI" panose="020B0502040204020203" pitchFamily="34" charset="0"/>
                      </a:rPr>
                      <m:t>𝒌</m:t>
                    </m:r>
                    <m:r>
                      <a:rPr lang="en-US" sz="2000" b="1" i="1" dirty="0" smtClean="0">
                        <a:solidFill>
                          <a:srgbClr val="C00000"/>
                        </a:solidFill>
                        <a:latin typeface="Cambria Math" panose="02040503050406030204" pitchFamily="18" charset="0"/>
                        <a:cs typeface="Segoe UI" panose="020B0502040204020203" pitchFamily="34" charset="0"/>
                      </a:rPr>
                      <m:t>=</m:t>
                    </m:r>
                    <m:r>
                      <a:rPr lang="en-US" sz="2000" b="1" i="1" dirty="0" smtClean="0">
                        <a:solidFill>
                          <a:srgbClr val="C00000"/>
                        </a:solidFill>
                        <a:latin typeface="Cambria Math" panose="02040503050406030204" pitchFamily="18" charset="0"/>
                        <a:cs typeface="Segoe UI" panose="020B0502040204020203" pitchFamily="34" charset="0"/>
                      </a:rPr>
                      <m:t>𝟐</m:t>
                    </m:r>
                  </m:oMath>
                </a14:m>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F7D65807-3160-2CA6-3490-8CE887E280B2}"/>
                  </a:ext>
                </a:extLst>
              </p:cNvPr>
              <p:cNvSpPr txBox="1">
                <a:spLocks noRot="1" noChangeAspect="1" noMove="1" noResize="1" noEditPoints="1" noAdjustHandles="1" noChangeArrowheads="1" noChangeShapeType="1" noTextEdit="1"/>
              </p:cNvSpPr>
              <p:nvPr/>
            </p:nvSpPr>
            <p:spPr>
              <a:xfrm>
                <a:off x="5173014" y="1885119"/>
                <a:ext cx="6785110" cy="1323439"/>
              </a:xfrm>
              <a:prstGeom prst="rect">
                <a:avLst/>
              </a:prstGeom>
              <a:blipFill>
                <a:blip r:embed="rId3"/>
                <a:stretch>
                  <a:fillRect l="-988" t="-1843" b="-78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B5CD0A-34B1-FF8C-9891-8F5552E0C268}"/>
                  </a:ext>
                </a:extLst>
              </p:cNvPr>
              <p:cNvSpPr txBox="1"/>
              <p:nvPr/>
            </p:nvSpPr>
            <p:spPr>
              <a:xfrm>
                <a:off x="6096000" y="3705503"/>
                <a:ext cx="4855499" cy="1294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tx1"/>
                              </a:solidFill>
                              <a:latin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cs typeface="Segoe UI Light" panose="020B0502040204020203" pitchFamily="34" charset="0"/>
                            </a:rPr>
                            <m:t>𝑅</m:t>
                          </m:r>
                        </m:e>
                        <m:sup>
                          <m:r>
                            <a:rPr lang="en-US" sz="2400" b="0" i="1" smtClean="0">
                              <a:solidFill>
                                <a:schemeClr val="tx1"/>
                              </a:solidFill>
                              <a:latin typeface="Cambria Math" panose="02040503050406030204" pitchFamily="18" charset="0"/>
                              <a:cs typeface="Segoe UI Light" panose="020B0502040204020203" pitchFamily="34" charset="0"/>
                            </a:rPr>
                            <m:t>𝑎</m:t>
                          </m:r>
                        </m:sup>
                      </m:sSup>
                      <m:d>
                        <m:dPr>
                          <m:ctrlPr>
                            <a:rPr lang="en-US" sz="2400" b="0" i="1" smtClean="0">
                              <a:latin typeface="Cambria Math" panose="02040503050406030204" pitchFamily="18" charset="0"/>
                              <a:cs typeface="Segoe UI Light" panose="020B0502040204020203" pitchFamily="34" charset="0"/>
                            </a:rPr>
                          </m:ctrlPr>
                        </m:dPr>
                        <m:e>
                          <m:r>
                            <a:rPr lang="en-US" sz="2400" b="0" i="1" smtClean="0">
                              <a:latin typeface="Cambria Math" panose="02040503050406030204" pitchFamily="18" charset="0"/>
                              <a:cs typeface="Segoe UI Light" panose="020B0502040204020203" pitchFamily="34" charset="0"/>
                            </a:rPr>
                            <m:t>𝑡</m:t>
                          </m:r>
                          <m:r>
                            <a:rPr lang="en-US" sz="2400" b="0" i="1" smtClean="0">
                              <a:latin typeface="Cambria Math" panose="02040503050406030204" pitchFamily="18" charset="0"/>
                              <a:cs typeface="Segoe UI Light" panose="020B0502040204020203" pitchFamily="34" charset="0"/>
                            </a:rPr>
                            <m:t>,</m:t>
                          </m:r>
                          <m:r>
                            <a:rPr lang="en-US" sz="2400" b="1" i="1" smtClean="0">
                              <a:solidFill>
                                <a:srgbClr val="C00000"/>
                              </a:solidFill>
                              <a:latin typeface="Cambria Math" panose="02040503050406030204" pitchFamily="18" charset="0"/>
                              <a:cs typeface="Segoe UI Light" panose="020B0502040204020203" pitchFamily="34" charset="0"/>
                            </a:rPr>
                            <m:t>𝒌</m:t>
                          </m:r>
                        </m:e>
                      </m:d>
                      <m:r>
                        <a:rPr lang="en-US" sz="2400" b="0" i="1" smtClean="0">
                          <a:latin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cs typeface="Segoe UI Light" panose="020B0502040204020203" pitchFamily="34" charset="0"/>
                        </a:rPr>
                        <m:t>𝑃</m:t>
                      </m:r>
                      <m:d>
                        <m:dPr>
                          <m:ctrlPr>
                            <a:rPr lang="en-US" sz="2400" b="0" i="1" smtClean="0">
                              <a:latin typeface="Cambria Math" panose="02040503050406030204" pitchFamily="18" charset="0"/>
                              <a:cs typeface="Segoe UI Light" panose="020B0502040204020203" pitchFamily="34" charset="0"/>
                            </a:rPr>
                          </m:ctrlPr>
                        </m:dPr>
                        <m:e>
                          <m:sSup>
                            <m:sSupPr>
                              <m:ctrlPr>
                                <a:rPr lang="en-US" sz="2400" b="0" i="1" smtClean="0">
                                  <a:latin typeface="Cambria Math" panose="02040503050406030204" pitchFamily="18" charset="0"/>
                                  <a:cs typeface="Segoe UI Light" panose="020B0502040204020203" pitchFamily="34" charset="0"/>
                                </a:rPr>
                              </m:ctrlPr>
                            </m:sSupPr>
                            <m:e>
                              <m:r>
                                <a:rPr lang="en-US" sz="2400" b="0" i="1" smtClean="0">
                                  <a:latin typeface="Cambria Math" panose="02040503050406030204" pitchFamily="18" charset="0"/>
                                  <a:cs typeface="Segoe UI Light" panose="020B0502040204020203" pitchFamily="34" charset="0"/>
                                </a:rPr>
                                <m:t>𝑇</m:t>
                              </m:r>
                            </m:e>
                            <m:sup>
                              <m:r>
                                <a:rPr lang="en-US" sz="2400" b="0" i="1" smtClean="0">
                                  <a:latin typeface="Cambria Math" panose="02040503050406030204" pitchFamily="18" charset="0"/>
                                  <a:cs typeface="Segoe UI Light" panose="020B0502040204020203" pitchFamily="34" charset="0"/>
                                </a:rPr>
                                <m:t>𝑎</m:t>
                              </m:r>
                            </m:sup>
                          </m:sSup>
                          <m:r>
                            <a:rPr lang="en-US" sz="2400" i="1">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𝑡</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 </m:t>
                          </m:r>
                          <m:sSup>
                            <m:sSupPr>
                              <m:ctrlPr>
                                <a:rPr lang="en-US" sz="2400" b="0" i="1" smtClean="0">
                                  <a:latin typeface="Cambria Math" panose="02040503050406030204" pitchFamily="18" charset="0"/>
                                  <a:ea typeface="Cambria Math" panose="02040503050406030204" pitchFamily="18" charset="0"/>
                                  <a:cs typeface="Segoe UI Light" panose="020B0502040204020203" pitchFamily="34" charset="0"/>
                                </a:rPr>
                              </m:ctrlPr>
                            </m:sSupPr>
                            <m:e>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𝐸</m:t>
                              </m:r>
                            </m:e>
                            <m:sup>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𝑎</m:t>
                              </m:r>
                            </m:sup>
                          </m:sSup>
                          <m:r>
                            <a:rPr lang="en-US" sz="2400" b="0" i="1" smtClean="0">
                              <a:latin typeface="Cambria Math" panose="02040503050406030204" pitchFamily="18" charset="0"/>
                              <a:ea typeface="Cambria Math" panose="02040503050406030204" pitchFamily="18" charset="0"/>
                              <a:cs typeface="Segoe UI Light" panose="020B0502040204020203" pitchFamily="34" charset="0"/>
                            </a:rPr>
                            <m:t>=</m:t>
                          </m:r>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𝒌</m:t>
                          </m:r>
                        </m:e>
                      </m:d>
                    </m:oMath>
                  </m:oMathPara>
                </a14:m>
                <a:endParaRPr lang="en-US" sz="2400" b="0" i="1" dirty="0">
                  <a:latin typeface="Cambria Math" panose="02040503050406030204" pitchFamily="18" charset="0"/>
                  <a:ea typeface="Cambria Math" panose="02040503050406030204" pitchFamily="18" charset="0"/>
                  <a:cs typeface="Segoe UI Light" panose="020B05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𝐸</m:t>
                      </m:r>
                      <m:d>
                        <m:dPr>
                          <m:begChr m:val="["/>
                          <m:endChr m:val="]"/>
                          <m:ctrlPr>
                            <a:rPr lang="en-US" sz="2400" b="0" i="1" smtClean="0">
                              <a:latin typeface="Cambria Math" panose="02040503050406030204" pitchFamily="18" charset="0"/>
                              <a:ea typeface="Cambria Math" panose="02040503050406030204" pitchFamily="18" charset="0"/>
                              <a:cs typeface="Segoe UI Light" panose="020B0502040204020203" pitchFamily="34" charset="0"/>
                            </a:rPr>
                          </m:ctrlPr>
                        </m:dPr>
                        <m:e>
                          <m:nary>
                            <m:naryPr>
                              <m:ctrlPr>
                                <a:rPr lang="en-US" sz="2400" i="1">
                                  <a:latin typeface="Cambria Math" panose="02040503050406030204" pitchFamily="18" charset="0"/>
                                  <a:ea typeface="Cambria Math" panose="02040503050406030204" pitchFamily="18" charset="0"/>
                                  <a:cs typeface="Segoe UI Light" panose="020B0502040204020203" pitchFamily="34" charset="0"/>
                                </a:rPr>
                              </m:ctrlPr>
                            </m:naryPr>
                            <m:sub>
                              <m:r>
                                <m:rPr>
                                  <m:brk m:alnAt="23"/>
                                </m:rPr>
                                <a:rPr lang="en-US" sz="2400" i="1">
                                  <a:latin typeface="Cambria Math" panose="02040503050406030204" pitchFamily="18" charset="0"/>
                                  <a:ea typeface="Cambria Math" panose="02040503050406030204" pitchFamily="18" charset="0"/>
                                  <a:cs typeface="Segoe UI Light" panose="020B0502040204020203" pitchFamily="34" charset="0"/>
                                </a:rPr>
                                <m:t>0</m:t>
                              </m:r>
                            </m:sub>
                            <m:sup>
                              <m:r>
                                <a:rPr lang="en-US" sz="2400" i="1">
                                  <a:latin typeface="Cambria Math" panose="02040503050406030204" pitchFamily="18" charset="0"/>
                                  <a:ea typeface="Cambria Math" panose="02040503050406030204" pitchFamily="18" charset="0"/>
                                  <a:cs typeface="Segoe UI Light" panose="020B0502040204020203" pitchFamily="34" charset="0"/>
                                </a:rPr>
                                <m:t>𝑡</m:t>
                              </m:r>
                            </m:sup>
                            <m:e>
                              <m:sSup>
                                <m:sSupPr>
                                  <m:ctrlPr>
                                    <a:rPr lang="en-US" sz="2400" i="1" smtClean="0">
                                      <a:latin typeface="Cambria Math" panose="02040503050406030204" pitchFamily="18" charset="0"/>
                                      <a:ea typeface="Cambria Math" panose="02040503050406030204" pitchFamily="18" charset="0"/>
                                      <a:cs typeface="Segoe UI Light" panose="020B0502040204020203" pitchFamily="34" charset="0"/>
                                    </a:rPr>
                                  </m:ctrlPr>
                                </m:sSupPr>
                                <m:e>
                                  <m:r>
                                    <a:rPr lang="en-US" sz="2400" i="1">
                                      <a:latin typeface="Cambria Math" panose="02040503050406030204" pitchFamily="18" charset="0"/>
                                      <a:ea typeface="Cambria Math" panose="02040503050406030204" pitchFamily="18" charset="0"/>
                                      <a:cs typeface="Segoe UI Light" panose="020B0502040204020203" pitchFamily="34" charset="0"/>
                                    </a:rPr>
                                    <m:t>𝑆</m:t>
                                  </m:r>
                                </m:e>
                                <m:sup>
                                  <m:r>
                                    <a:rPr lang="en-US" sz="2400" i="1">
                                      <a:latin typeface="Cambria Math" panose="02040503050406030204" pitchFamily="18" charset="0"/>
                                      <a:ea typeface="Cambria Math" panose="02040503050406030204" pitchFamily="18" charset="0"/>
                                      <a:cs typeface="Segoe UI Light" panose="020B0502040204020203" pitchFamily="34" charset="0"/>
                                    </a:rPr>
                                    <m:t>𝑎</m:t>
                                  </m:r>
                                </m:sup>
                              </m:sSup>
                              <m:d>
                                <m:dPr>
                                  <m:ctrlPr>
                                    <a:rPr lang="en-US" sz="2400" i="1">
                                      <a:latin typeface="Cambria Math" panose="02040503050406030204" pitchFamily="18" charset="0"/>
                                      <a:ea typeface="Cambria Math" panose="02040503050406030204" pitchFamily="18" charset="0"/>
                                      <a:cs typeface="Segoe UI Light" panose="020B0502040204020203" pitchFamily="34" charset="0"/>
                                    </a:rPr>
                                  </m:ctrlPr>
                                </m:dPr>
                                <m:e>
                                  <m:r>
                                    <a:rPr lang="en-US" sz="2400" i="1">
                                      <a:latin typeface="Cambria Math" panose="02040503050406030204" pitchFamily="18" charset="0"/>
                                      <a:ea typeface="Cambria Math" panose="02040503050406030204" pitchFamily="18" charset="0"/>
                                      <a:cs typeface="Segoe UI Light" panose="020B0502040204020203" pitchFamily="34" charset="0"/>
                                    </a:rPr>
                                    <m:t>𝑠</m:t>
                                  </m:r>
                                </m:e>
                              </m:d>
                              <m:sSubSup>
                                <m:sSubSupPr>
                                  <m:ctrlPr>
                                    <a:rPr lang="en-US" sz="2400" b="0" i="1" smtClean="0">
                                      <a:latin typeface="Cambria Math" panose="02040503050406030204" pitchFamily="18" charset="0"/>
                                      <a:ea typeface="Cambria Math" panose="02040503050406030204" pitchFamily="18" charset="0"/>
                                      <a:cs typeface="Segoe UI Light" panose="020B0502040204020203" pitchFamily="34" charset="0"/>
                                    </a:rPr>
                                  </m:ctrlPr>
                                </m:sSubSupPr>
                                <m:e>
                                  <m:r>
                                    <a:rPr lang="en-US" sz="2400" b="0" i="1" smtClean="0">
                                      <a:latin typeface="Cambria Math" panose="02040503050406030204" pitchFamily="18" charset="0"/>
                                      <a:ea typeface="Cambria Math" panose="02040503050406030204" pitchFamily="18" charset="0"/>
                                      <a:cs typeface="Segoe UI Light" panose="020B0502040204020203" pitchFamily="34" charset="0"/>
                                    </a:rPr>
                                    <m:t>h</m:t>
                                  </m:r>
                                </m:e>
                                <m:sub>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𝒌</m:t>
                                  </m:r>
                                </m:sub>
                                <m:sup>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𝑎</m:t>
                                  </m:r>
                                </m:sup>
                              </m:sSubSup>
                              <m:d>
                                <m:dPr>
                                  <m:ctrlPr>
                                    <a:rPr lang="en-US" sz="2400" i="1">
                                      <a:latin typeface="Cambria Math" panose="02040503050406030204" pitchFamily="18" charset="0"/>
                                      <a:ea typeface="Cambria Math" panose="02040503050406030204" pitchFamily="18" charset="0"/>
                                      <a:cs typeface="Segoe UI Light" panose="020B0502040204020203" pitchFamily="34" charset="0"/>
                                    </a:rPr>
                                  </m:ctrlPr>
                                </m:dPr>
                                <m:e>
                                  <m:r>
                                    <a:rPr lang="en-US" sz="2400" i="1">
                                      <a:latin typeface="Cambria Math" panose="02040503050406030204" pitchFamily="18" charset="0"/>
                                      <a:ea typeface="Cambria Math" panose="02040503050406030204" pitchFamily="18" charset="0"/>
                                      <a:cs typeface="Segoe UI Light" panose="020B0502040204020203" pitchFamily="34" charset="0"/>
                                    </a:rPr>
                                    <m:t>𝑠</m:t>
                                  </m:r>
                                </m:e>
                              </m:d>
                              <m:r>
                                <a:rPr lang="en-US" sz="2400" i="1">
                                  <a:latin typeface="Cambria Math" panose="02040503050406030204" pitchFamily="18" charset="0"/>
                                  <a:ea typeface="Cambria Math" panose="02040503050406030204" pitchFamily="18" charset="0"/>
                                  <a:cs typeface="Segoe UI Light" panose="020B0502040204020203" pitchFamily="34" charset="0"/>
                                </a:rPr>
                                <m:t>𝑑𝑠</m:t>
                              </m:r>
                            </m:e>
                          </m:nary>
                        </m:e>
                      </m:d>
                    </m:oMath>
                  </m:oMathPara>
                </a14:m>
                <a:endParaRPr lang="fr-FR" sz="2400" dirty="0"/>
              </a:p>
            </p:txBody>
          </p:sp>
        </mc:Choice>
        <mc:Fallback xmlns="">
          <p:sp>
            <p:nvSpPr>
              <p:cNvPr id="9" name="TextBox 8">
                <a:extLst>
                  <a:ext uri="{FF2B5EF4-FFF2-40B4-BE49-F238E27FC236}">
                    <a16:creationId xmlns:a16="http://schemas.microsoft.com/office/drawing/2014/main" id="{35B5CD0A-34B1-FF8C-9891-8F5552E0C268}"/>
                  </a:ext>
                </a:extLst>
              </p:cNvPr>
              <p:cNvSpPr txBox="1">
                <a:spLocks noRot="1" noChangeAspect="1" noMove="1" noResize="1" noEditPoints="1" noAdjustHandles="1" noChangeArrowheads="1" noChangeShapeType="1" noTextEdit="1"/>
              </p:cNvSpPr>
              <p:nvPr/>
            </p:nvSpPr>
            <p:spPr>
              <a:xfrm>
                <a:off x="6096000" y="3705503"/>
                <a:ext cx="4855499" cy="1294650"/>
              </a:xfrm>
              <a:prstGeom prst="rect">
                <a:avLst/>
              </a:prstGeom>
              <a:blipFill>
                <a:blip r:embed="rId4"/>
                <a:stretch>
                  <a:fillRect/>
                </a:stretch>
              </a:blipFill>
            </p:spPr>
            <p:txBody>
              <a:bodyPr/>
              <a:lstStyle/>
              <a:p>
                <a:r>
                  <a:rPr lang="fr-FR">
                    <a:noFill/>
                  </a:rPr>
                  <a:t> </a:t>
                </a:r>
              </a:p>
            </p:txBody>
          </p:sp>
        </mc:Fallback>
      </mc:AlternateContent>
      <p:sp>
        <p:nvSpPr>
          <p:cNvPr id="10" name="Google Shape;234;p36">
            <a:extLst>
              <a:ext uri="{FF2B5EF4-FFF2-40B4-BE49-F238E27FC236}">
                <a16:creationId xmlns:a16="http://schemas.microsoft.com/office/drawing/2014/main" id="{2CAB5E0D-0393-787D-C815-FEFC29D3D18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46</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195262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5" y="1751526"/>
            <a:ext cx="6610012"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Connector 5">
            <a:extLst>
              <a:ext uri="{FF2B5EF4-FFF2-40B4-BE49-F238E27FC236}">
                <a16:creationId xmlns:a16="http://schemas.microsoft.com/office/drawing/2014/main" id="{2EE53503-FB1E-2554-D471-CFFF08089B11}"/>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90F37DBD-2263-4E42-A63A-44345853F6B9}"/>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8D7BA334-3A6E-61A8-A976-AD1FB5EDA8C0}"/>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A069AB2E-885A-FF73-3EC8-1EF7063BDE6F}"/>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ECDDF4-D6D0-3157-DA60-BAAEFE4ACBE9}"/>
                  </a:ext>
                </a:extLst>
              </p:cNvPr>
              <p:cNvSpPr txBox="1"/>
              <p:nvPr/>
            </p:nvSpPr>
            <p:spPr>
              <a:xfrm>
                <a:off x="5173014" y="1885119"/>
                <a:ext cx="678511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causal contrast is defined based on the </a:t>
                </a:r>
                <a:r>
                  <a:rPr lang="en-US" sz="2000" b="1" dirty="0">
                    <a:solidFill>
                      <a:srgbClr val="C00000"/>
                    </a:solidFill>
                    <a:latin typeface="Segoe UI" panose="020B0502040204020203" pitchFamily="34" charset="0"/>
                    <a:cs typeface="Segoe UI" panose="020B0502040204020203" pitchFamily="34" charset="0"/>
                  </a:rPr>
                  <a:t>single-world</a:t>
                </a:r>
                <a:r>
                  <a:rPr lang="en-US" sz="2000" dirty="0">
                    <a:latin typeface="Segoe UI" panose="020B0502040204020203" pitchFamily="34" charset="0"/>
                    <a:cs typeface="Segoe UI" panose="020B0502040204020203" pitchFamily="34" charset="0"/>
                  </a:rPr>
                  <a:t>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𝒂</m:t>
                    </m:r>
                    <m:r>
                      <a:rPr lang="en-US" sz="2000" b="1" i="1" smtClean="0">
                        <a:solidFill>
                          <a:srgbClr val="C00000"/>
                        </a:solidFill>
                        <a:latin typeface="Cambria Math" panose="02040503050406030204" pitchFamily="18" charset="0"/>
                        <a:cs typeface="Segoe UI" panose="020B0502040204020203" pitchFamily="34" charset="0"/>
                      </a:rPr>
                      <m:t>=</m:t>
                    </m:r>
                    <m:r>
                      <a:rPr lang="en-US" sz="2000" b="1" i="1" smtClean="0">
                        <a:solidFill>
                          <a:srgbClr val="C00000"/>
                        </a:solidFill>
                        <a:latin typeface="Cambria Math" panose="02040503050406030204" pitchFamily="18" charset="0"/>
                        <a:cs typeface="Segoe UI" panose="020B0502040204020203" pitchFamily="34" charset="0"/>
                      </a:rPr>
                      <m:t>𝟎</m:t>
                    </m:r>
                  </m:oMath>
                </a14:m>
                <a:r>
                  <a:rPr lang="en-US" sz="2000" dirty="0">
                    <a:solidFill>
                      <a:schemeClr val="tx1"/>
                    </a:solidFill>
                    <a:latin typeface="Segoe UI" panose="020B0502040204020203" pitchFamily="34" charset="0"/>
                    <a:cs typeface="Segoe UI" panose="020B0502040204020203" pitchFamily="34" charset="0"/>
                  </a:rPr>
                  <a:t> vs.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𝒂</m:t>
                    </m:r>
                    <m:r>
                      <a:rPr lang="en-US" sz="2000" b="1" i="1" smtClean="0">
                        <a:solidFill>
                          <a:srgbClr val="C00000"/>
                        </a:solidFill>
                        <a:latin typeface="Cambria Math" panose="02040503050406030204" pitchFamily="18" charset="0"/>
                        <a:cs typeface="Segoe UI" panose="020B0502040204020203" pitchFamily="34" charset="0"/>
                      </a:rPr>
                      <m:t>=</m:t>
                    </m:r>
                    <m:r>
                      <a:rPr lang="en-US" sz="2000" b="1" i="1" smtClean="0">
                        <a:solidFill>
                          <a:srgbClr val="C00000"/>
                        </a:solidFill>
                        <a:latin typeface="Cambria Math" panose="02040503050406030204" pitchFamily="18" charset="0"/>
                        <a:cs typeface="Segoe UI" panose="020B0502040204020203" pitchFamily="34" charset="0"/>
                      </a:rPr>
                      <m:t>𝟏</m:t>
                    </m:r>
                  </m:oMath>
                </a14:m>
                <a:r>
                  <a:rPr lang="en-US" sz="2000" dirty="0">
                    <a:latin typeface="Segoe UI" panose="020B0502040204020203" pitchFamily="34" charset="0"/>
                    <a:cs typeface="Segoe UI" panose="020B0502040204020203" pitchFamily="34" charset="0"/>
                  </a:rPr>
                  <a:t>) causal quantities of interest, i.e., the </a:t>
                </a:r>
                <a:r>
                  <a:rPr lang="en-US" sz="2000" dirty="0">
                    <a:solidFill>
                      <a:schemeClr val="tx1"/>
                    </a:solidFill>
                    <a:latin typeface="Segoe UI" panose="020B0502040204020203" pitchFamily="34" charset="0"/>
                    <a:cs typeface="Segoe UI" panose="020B0502040204020203" pitchFamily="34" charset="0"/>
                  </a:rPr>
                  <a:t>cumulative risk </a:t>
                </a:r>
                <a14:m>
                  <m:oMath xmlns:m="http://schemas.openxmlformats.org/officeDocument/2006/math">
                    <m:r>
                      <a:rPr lang="en-US" sz="2000" b="0" i="1" smtClean="0">
                        <a:solidFill>
                          <a:schemeClr val="tx1"/>
                        </a:solidFill>
                        <a:latin typeface="Cambria Math" panose="02040503050406030204" pitchFamily="18" charset="0"/>
                        <a:cs typeface="Segoe UI Light" panose="020B0502040204020203" pitchFamily="34" charset="0"/>
                      </a:rPr>
                      <m:t>𝑅</m:t>
                    </m:r>
                  </m:oMath>
                </a14:m>
                <a:r>
                  <a:rPr lang="en-US" sz="2000" dirty="0">
                    <a:solidFill>
                      <a:schemeClr val="tx1"/>
                    </a:solidFill>
                    <a:latin typeface="Segoe UI" panose="020B0502040204020203" pitchFamily="34" charset="0"/>
                    <a:cs typeface="Segoe UI" panose="020B0502040204020203" pitchFamily="34" charset="0"/>
                  </a:rPr>
                  <a:t> of experiencing dementia onset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=1</m:t>
                    </m:r>
                  </m:oMath>
                </a14:m>
                <a:r>
                  <a:rPr lang="en-US" sz="2000" dirty="0">
                    <a:solidFill>
                      <a:schemeClr val="tx1"/>
                    </a:solidFill>
                    <a:latin typeface="Segoe UI" panose="020B0502040204020203" pitchFamily="34" charset="0"/>
                    <a:cs typeface="Segoe UI" panose="020B0502040204020203" pitchFamily="34" charset="0"/>
                  </a:rPr>
                  <a:t>) or dying before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=2</m:t>
                    </m:r>
                  </m:oMath>
                </a14:m>
                <a:r>
                  <a:rPr lang="en-US" sz="2000" dirty="0">
                    <a:solidFill>
                      <a:schemeClr val="tx1"/>
                    </a:solidFill>
                    <a:latin typeface="Segoe UI" panose="020B0502040204020203" pitchFamily="34" charset="0"/>
                    <a:cs typeface="Segoe UI" panose="020B0502040204020203" pitchFamily="34" charset="0"/>
                  </a:rPr>
                  <a:t>)</a:t>
                </a:r>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19ECDDF4-D6D0-3157-DA60-BAAEFE4ACBE9}"/>
                  </a:ext>
                </a:extLst>
              </p:cNvPr>
              <p:cNvSpPr txBox="1">
                <a:spLocks noRot="1" noChangeAspect="1" noMove="1" noResize="1" noEditPoints="1" noAdjustHandles="1" noChangeArrowheads="1" noChangeShapeType="1" noTextEdit="1"/>
              </p:cNvSpPr>
              <p:nvPr/>
            </p:nvSpPr>
            <p:spPr>
              <a:xfrm>
                <a:off x="5173014" y="1885119"/>
                <a:ext cx="6785110" cy="1323439"/>
              </a:xfrm>
              <a:prstGeom prst="rect">
                <a:avLst/>
              </a:prstGeom>
              <a:blipFill>
                <a:blip r:embed="rId3"/>
                <a:stretch>
                  <a:fillRect l="-988" t="-1843" b="-78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C454F73-6421-14A1-E60F-E63C6CDD1698}"/>
                  </a:ext>
                </a:extLst>
              </p:cNvPr>
              <p:cNvSpPr txBox="1"/>
              <p:nvPr/>
            </p:nvSpPr>
            <p:spPr>
              <a:xfrm>
                <a:off x="6096000" y="3705503"/>
                <a:ext cx="4855499" cy="1294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tx1"/>
                              </a:solidFill>
                              <a:latin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cs typeface="Segoe UI Light" panose="020B0502040204020203" pitchFamily="34" charset="0"/>
                            </a:rPr>
                            <m:t>𝑅</m:t>
                          </m:r>
                        </m:e>
                        <m:sup>
                          <m:r>
                            <a:rPr lang="en-US" sz="2400" b="1" i="1" smtClean="0">
                              <a:solidFill>
                                <a:srgbClr val="C00000"/>
                              </a:solidFill>
                              <a:latin typeface="Cambria Math" panose="02040503050406030204" pitchFamily="18" charset="0"/>
                              <a:cs typeface="Segoe UI Light" panose="020B0502040204020203" pitchFamily="34" charset="0"/>
                            </a:rPr>
                            <m:t>𝒂</m:t>
                          </m:r>
                        </m:sup>
                      </m:sSup>
                      <m:d>
                        <m:dPr>
                          <m:ctrlPr>
                            <a:rPr lang="en-US" sz="2400" i="1" smtClean="0">
                              <a:solidFill>
                                <a:schemeClr val="tx1"/>
                              </a:solidFill>
                              <a:latin typeface="Cambria Math" panose="02040503050406030204" pitchFamily="18" charset="0"/>
                              <a:cs typeface="Segoe UI Light" panose="020B0502040204020203" pitchFamily="34" charset="0"/>
                            </a:rPr>
                          </m:ctrlPr>
                        </m:dPr>
                        <m:e>
                          <m:r>
                            <a:rPr lang="en-US" sz="2400" b="0" i="1" smtClean="0">
                              <a:solidFill>
                                <a:schemeClr val="tx1"/>
                              </a:solidFill>
                              <a:latin typeface="Cambria Math" panose="02040503050406030204" pitchFamily="18" charset="0"/>
                              <a:cs typeface="Segoe UI Light" panose="020B0502040204020203" pitchFamily="34" charset="0"/>
                            </a:rPr>
                            <m:t>𝑡</m:t>
                          </m:r>
                          <m:r>
                            <a:rPr lang="en-US" sz="2400" b="0" i="1" smtClean="0">
                              <a:solidFill>
                                <a:schemeClr val="tx1"/>
                              </a:solidFill>
                              <a:latin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cs typeface="Segoe UI Light" panose="020B0502040204020203" pitchFamily="34" charset="0"/>
                            </a:rPr>
                            <m:t>𝑘</m:t>
                          </m:r>
                        </m:e>
                      </m:d>
                      <m:r>
                        <a:rPr lang="en-US" sz="2400" b="0" i="1" smtClean="0">
                          <a:solidFill>
                            <a:schemeClr val="tx1"/>
                          </a:solidFill>
                          <a:latin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cs typeface="Segoe UI Light" panose="020B0502040204020203" pitchFamily="34" charset="0"/>
                        </a:rPr>
                        <m:t>𝑃</m:t>
                      </m:r>
                      <m:d>
                        <m:dPr>
                          <m:ctrlPr>
                            <a:rPr lang="en-US" sz="2400" i="1" smtClean="0">
                              <a:solidFill>
                                <a:schemeClr val="tx1"/>
                              </a:solidFill>
                              <a:latin typeface="Cambria Math" panose="02040503050406030204" pitchFamily="18" charset="0"/>
                              <a:cs typeface="Segoe UI Light" panose="020B0502040204020203" pitchFamily="34" charset="0"/>
                            </a:rPr>
                          </m:ctrlPr>
                        </m:dPr>
                        <m:e>
                          <m:sSup>
                            <m:sSupPr>
                              <m:ctrlPr>
                                <a:rPr lang="en-US" sz="2400" i="1" smtClean="0">
                                  <a:solidFill>
                                    <a:schemeClr val="tx1"/>
                                  </a:solidFill>
                                  <a:latin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cs typeface="Segoe UI Light" panose="020B0502040204020203" pitchFamily="34" charset="0"/>
                                </a:rPr>
                                <m:t>𝑇</m:t>
                              </m:r>
                            </m:e>
                            <m:sup>
                              <m:r>
                                <a:rPr lang="en-US" sz="2400" b="1" i="1" smtClean="0">
                                  <a:solidFill>
                                    <a:srgbClr val="C00000"/>
                                  </a:solidFill>
                                  <a:latin typeface="Cambria Math" panose="02040503050406030204" pitchFamily="18" charset="0"/>
                                  <a:cs typeface="Segoe UI Light" panose="020B0502040204020203" pitchFamily="34" charset="0"/>
                                </a:rPr>
                                <m:t>𝒂</m:t>
                              </m:r>
                            </m:sup>
                          </m:sSup>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𝑡</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 </m:t>
                          </m:r>
                          <m:sSup>
                            <m:sSupPr>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𝐸</m:t>
                              </m:r>
                            </m:e>
                            <m:sup>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𝒂</m:t>
                              </m:r>
                            </m:sup>
                          </m:sSup>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𝑘</m:t>
                          </m:r>
                        </m:e>
                      </m:d>
                    </m:oMath>
                  </m:oMathPara>
                </a14:m>
                <a:endParaRPr lang="en-US" sz="2400" i="1" dirty="0">
                  <a:latin typeface="Cambria Math" panose="02040503050406030204" pitchFamily="18" charset="0"/>
                  <a:ea typeface="Cambria Math" panose="02040503050406030204" pitchFamily="18" charset="0"/>
                  <a:cs typeface="Segoe UI Light" panose="020B05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latin typeface="Cambria Math" panose="02040503050406030204" pitchFamily="18" charset="0"/>
                          <a:ea typeface="Cambria Math" panose="02040503050406030204" pitchFamily="18" charset="0"/>
                          <a:cs typeface="Segoe UI Light" panose="020B0502040204020203" pitchFamily="34" charset="0"/>
                        </a:rPr>
                        <m:t>𝐸</m:t>
                      </m:r>
                      <m:d>
                        <m:dPr>
                          <m:begChr m:val="["/>
                          <m:endChr m:val="]"/>
                          <m:ctrlPr>
                            <a:rPr lang="en-US" sz="2400" b="0" i="1" smtClean="0">
                              <a:latin typeface="Cambria Math" panose="02040503050406030204" pitchFamily="18" charset="0"/>
                              <a:ea typeface="Cambria Math" panose="02040503050406030204" pitchFamily="18" charset="0"/>
                              <a:cs typeface="Segoe UI Light" panose="020B0502040204020203" pitchFamily="34" charset="0"/>
                            </a:rPr>
                          </m:ctrlPr>
                        </m:dPr>
                        <m:e>
                          <m:nary>
                            <m:naryPr>
                              <m:ctrlPr>
                                <a:rPr lang="en-US" sz="2400" i="1">
                                  <a:latin typeface="Cambria Math" panose="02040503050406030204" pitchFamily="18" charset="0"/>
                                  <a:ea typeface="Cambria Math" panose="02040503050406030204" pitchFamily="18" charset="0"/>
                                  <a:cs typeface="Segoe UI Light" panose="020B0502040204020203" pitchFamily="34" charset="0"/>
                                </a:rPr>
                              </m:ctrlPr>
                            </m:naryPr>
                            <m:sub>
                              <m:r>
                                <m:rPr>
                                  <m:brk m:alnAt="23"/>
                                </m:rPr>
                                <a:rPr lang="en-US" sz="2400" i="1">
                                  <a:latin typeface="Cambria Math" panose="02040503050406030204" pitchFamily="18" charset="0"/>
                                  <a:ea typeface="Cambria Math" panose="02040503050406030204" pitchFamily="18" charset="0"/>
                                  <a:cs typeface="Segoe UI Light" panose="020B0502040204020203" pitchFamily="34" charset="0"/>
                                </a:rPr>
                                <m:t>0</m:t>
                              </m:r>
                            </m:sub>
                            <m:sup>
                              <m:r>
                                <a:rPr lang="en-US" sz="2400" i="1">
                                  <a:latin typeface="Cambria Math" panose="02040503050406030204" pitchFamily="18" charset="0"/>
                                  <a:ea typeface="Cambria Math" panose="02040503050406030204" pitchFamily="18" charset="0"/>
                                  <a:cs typeface="Segoe UI Light" panose="020B0502040204020203" pitchFamily="34" charset="0"/>
                                </a:rPr>
                                <m:t>𝑡</m:t>
                              </m:r>
                            </m:sup>
                            <m:e>
                              <m:sSup>
                                <m:sSupPr>
                                  <m:ctrlPr>
                                    <a:rPr lang="en-US" sz="2400" i="1" smtClean="0">
                                      <a:latin typeface="Cambria Math" panose="02040503050406030204" pitchFamily="18" charset="0"/>
                                      <a:ea typeface="Cambria Math" panose="02040503050406030204" pitchFamily="18" charset="0"/>
                                      <a:cs typeface="Segoe UI Light" panose="020B0502040204020203" pitchFamily="34" charset="0"/>
                                    </a:rPr>
                                  </m:ctrlPr>
                                </m:sSupPr>
                                <m:e>
                                  <m:r>
                                    <a:rPr lang="en-US" sz="2400" i="1">
                                      <a:latin typeface="Cambria Math" panose="02040503050406030204" pitchFamily="18" charset="0"/>
                                      <a:ea typeface="Cambria Math" panose="02040503050406030204" pitchFamily="18" charset="0"/>
                                      <a:cs typeface="Segoe UI Light" panose="020B0502040204020203" pitchFamily="34" charset="0"/>
                                    </a:rPr>
                                    <m:t>𝑆</m:t>
                                  </m:r>
                                </m:e>
                                <m:sup>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𝒂</m:t>
                                  </m:r>
                                </m:sup>
                              </m:sSup>
                              <m:d>
                                <m:dPr>
                                  <m:ctrlPr>
                                    <a:rPr lang="en-US" sz="2400" i="1">
                                      <a:latin typeface="Cambria Math" panose="02040503050406030204" pitchFamily="18" charset="0"/>
                                      <a:ea typeface="Cambria Math" panose="02040503050406030204" pitchFamily="18" charset="0"/>
                                      <a:cs typeface="Segoe UI Light" panose="020B0502040204020203" pitchFamily="34" charset="0"/>
                                    </a:rPr>
                                  </m:ctrlPr>
                                </m:dPr>
                                <m:e>
                                  <m:r>
                                    <a:rPr lang="en-US" sz="2400" i="1">
                                      <a:latin typeface="Cambria Math" panose="02040503050406030204" pitchFamily="18" charset="0"/>
                                      <a:ea typeface="Cambria Math" panose="02040503050406030204" pitchFamily="18" charset="0"/>
                                      <a:cs typeface="Segoe UI Light" panose="020B0502040204020203" pitchFamily="34" charset="0"/>
                                    </a:rPr>
                                    <m:t>𝑠</m:t>
                                  </m:r>
                                </m:e>
                              </m:d>
                              <m:sSubSup>
                                <m:sSubSupPr>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bSupPr>
                                <m:e>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h</m:t>
                                  </m:r>
                                </m:e>
                                <m:sub>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𝑘</m:t>
                                  </m:r>
                                </m:sub>
                                <m:sup>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𝒂</m:t>
                                  </m:r>
                                </m:sup>
                              </m:sSubSup>
                              <m:d>
                                <m:dPr>
                                  <m:ctrlPr>
                                    <a:rPr lang="en-US" sz="2400" i="1">
                                      <a:latin typeface="Cambria Math" panose="02040503050406030204" pitchFamily="18" charset="0"/>
                                      <a:ea typeface="Cambria Math" panose="02040503050406030204" pitchFamily="18" charset="0"/>
                                      <a:cs typeface="Segoe UI Light" panose="020B0502040204020203" pitchFamily="34" charset="0"/>
                                    </a:rPr>
                                  </m:ctrlPr>
                                </m:dPr>
                                <m:e>
                                  <m:r>
                                    <a:rPr lang="en-US" sz="2400" i="1">
                                      <a:latin typeface="Cambria Math" panose="02040503050406030204" pitchFamily="18" charset="0"/>
                                      <a:ea typeface="Cambria Math" panose="02040503050406030204" pitchFamily="18" charset="0"/>
                                      <a:cs typeface="Segoe UI Light" panose="020B0502040204020203" pitchFamily="34" charset="0"/>
                                    </a:rPr>
                                    <m:t>𝑠</m:t>
                                  </m:r>
                                </m:e>
                              </m:d>
                              <m:r>
                                <a:rPr lang="en-US" sz="2400" i="1">
                                  <a:latin typeface="Cambria Math" panose="02040503050406030204" pitchFamily="18" charset="0"/>
                                  <a:ea typeface="Cambria Math" panose="02040503050406030204" pitchFamily="18" charset="0"/>
                                  <a:cs typeface="Segoe UI Light" panose="020B0502040204020203" pitchFamily="34" charset="0"/>
                                </a:rPr>
                                <m:t>𝑑𝑠</m:t>
                              </m:r>
                            </m:e>
                          </m:nary>
                        </m:e>
                      </m:d>
                    </m:oMath>
                  </m:oMathPara>
                </a14:m>
                <a:endParaRPr lang="fr-FR" sz="2400" dirty="0"/>
              </a:p>
            </p:txBody>
          </p:sp>
        </mc:Choice>
        <mc:Fallback xmlns="">
          <p:sp>
            <p:nvSpPr>
              <p:cNvPr id="9" name="TextBox 8">
                <a:extLst>
                  <a:ext uri="{FF2B5EF4-FFF2-40B4-BE49-F238E27FC236}">
                    <a16:creationId xmlns:a16="http://schemas.microsoft.com/office/drawing/2014/main" id="{3C454F73-6421-14A1-E60F-E63C6CDD1698}"/>
                  </a:ext>
                </a:extLst>
              </p:cNvPr>
              <p:cNvSpPr txBox="1">
                <a:spLocks noRot="1" noChangeAspect="1" noMove="1" noResize="1" noEditPoints="1" noAdjustHandles="1" noChangeArrowheads="1" noChangeShapeType="1" noTextEdit="1"/>
              </p:cNvSpPr>
              <p:nvPr/>
            </p:nvSpPr>
            <p:spPr>
              <a:xfrm>
                <a:off x="6096000" y="3705503"/>
                <a:ext cx="4855499" cy="1294650"/>
              </a:xfrm>
              <a:prstGeom prst="rect">
                <a:avLst/>
              </a:prstGeom>
              <a:blipFill>
                <a:blip r:embed="rId4"/>
                <a:stretch>
                  <a:fillRect/>
                </a:stretch>
              </a:blipFill>
            </p:spPr>
            <p:txBody>
              <a:bodyPr/>
              <a:lstStyle/>
              <a:p>
                <a:r>
                  <a:rPr lang="fr-FR">
                    <a:noFill/>
                  </a:rPr>
                  <a:t> </a:t>
                </a:r>
              </a:p>
            </p:txBody>
          </p:sp>
        </mc:Fallback>
      </mc:AlternateContent>
      <p:sp>
        <p:nvSpPr>
          <p:cNvPr id="10" name="Google Shape;234;p36">
            <a:extLst>
              <a:ext uri="{FF2B5EF4-FFF2-40B4-BE49-F238E27FC236}">
                <a16:creationId xmlns:a16="http://schemas.microsoft.com/office/drawing/2014/main" id="{4222267B-0655-44D2-B4C1-F2F95327358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47</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804130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5" y="1751526"/>
            <a:ext cx="6610012"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Connector 5">
            <a:extLst>
              <a:ext uri="{FF2B5EF4-FFF2-40B4-BE49-F238E27FC236}">
                <a16:creationId xmlns:a16="http://schemas.microsoft.com/office/drawing/2014/main" id="{2EE53503-FB1E-2554-D471-CFFF08089B11}"/>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90F37DBD-2263-4E42-A63A-44345853F6B9}"/>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8D7BA334-3A6E-61A8-A976-AD1FB5EDA8C0}"/>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A069AB2E-885A-FF73-3EC8-1EF7063BDE6F}"/>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ECDDF4-D6D0-3157-DA60-BAAEFE4ACBE9}"/>
                  </a:ext>
                </a:extLst>
              </p:cNvPr>
              <p:cNvSpPr txBox="1"/>
              <p:nvPr/>
            </p:nvSpPr>
            <p:spPr>
              <a:xfrm>
                <a:off x="5173014" y="1885119"/>
                <a:ext cx="678511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causal contrast is defined based on the </a:t>
                </a:r>
                <a:r>
                  <a:rPr lang="en-US" sz="2000" b="1" dirty="0">
                    <a:solidFill>
                      <a:srgbClr val="C00000"/>
                    </a:solidFill>
                    <a:latin typeface="Segoe UI" panose="020B0502040204020203" pitchFamily="34" charset="0"/>
                    <a:cs typeface="Segoe UI" panose="020B0502040204020203" pitchFamily="34" charset="0"/>
                  </a:rPr>
                  <a:t>single-world</a:t>
                </a:r>
                <a:r>
                  <a:rPr lang="en-US" sz="2000" dirty="0">
                    <a:latin typeface="Segoe UI" panose="020B0502040204020203" pitchFamily="34" charset="0"/>
                    <a:cs typeface="Segoe UI" panose="020B0502040204020203" pitchFamily="34" charset="0"/>
                  </a:rPr>
                  <a:t>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𝒂</m:t>
                    </m:r>
                    <m:r>
                      <a:rPr lang="en-US" sz="2000" b="1" i="1" smtClean="0">
                        <a:solidFill>
                          <a:srgbClr val="C00000"/>
                        </a:solidFill>
                        <a:latin typeface="Cambria Math" panose="02040503050406030204" pitchFamily="18" charset="0"/>
                        <a:cs typeface="Segoe UI" panose="020B0502040204020203" pitchFamily="34" charset="0"/>
                      </a:rPr>
                      <m:t>=</m:t>
                    </m:r>
                    <m:r>
                      <a:rPr lang="en-US" sz="2000" b="1" i="1" smtClean="0">
                        <a:solidFill>
                          <a:srgbClr val="C00000"/>
                        </a:solidFill>
                        <a:latin typeface="Cambria Math" panose="02040503050406030204" pitchFamily="18" charset="0"/>
                        <a:cs typeface="Segoe UI" panose="020B0502040204020203" pitchFamily="34" charset="0"/>
                      </a:rPr>
                      <m:t>𝟎</m:t>
                    </m:r>
                  </m:oMath>
                </a14:m>
                <a:r>
                  <a:rPr lang="en-US" sz="2000" dirty="0">
                    <a:solidFill>
                      <a:schemeClr val="tx1"/>
                    </a:solidFill>
                    <a:latin typeface="Segoe UI" panose="020B0502040204020203" pitchFamily="34" charset="0"/>
                    <a:cs typeface="Segoe UI" panose="020B0502040204020203" pitchFamily="34" charset="0"/>
                  </a:rPr>
                  <a:t> vs.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𝒂</m:t>
                    </m:r>
                    <m:r>
                      <a:rPr lang="en-US" sz="2000" b="1" i="1" smtClean="0">
                        <a:solidFill>
                          <a:srgbClr val="C00000"/>
                        </a:solidFill>
                        <a:latin typeface="Cambria Math" panose="02040503050406030204" pitchFamily="18" charset="0"/>
                        <a:cs typeface="Segoe UI" panose="020B0502040204020203" pitchFamily="34" charset="0"/>
                      </a:rPr>
                      <m:t>=</m:t>
                    </m:r>
                    <m:r>
                      <a:rPr lang="en-US" sz="2000" b="1" i="1" smtClean="0">
                        <a:solidFill>
                          <a:srgbClr val="C00000"/>
                        </a:solidFill>
                        <a:latin typeface="Cambria Math" panose="02040503050406030204" pitchFamily="18" charset="0"/>
                        <a:cs typeface="Segoe UI" panose="020B0502040204020203" pitchFamily="34" charset="0"/>
                      </a:rPr>
                      <m:t>𝟏</m:t>
                    </m:r>
                  </m:oMath>
                </a14:m>
                <a:r>
                  <a:rPr lang="en-US" sz="2000" dirty="0">
                    <a:latin typeface="Segoe UI" panose="020B0502040204020203" pitchFamily="34" charset="0"/>
                    <a:cs typeface="Segoe UI" panose="020B0502040204020203" pitchFamily="34" charset="0"/>
                  </a:rPr>
                  <a:t>) causal quantities of interest, i.e., the </a:t>
                </a:r>
                <a:r>
                  <a:rPr lang="en-US" sz="2000" dirty="0">
                    <a:solidFill>
                      <a:schemeClr val="tx1"/>
                    </a:solidFill>
                    <a:latin typeface="Segoe UI" panose="020B0502040204020203" pitchFamily="34" charset="0"/>
                    <a:cs typeface="Segoe UI" panose="020B0502040204020203" pitchFamily="34" charset="0"/>
                  </a:rPr>
                  <a:t>cumulative risk </a:t>
                </a:r>
                <a14:m>
                  <m:oMath xmlns:m="http://schemas.openxmlformats.org/officeDocument/2006/math">
                    <m:r>
                      <a:rPr lang="en-US" sz="2000" b="0" i="1" smtClean="0">
                        <a:solidFill>
                          <a:schemeClr val="tx1"/>
                        </a:solidFill>
                        <a:latin typeface="Cambria Math" panose="02040503050406030204" pitchFamily="18" charset="0"/>
                        <a:cs typeface="Segoe UI Light" panose="020B0502040204020203" pitchFamily="34" charset="0"/>
                      </a:rPr>
                      <m:t>𝑅</m:t>
                    </m:r>
                  </m:oMath>
                </a14:m>
                <a:r>
                  <a:rPr lang="en-US" sz="2000" dirty="0">
                    <a:solidFill>
                      <a:schemeClr val="tx1"/>
                    </a:solidFill>
                    <a:latin typeface="Segoe UI" panose="020B0502040204020203" pitchFamily="34" charset="0"/>
                    <a:cs typeface="Segoe UI" panose="020B0502040204020203" pitchFamily="34" charset="0"/>
                  </a:rPr>
                  <a:t> of experiencing dementia onset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=1</m:t>
                    </m:r>
                  </m:oMath>
                </a14:m>
                <a:r>
                  <a:rPr lang="en-US" sz="2000" dirty="0">
                    <a:solidFill>
                      <a:schemeClr val="tx1"/>
                    </a:solidFill>
                    <a:latin typeface="Segoe UI" panose="020B0502040204020203" pitchFamily="34" charset="0"/>
                    <a:cs typeface="Segoe UI" panose="020B0502040204020203" pitchFamily="34" charset="0"/>
                  </a:rPr>
                  <a:t>) or dying before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=2</m:t>
                    </m:r>
                  </m:oMath>
                </a14:m>
                <a:r>
                  <a:rPr lang="en-US" sz="2000" dirty="0">
                    <a:solidFill>
                      <a:schemeClr val="tx1"/>
                    </a:solidFill>
                    <a:latin typeface="Segoe UI" panose="020B0502040204020203" pitchFamily="34" charset="0"/>
                    <a:cs typeface="Segoe UI" panose="020B0502040204020203" pitchFamily="34" charset="0"/>
                  </a:rPr>
                  <a:t>)</a:t>
                </a:r>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19ECDDF4-D6D0-3157-DA60-BAAEFE4ACBE9}"/>
                  </a:ext>
                </a:extLst>
              </p:cNvPr>
              <p:cNvSpPr txBox="1">
                <a:spLocks noRot="1" noChangeAspect="1" noMove="1" noResize="1" noEditPoints="1" noAdjustHandles="1" noChangeArrowheads="1" noChangeShapeType="1" noTextEdit="1"/>
              </p:cNvSpPr>
              <p:nvPr/>
            </p:nvSpPr>
            <p:spPr>
              <a:xfrm>
                <a:off x="5173014" y="1885119"/>
                <a:ext cx="6785110" cy="1323439"/>
              </a:xfrm>
              <a:prstGeom prst="rect">
                <a:avLst/>
              </a:prstGeom>
              <a:blipFill>
                <a:blip r:embed="rId3"/>
                <a:stretch>
                  <a:fillRect l="-988" t="-1843" b="-78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C454F73-6421-14A1-E60F-E63C6CDD1698}"/>
                  </a:ext>
                </a:extLst>
              </p:cNvPr>
              <p:cNvSpPr txBox="1"/>
              <p:nvPr/>
            </p:nvSpPr>
            <p:spPr>
              <a:xfrm>
                <a:off x="6096000" y="3705503"/>
                <a:ext cx="4855499" cy="1294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tx1"/>
                              </a:solidFill>
                              <a:latin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cs typeface="Segoe UI Light" panose="020B0502040204020203" pitchFamily="34" charset="0"/>
                            </a:rPr>
                            <m:t>𝑅</m:t>
                          </m:r>
                        </m:e>
                        <m:sup>
                          <m:r>
                            <a:rPr lang="en-US" sz="2400" b="0" i="1" smtClean="0">
                              <a:solidFill>
                                <a:schemeClr val="tx1"/>
                              </a:solidFill>
                              <a:latin typeface="Cambria Math" panose="02040503050406030204" pitchFamily="18" charset="0"/>
                              <a:cs typeface="Segoe UI Light" panose="020B0502040204020203" pitchFamily="34" charset="0"/>
                            </a:rPr>
                            <m:t>𝑎</m:t>
                          </m:r>
                        </m:sup>
                      </m:sSup>
                      <m:d>
                        <m:dPr>
                          <m:ctrlPr>
                            <a:rPr lang="en-US" sz="2400" i="1" smtClean="0">
                              <a:solidFill>
                                <a:schemeClr val="tx1"/>
                              </a:solidFill>
                              <a:latin typeface="Cambria Math" panose="02040503050406030204" pitchFamily="18" charset="0"/>
                              <a:cs typeface="Segoe UI Light" panose="020B0502040204020203" pitchFamily="34" charset="0"/>
                            </a:rPr>
                          </m:ctrlPr>
                        </m:dPr>
                        <m:e>
                          <m:r>
                            <a:rPr lang="en-US" sz="2400" b="0" i="1" smtClean="0">
                              <a:solidFill>
                                <a:schemeClr val="tx1"/>
                              </a:solidFill>
                              <a:latin typeface="Cambria Math" panose="02040503050406030204" pitchFamily="18" charset="0"/>
                              <a:cs typeface="Segoe UI Light" panose="020B0502040204020203" pitchFamily="34" charset="0"/>
                            </a:rPr>
                            <m:t>𝑡</m:t>
                          </m:r>
                          <m:r>
                            <a:rPr lang="en-US" sz="2400" b="0" i="1" smtClean="0">
                              <a:solidFill>
                                <a:schemeClr val="tx1"/>
                              </a:solidFill>
                              <a:latin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cs typeface="Segoe UI Light" panose="020B0502040204020203" pitchFamily="34" charset="0"/>
                            </a:rPr>
                            <m:t>𝑘</m:t>
                          </m:r>
                        </m:e>
                      </m:d>
                      <m:r>
                        <a:rPr lang="en-US" sz="2400" b="0" i="1" smtClean="0">
                          <a:solidFill>
                            <a:schemeClr val="tx1"/>
                          </a:solidFill>
                          <a:latin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cs typeface="Segoe UI Light" panose="020B0502040204020203" pitchFamily="34" charset="0"/>
                        </a:rPr>
                        <m:t>𝑃</m:t>
                      </m:r>
                      <m:d>
                        <m:dPr>
                          <m:ctrlPr>
                            <a:rPr lang="en-US" sz="2400" i="1" smtClean="0">
                              <a:solidFill>
                                <a:schemeClr val="tx1"/>
                              </a:solidFill>
                              <a:latin typeface="Cambria Math" panose="02040503050406030204" pitchFamily="18" charset="0"/>
                              <a:cs typeface="Segoe UI Light" panose="020B0502040204020203" pitchFamily="34" charset="0"/>
                            </a:rPr>
                          </m:ctrlPr>
                        </m:dPr>
                        <m:e>
                          <m:sSup>
                            <m:sSupPr>
                              <m:ctrlPr>
                                <a:rPr lang="en-US" sz="2400" i="1" smtClean="0">
                                  <a:solidFill>
                                    <a:schemeClr val="tx1"/>
                                  </a:solidFill>
                                  <a:latin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cs typeface="Segoe UI Light" panose="020B0502040204020203" pitchFamily="34" charset="0"/>
                                </a:rPr>
                                <m:t>𝑇</m:t>
                              </m:r>
                            </m:e>
                            <m:sup>
                              <m:r>
                                <a:rPr lang="en-US" sz="2400" b="0" i="1" smtClean="0">
                                  <a:solidFill>
                                    <a:schemeClr val="tx1"/>
                                  </a:solidFill>
                                  <a:latin typeface="Cambria Math" panose="02040503050406030204" pitchFamily="18" charset="0"/>
                                  <a:cs typeface="Segoe UI Light" panose="020B0502040204020203" pitchFamily="34" charset="0"/>
                                </a:rPr>
                                <m:t>𝑎</m:t>
                              </m:r>
                            </m:sup>
                          </m:sSup>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𝑡</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 </m:t>
                          </m:r>
                          <m:sSup>
                            <m:sSupPr>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𝐸</m:t>
                              </m:r>
                            </m:e>
                            <m:sup>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sup>
                          </m:sSup>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𝑘</m:t>
                          </m:r>
                        </m:e>
                      </m:d>
                    </m:oMath>
                  </m:oMathPara>
                </a14:m>
                <a:endParaRPr lang="en-US" sz="2400" i="1" dirty="0">
                  <a:solidFill>
                    <a:schemeClr val="tx1"/>
                  </a:solidFill>
                  <a:latin typeface="Cambria Math" panose="02040503050406030204" pitchFamily="18" charset="0"/>
                  <a:ea typeface="Cambria Math" panose="02040503050406030204" pitchFamily="18" charset="0"/>
                  <a:cs typeface="Segoe UI Light" panose="020B05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𝐸</m:t>
                      </m:r>
                      <m:d>
                        <m:dPr>
                          <m:begChr m:val="["/>
                          <m:endChr m:val="]"/>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nary>
                            <m:naryPr>
                              <m:ctrlPr>
                                <a:rPr lang="en-US" sz="240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naryPr>
                            <m:sub>
                              <m:r>
                                <m:rPr>
                                  <m:brk m:alnAt="23"/>
                                </m:rP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0</m:t>
                              </m:r>
                            </m:sub>
                            <m:sup>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𝑡</m:t>
                              </m:r>
                            </m:sup>
                            <m:e>
                              <m:sSup>
                                <m:sSupPr>
                                  <m:ctrlP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400" b="1" i="1">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𝑺</m:t>
                                  </m:r>
                                </m:e>
                                <m:sup>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𝒂</m:t>
                                  </m:r>
                                </m:sup>
                              </m:sSup>
                              <m:d>
                                <m:dPr>
                                  <m:ctrlPr>
                                    <a:rPr lang="en-US" sz="2400" b="1" i="1">
                                      <a:solidFill>
                                        <a:srgbClr val="C00000"/>
                                      </a:solidFill>
                                      <a:latin typeface="Cambria Math" panose="02040503050406030204" pitchFamily="18" charset="0"/>
                                      <a:ea typeface="Cambria Math" panose="02040503050406030204" pitchFamily="18" charset="0"/>
                                      <a:cs typeface="Segoe UI Light" panose="020B0502040204020203" pitchFamily="34" charset="0"/>
                                    </a:rPr>
                                  </m:ctrlPr>
                                </m:dPr>
                                <m:e>
                                  <m:r>
                                    <a:rPr lang="en-US" sz="2400" b="1" i="1">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𝒔</m:t>
                                  </m:r>
                                </m:e>
                              </m:d>
                              <m:sSubSup>
                                <m:sSubSupPr>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bSupPr>
                                <m:e>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h</m:t>
                                  </m:r>
                                </m:e>
                                <m:sub>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𝑘</m:t>
                                  </m:r>
                                </m:sub>
                                <m:sup>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sup>
                              </m:sSubSup>
                              <m:d>
                                <m:dPr>
                                  <m:ctrlPr>
                                    <a:rPr lang="en-US" sz="240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𝑠</m:t>
                                  </m:r>
                                </m:e>
                              </m:d>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𝑑𝑠</m:t>
                              </m:r>
                            </m:e>
                          </m:nary>
                        </m:e>
                      </m:d>
                    </m:oMath>
                  </m:oMathPara>
                </a14:m>
                <a:endParaRPr lang="fr-FR" sz="2400" dirty="0"/>
              </a:p>
            </p:txBody>
          </p:sp>
        </mc:Choice>
        <mc:Fallback xmlns="">
          <p:sp>
            <p:nvSpPr>
              <p:cNvPr id="9" name="TextBox 8">
                <a:extLst>
                  <a:ext uri="{FF2B5EF4-FFF2-40B4-BE49-F238E27FC236}">
                    <a16:creationId xmlns:a16="http://schemas.microsoft.com/office/drawing/2014/main" id="{3C454F73-6421-14A1-E60F-E63C6CDD1698}"/>
                  </a:ext>
                </a:extLst>
              </p:cNvPr>
              <p:cNvSpPr txBox="1">
                <a:spLocks noRot="1" noChangeAspect="1" noMove="1" noResize="1" noEditPoints="1" noAdjustHandles="1" noChangeArrowheads="1" noChangeShapeType="1" noTextEdit="1"/>
              </p:cNvSpPr>
              <p:nvPr/>
            </p:nvSpPr>
            <p:spPr>
              <a:xfrm>
                <a:off x="6096000" y="3705503"/>
                <a:ext cx="4855499" cy="1294650"/>
              </a:xfrm>
              <a:prstGeom prst="rect">
                <a:avLst/>
              </a:prstGeom>
              <a:blipFill>
                <a:blip r:embed="rId4"/>
                <a:stretch>
                  <a:fillRect/>
                </a:stretch>
              </a:blipFill>
            </p:spPr>
            <p:txBody>
              <a:bodyPr/>
              <a:lstStyle/>
              <a:p>
                <a:r>
                  <a:rPr lang="fr-FR">
                    <a:noFill/>
                  </a:rPr>
                  <a:t> </a:t>
                </a:r>
              </a:p>
            </p:txBody>
          </p:sp>
        </mc:Fallback>
      </mc:AlternateContent>
      <p:sp>
        <p:nvSpPr>
          <p:cNvPr id="10" name="Google Shape;234;p36">
            <a:extLst>
              <a:ext uri="{FF2B5EF4-FFF2-40B4-BE49-F238E27FC236}">
                <a16:creationId xmlns:a16="http://schemas.microsoft.com/office/drawing/2014/main" id="{4222267B-0655-44D2-B4C1-F2F95327358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48</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576C3B-1414-51EE-A612-81656CC93EE9}"/>
                  </a:ext>
                </a:extLst>
              </p:cNvPr>
              <p:cNvSpPr txBox="1"/>
              <p:nvPr/>
            </p:nvSpPr>
            <p:spPr>
              <a:xfrm>
                <a:off x="5470498" y="5330406"/>
                <a:ext cx="4564048" cy="1015663"/>
              </a:xfrm>
              <a:prstGeom prst="rect">
                <a:avLst/>
              </a:prstGeom>
              <a:noFill/>
            </p:spPr>
            <p:txBody>
              <a:bodyPr wrap="square" rtlCol="0">
                <a:spAutoFit/>
              </a:bodyPr>
              <a:lstStyle/>
              <a:p>
                <a:pPr algn="ctr"/>
                <a:r>
                  <a:rPr lang="en-US" sz="2000" b="1" dirty="0">
                    <a:solidFill>
                      <a:srgbClr val="C00000"/>
                    </a:solidFill>
                    <a:latin typeface="Segoe UI" panose="020B0502040204020203" pitchFamily="34" charset="0"/>
                    <a:cs typeface="Segoe UI" panose="020B0502040204020203" pitchFamily="34" charset="0"/>
                  </a:rPr>
                  <a:t>Survival</a:t>
                </a:r>
                <a:r>
                  <a:rPr lang="en-US" sz="2000" dirty="0">
                    <a:solidFill>
                      <a:srgbClr val="C00000"/>
                    </a:solidFill>
                    <a:latin typeface="Segoe UI" panose="020B0502040204020203" pitchFamily="34" charset="0"/>
                    <a:cs typeface="Segoe UI" panose="020B0502040204020203" pitchFamily="34" charset="0"/>
                  </a:rPr>
                  <a:t> </a:t>
                </a:r>
                <a:r>
                  <a:rPr lang="en-US" sz="2000" b="1" dirty="0">
                    <a:solidFill>
                      <a:srgbClr val="C00000"/>
                    </a:solidFill>
                    <a:latin typeface="Segoe UI" panose="020B0502040204020203" pitchFamily="34" charset="0"/>
                    <a:cs typeface="Segoe UI" panose="020B0502040204020203" pitchFamily="34" charset="0"/>
                  </a:rPr>
                  <a:t>in single-world </a:t>
                </a:r>
                <a14:m>
                  <m:oMath xmlns:m="http://schemas.openxmlformats.org/officeDocument/2006/math">
                    <m:r>
                      <a:rPr lang="en-US" sz="2000" b="1" i="1">
                        <a:solidFill>
                          <a:srgbClr val="C00000"/>
                        </a:solidFill>
                        <a:latin typeface="Cambria Math" panose="02040503050406030204" pitchFamily="18" charset="0"/>
                        <a:cs typeface="Segoe UI" panose="020B0502040204020203" pitchFamily="34" charset="0"/>
                      </a:rPr>
                      <m:t>𝒂</m:t>
                    </m:r>
                  </m:oMath>
                </a14:m>
                <a:r>
                  <a:rPr lang="en-US" sz="2000" dirty="0">
                    <a:solidFill>
                      <a:srgbClr val="C00000"/>
                    </a:solidFill>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at time </a:t>
                </a:r>
                <a14:m>
                  <m:oMath xmlns:m="http://schemas.openxmlformats.org/officeDocument/2006/math">
                    <m:r>
                      <a:rPr lang="en-US" sz="2000" b="1" i="1" dirty="0" smtClean="0">
                        <a:solidFill>
                          <a:srgbClr val="C00000"/>
                        </a:solidFill>
                        <a:latin typeface="Cambria Math" panose="02040503050406030204" pitchFamily="18" charset="0"/>
                        <a:cs typeface="Segoe UI" panose="020B0502040204020203" pitchFamily="34" charset="0"/>
                      </a:rPr>
                      <m:t>𝒔</m:t>
                    </m:r>
                  </m:oMath>
                </a14:m>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or probability of being alive and not having dementia by that time</a:t>
                </a:r>
                <a:endParaRPr lang="fr-FR" sz="2000" b="1" i="1" dirty="0">
                  <a:solidFill>
                    <a:srgbClr val="0070C0"/>
                  </a:solidFill>
                  <a:latin typeface="Segoe UI" panose="020B0502040204020203" pitchFamily="34" charset="0"/>
                  <a:cs typeface="Segoe UI" panose="020B0502040204020203" pitchFamily="34" charset="0"/>
                </a:endParaRPr>
              </a:p>
            </p:txBody>
          </p:sp>
        </mc:Choice>
        <mc:Fallback xmlns="">
          <p:sp>
            <p:nvSpPr>
              <p:cNvPr id="2" name="TextBox 1">
                <a:extLst>
                  <a:ext uri="{FF2B5EF4-FFF2-40B4-BE49-F238E27FC236}">
                    <a16:creationId xmlns:a16="http://schemas.microsoft.com/office/drawing/2014/main" id="{81576C3B-1414-51EE-A612-81656CC93EE9}"/>
                  </a:ext>
                </a:extLst>
              </p:cNvPr>
              <p:cNvSpPr txBox="1">
                <a:spLocks noRot="1" noChangeAspect="1" noMove="1" noResize="1" noEditPoints="1" noAdjustHandles="1" noChangeArrowheads="1" noChangeShapeType="1" noTextEdit="1"/>
              </p:cNvSpPr>
              <p:nvPr/>
            </p:nvSpPr>
            <p:spPr>
              <a:xfrm>
                <a:off x="5470498" y="5330406"/>
                <a:ext cx="4564048" cy="1015663"/>
              </a:xfrm>
              <a:prstGeom prst="rect">
                <a:avLst/>
              </a:prstGeom>
              <a:blipFill>
                <a:blip r:embed="rId5"/>
                <a:stretch>
                  <a:fillRect t="-2395" b="-10180"/>
                </a:stretch>
              </a:blipFill>
            </p:spPr>
            <p:txBody>
              <a:bodyPr/>
              <a:lstStyle/>
              <a:p>
                <a:r>
                  <a:rPr lang="fr-FR">
                    <a:noFill/>
                  </a:rPr>
                  <a:t> </a:t>
                </a:r>
              </a:p>
            </p:txBody>
          </p:sp>
        </mc:Fallback>
      </mc:AlternateContent>
      <p:cxnSp>
        <p:nvCxnSpPr>
          <p:cNvPr id="5" name="Straight Arrow Connector 4">
            <a:extLst>
              <a:ext uri="{FF2B5EF4-FFF2-40B4-BE49-F238E27FC236}">
                <a16:creationId xmlns:a16="http://schemas.microsoft.com/office/drawing/2014/main" id="{435489CE-8722-CF4B-3254-90BFC730B3AA}"/>
              </a:ext>
            </a:extLst>
          </p:cNvPr>
          <p:cNvCxnSpPr>
            <a:cxnSpLocks/>
          </p:cNvCxnSpPr>
          <p:nvPr/>
        </p:nvCxnSpPr>
        <p:spPr>
          <a:xfrm flipV="1">
            <a:off x="7874595" y="4751421"/>
            <a:ext cx="457165" cy="635203"/>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00651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5" y="1751526"/>
            <a:ext cx="6610012"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Connector 5">
            <a:extLst>
              <a:ext uri="{FF2B5EF4-FFF2-40B4-BE49-F238E27FC236}">
                <a16:creationId xmlns:a16="http://schemas.microsoft.com/office/drawing/2014/main" id="{2EE53503-FB1E-2554-D471-CFFF08089B11}"/>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90F37DBD-2263-4E42-A63A-44345853F6B9}"/>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8D7BA334-3A6E-61A8-A976-AD1FB5EDA8C0}"/>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A069AB2E-885A-FF73-3EC8-1EF7063BDE6F}"/>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ECDDF4-D6D0-3157-DA60-BAAEFE4ACBE9}"/>
                  </a:ext>
                </a:extLst>
              </p:cNvPr>
              <p:cNvSpPr txBox="1"/>
              <p:nvPr/>
            </p:nvSpPr>
            <p:spPr>
              <a:xfrm>
                <a:off x="5173014" y="1885119"/>
                <a:ext cx="678511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causal contrast is defined based on the </a:t>
                </a:r>
                <a:r>
                  <a:rPr lang="en-US" sz="2000" b="1" dirty="0">
                    <a:solidFill>
                      <a:srgbClr val="C00000"/>
                    </a:solidFill>
                    <a:latin typeface="Segoe UI" panose="020B0502040204020203" pitchFamily="34" charset="0"/>
                    <a:cs typeface="Segoe UI" panose="020B0502040204020203" pitchFamily="34" charset="0"/>
                  </a:rPr>
                  <a:t>single-world</a:t>
                </a:r>
                <a:r>
                  <a:rPr lang="en-US" sz="2000" dirty="0">
                    <a:latin typeface="Segoe UI" panose="020B0502040204020203" pitchFamily="34" charset="0"/>
                    <a:cs typeface="Segoe UI" panose="020B0502040204020203" pitchFamily="34" charset="0"/>
                  </a:rPr>
                  <a:t>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𝒂</m:t>
                    </m:r>
                    <m:r>
                      <a:rPr lang="en-US" sz="2000" b="1" i="1" smtClean="0">
                        <a:solidFill>
                          <a:srgbClr val="C00000"/>
                        </a:solidFill>
                        <a:latin typeface="Cambria Math" panose="02040503050406030204" pitchFamily="18" charset="0"/>
                        <a:cs typeface="Segoe UI" panose="020B0502040204020203" pitchFamily="34" charset="0"/>
                      </a:rPr>
                      <m:t>=</m:t>
                    </m:r>
                    <m:r>
                      <a:rPr lang="en-US" sz="2000" b="1" i="1" smtClean="0">
                        <a:solidFill>
                          <a:srgbClr val="C00000"/>
                        </a:solidFill>
                        <a:latin typeface="Cambria Math" panose="02040503050406030204" pitchFamily="18" charset="0"/>
                        <a:cs typeface="Segoe UI" panose="020B0502040204020203" pitchFamily="34" charset="0"/>
                      </a:rPr>
                      <m:t>𝟎</m:t>
                    </m:r>
                  </m:oMath>
                </a14:m>
                <a:r>
                  <a:rPr lang="en-US" sz="2000" dirty="0">
                    <a:solidFill>
                      <a:schemeClr val="tx1"/>
                    </a:solidFill>
                    <a:latin typeface="Segoe UI" panose="020B0502040204020203" pitchFamily="34" charset="0"/>
                    <a:cs typeface="Segoe UI" panose="020B0502040204020203" pitchFamily="34" charset="0"/>
                  </a:rPr>
                  <a:t> vs.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𝒂</m:t>
                    </m:r>
                    <m:r>
                      <a:rPr lang="en-US" sz="2000" b="1" i="1" smtClean="0">
                        <a:solidFill>
                          <a:srgbClr val="C00000"/>
                        </a:solidFill>
                        <a:latin typeface="Cambria Math" panose="02040503050406030204" pitchFamily="18" charset="0"/>
                        <a:cs typeface="Segoe UI" panose="020B0502040204020203" pitchFamily="34" charset="0"/>
                      </a:rPr>
                      <m:t>=</m:t>
                    </m:r>
                    <m:r>
                      <a:rPr lang="en-US" sz="2000" b="1" i="1" smtClean="0">
                        <a:solidFill>
                          <a:srgbClr val="C00000"/>
                        </a:solidFill>
                        <a:latin typeface="Cambria Math" panose="02040503050406030204" pitchFamily="18" charset="0"/>
                        <a:cs typeface="Segoe UI" panose="020B0502040204020203" pitchFamily="34" charset="0"/>
                      </a:rPr>
                      <m:t>𝟏</m:t>
                    </m:r>
                  </m:oMath>
                </a14:m>
                <a:r>
                  <a:rPr lang="en-US" sz="2000" dirty="0">
                    <a:latin typeface="Segoe UI" panose="020B0502040204020203" pitchFamily="34" charset="0"/>
                    <a:cs typeface="Segoe UI" panose="020B0502040204020203" pitchFamily="34" charset="0"/>
                  </a:rPr>
                  <a:t>) causal quantities of interest, i.e., the </a:t>
                </a:r>
                <a:r>
                  <a:rPr lang="en-US" sz="2000" dirty="0">
                    <a:solidFill>
                      <a:schemeClr val="tx1"/>
                    </a:solidFill>
                    <a:latin typeface="Segoe UI" panose="020B0502040204020203" pitchFamily="34" charset="0"/>
                    <a:cs typeface="Segoe UI" panose="020B0502040204020203" pitchFamily="34" charset="0"/>
                  </a:rPr>
                  <a:t>cumulative risk </a:t>
                </a:r>
                <a14:m>
                  <m:oMath xmlns:m="http://schemas.openxmlformats.org/officeDocument/2006/math">
                    <m:r>
                      <a:rPr lang="en-US" sz="2000" b="0" i="1" smtClean="0">
                        <a:solidFill>
                          <a:schemeClr val="tx1"/>
                        </a:solidFill>
                        <a:latin typeface="Cambria Math" panose="02040503050406030204" pitchFamily="18" charset="0"/>
                        <a:cs typeface="Segoe UI Light" panose="020B0502040204020203" pitchFamily="34" charset="0"/>
                      </a:rPr>
                      <m:t>𝑅</m:t>
                    </m:r>
                  </m:oMath>
                </a14:m>
                <a:r>
                  <a:rPr lang="en-US" sz="2000" dirty="0">
                    <a:solidFill>
                      <a:schemeClr val="tx1"/>
                    </a:solidFill>
                    <a:latin typeface="Segoe UI" panose="020B0502040204020203" pitchFamily="34" charset="0"/>
                    <a:cs typeface="Segoe UI" panose="020B0502040204020203" pitchFamily="34" charset="0"/>
                  </a:rPr>
                  <a:t> of experiencing dementia onset (</a:t>
                </a:r>
                <a14:m>
                  <m:oMath xmlns:m="http://schemas.openxmlformats.org/officeDocument/2006/math">
                    <m:r>
                      <a:rPr lang="en-US" sz="2000" b="1" i="1" dirty="0" smtClean="0">
                        <a:solidFill>
                          <a:srgbClr val="C00000"/>
                        </a:solidFill>
                        <a:latin typeface="Cambria Math" panose="02040503050406030204" pitchFamily="18" charset="0"/>
                        <a:cs typeface="Segoe UI" panose="020B0502040204020203" pitchFamily="34" charset="0"/>
                      </a:rPr>
                      <m:t>𝒌</m:t>
                    </m:r>
                    <m:r>
                      <a:rPr lang="en-US" sz="2000" b="1" i="1" dirty="0" smtClean="0">
                        <a:solidFill>
                          <a:srgbClr val="C00000"/>
                        </a:solidFill>
                        <a:latin typeface="Cambria Math" panose="02040503050406030204" pitchFamily="18" charset="0"/>
                        <a:cs typeface="Segoe UI" panose="020B0502040204020203" pitchFamily="34" charset="0"/>
                      </a:rPr>
                      <m:t>=</m:t>
                    </m:r>
                    <m:r>
                      <a:rPr lang="en-US" sz="2000" b="1" i="1" dirty="0" smtClean="0">
                        <a:solidFill>
                          <a:srgbClr val="C00000"/>
                        </a:solidFill>
                        <a:latin typeface="Cambria Math" panose="02040503050406030204" pitchFamily="18" charset="0"/>
                        <a:cs typeface="Segoe UI" panose="020B0502040204020203" pitchFamily="34" charset="0"/>
                      </a:rPr>
                      <m:t>𝟏</m:t>
                    </m:r>
                  </m:oMath>
                </a14:m>
                <a:r>
                  <a:rPr lang="en-US" sz="2000" dirty="0">
                    <a:solidFill>
                      <a:schemeClr val="tx1"/>
                    </a:solidFill>
                    <a:latin typeface="Segoe UI" panose="020B0502040204020203" pitchFamily="34" charset="0"/>
                    <a:cs typeface="Segoe UI" panose="020B0502040204020203" pitchFamily="34" charset="0"/>
                  </a:rPr>
                  <a:t>) or dying before (</a:t>
                </a:r>
                <a14:m>
                  <m:oMath xmlns:m="http://schemas.openxmlformats.org/officeDocument/2006/math">
                    <m:r>
                      <a:rPr lang="en-US" sz="2000" b="1" i="1" dirty="0" smtClean="0">
                        <a:solidFill>
                          <a:srgbClr val="C00000"/>
                        </a:solidFill>
                        <a:latin typeface="Cambria Math" panose="02040503050406030204" pitchFamily="18" charset="0"/>
                        <a:cs typeface="Segoe UI" panose="020B0502040204020203" pitchFamily="34" charset="0"/>
                      </a:rPr>
                      <m:t>𝒌</m:t>
                    </m:r>
                    <m:r>
                      <a:rPr lang="en-US" sz="2000" b="1" i="1" dirty="0" smtClean="0">
                        <a:solidFill>
                          <a:srgbClr val="C00000"/>
                        </a:solidFill>
                        <a:latin typeface="Cambria Math" panose="02040503050406030204" pitchFamily="18" charset="0"/>
                        <a:cs typeface="Segoe UI" panose="020B0502040204020203" pitchFamily="34" charset="0"/>
                      </a:rPr>
                      <m:t>=</m:t>
                    </m:r>
                    <m:r>
                      <a:rPr lang="en-US" sz="2000" b="1" i="1" dirty="0" smtClean="0">
                        <a:solidFill>
                          <a:srgbClr val="C00000"/>
                        </a:solidFill>
                        <a:latin typeface="Cambria Math" panose="02040503050406030204" pitchFamily="18" charset="0"/>
                        <a:cs typeface="Segoe UI" panose="020B0502040204020203" pitchFamily="34" charset="0"/>
                      </a:rPr>
                      <m:t>𝟐</m:t>
                    </m:r>
                  </m:oMath>
                </a14:m>
                <a:r>
                  <a:rPr lang="en-US" sz="2000" dirty="0">
                    <a:solidFill>
                      <a:schemeClr val="tx1"/>
                    </a:solidFill>
                    <a:latin typeface="Segoe UI" panose="020B0502040204020203" pitchFamily="34" charset="0"/>
                    <a:cs typeface="Segoe UI" panose="020B0502040204020203" pitchFamily="34" charset="0"/>
                  </a:rPr>
                  <a:t>)</a:t>
                </a:r>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19ECDDF4-D6D0-3157-DA60-BAAEFE4ACBE9}"/>
                  </a:ext>
                </a:extLst>
              </p:cNvPr>
              <p:cNvSpPr txBox="1">
                <a:spLocks noRot="1" noChangeAspect="1" noMove="1" noResize="1" noEditPoints="1" noAdjustHandles="1" noChangeArrowheads="1" noChangeShapeType="1" noTextEdit="1"/>
              </p:cNvSpPr>
              <p:nvPr/>
            </p:nvSpPr>
            <p:spPr>
              <a:xfrm>
                <a:off x="5173014" y="1885119"/>
                <a:ext cx="6785110" cy="1323439"/>
              </a:xfrm>
              <a:prstGeom prst="rect">
                <a:avLst/>
              </a:prstGeom>
              <a:blipFill>
                <a:blip r:embed="rId3"/>
                <a:stretch>
                  <a:fillRect l="-988" t="-1843" b="-783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C454F73-6421-14A1-E60F-E63C6CDD1698}"/>
                  </a:ext>
                </a:extLst>
              </p:cNvPr>
              <p:cNvSpPr txBox="1"/>
              <p:nvPr/>
            </p:nvSpPr>
            <p:spPr>
              <a:xfrm>
                <a:off x="6096000" y="3705503"/>
                <a:ext cx="4855499" cy="1294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tx1"/>
                              </a:solidFill>
                              <a:latin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cs typeface="Segoe UI Light" panose="020B0502040204020203" pitchFamily="34" charset="0"/>
                            </a:rPr>
                            <m:t>𝑅</m:t>
                          </m:r>
                        </m:e>
                        <m:sup>
                          <m:r>
                            <a:rPr lang="en-US" sz="2400" b="0" i="1" smtClean="0">
                              <a:solidFill>
                                <a:schemeClr val="tx1"/>
                              </a:solidFill>
                              <a:latin typeface="Cambria Math" panose="02040503050406030204" pitchFamily="18" charset="0"/>
                              <a:cs typeface="Segoe UI Light" panose="020B0502040204020203" pitchFamily="34" charset="0"/>
                            </a:rPr>
                            <m:t>𝑎</m:t>
                          </m:r>
                        </m:sup>
                      </m:sSup>
                      <m:d>
                        <m:dPr>
                          <m:ctrlPr>
                            <a:rPr lang="en-US" sz="2400" i="1" smtClean="0">
                              <a:solidFill>
                                <a:schemeClr val="tx1"/>
                              </a:solidFill>
                              <a:latin typeface="Cambria Math" panose="02040503050406030204" pitchFamily="18" charset="0"/>
                              <a:cs typeface="Segoe UI Light" panose="020B0502040204020203" pitchFamily="34" charset="0"/>
                            </a:rPr>
                          </m:ctrlPr>
                        </m:dPr>
                        <m:e>
                          <m:r>
                            <a:rPr lang="en-US" sz="2400" b="0" i="1" smtClean="0">
                              <a:solidFill>
                                <a:schemeClr val="tx1"/>
                              </a:solidFill>
                              <a:latin typeface="Cambria Math" panose="02040503050406030204" pitchFamily="18" charset="0"/>
                              <a:cs typeface="Segoe UI Light" panose="020B0502040204020203" pitchFamily="34" charset="0"/>
                            </a:rPr>
                            <m:t>𝑡</m:t>
                          </m:r>
                          <m:r>
                            <a:rPr lang="en-US" sz="2400" b="0" i="1" smtClean="0">
                              <a:solidFill>
                                <a:schemeClr val="tx1"/>
                              </a:solidFill>
                              <a:latin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cs typeface="Segoe UI Light" panose="020B0502040204020203" pitchFamily="34" charset="0"/>
                            </a:rPr>
                            <m:t>𝑘</m:t>
                          </m:r>
                        </m:e>
                      </m:d>
                      <m:r>
                        <a:rPr lang="en-US" sz="2400" b="0" i="1" smtClean="0">
                          <a:solidFill>
                            <a:schemeClr val="tx1"/>
                          </a:solidFill>
                          <a:latin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cs typeface="Segoe UI Light" panose="020B0502040204020203" pitchFamily="34" charset="0"/>
                        </a:rPr>
                        <m:t>𝑃</m:t>
                      </m:r>
                      <m:d>
                        <m:dPr>
                          <m:ctrlPr>
                            <a:rPr lang="en-US" sz="2400" i="1" smtClean="0">
                              <a:solidFill>
                                <a:schemeClr val="tx1"/>
                              </a:solidFill>
                              <a:latin typeface="Cambria Math" panose="02040503050406030204" pitchFamily="18" charset="0"/>
                              <a:cs typeface="Segoe UI Light" panose="020B0502040204020203" pitchFamily="34" charset="0"/>
                            </a:rPr>
                          </m:ctrlPr>
                        </m:dPr>
                        <m:e>
                          <m:sSup>
                            <m:sSupPr>
                              <m:ctrlPr>
                                <a:rPr lang="en-US" sz="2400" i="1" smtClean="0">
                                  <a:solidFill>
                                    <a:schemeClr val="tx1"/>
                                  </a:solidFill>
                                  <a:latin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cs typeface="Segoe UI Light" panose="020B0502040204020203" pitchFamily="34" charset="0"/>
                                </a:rPr>
                                <m:t>𝑇</m:t>
                              </m:r>
                            </m:e>
                            <m:sup>
                              <m:r>
                                <a:rPr lang="en-US" sz="2400" b="0" i="1" smtClean="0">
                                  <a:solidFill>
                                    <a:schemeClr val="tx1"/>
                                  </a:solidFill>
                                  <a:latin typeface="Cambria Math" panose="02040503050406030204" pitchFamily="18" charset="0"/>
                                  <a:cs typeface="Segoe UI Light" panose="020B0502040204020203" pitchFamily="34" charset="0"/>
                                </a:rPr>
                                <m:t>𝑎</m:t>
                              </m:r>
                            </m:sup>
                          </m:sSup>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𝑡</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 </m:t>
                          </m:r>
                          <m:sSup>
                            <m:sSupPr>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𝐸</m:t>
                              </m:r>
                            </m:e>
                            <m:sup>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sup>
                          </m:sSup>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𝑘</m:t>
                          </m:r>
                        </m:e>
                      </m:d>
                    </m:oMath>
                  </m:oMathPara>
                </a14:m>
                <a:endParaRPr lang="en-US" sz="2400" i="1" dirty="0">
                  <a:solidFill>
                    <a:schemeClr val="tx1"/>
                  </a:solidFill>
                  <a:latin typeface="Cambria Math" panose="02040503050406030204" pitchFamily="18" charset="0"/>
                  <a:ea typeface="Cambria Math" panose="02040503050406030204" pitchFamily="18" charset="0"/>
                  <a:cs typeface="Segoe UI Light" panose="020B05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𝐸</m:t>
                      </m:r>
                      <m:d>
                        <m:dPr>
                          <m:begChr m:val="["/>
                          <m:endChr m:val="]"/>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nary>
                            <m:naryPr>
                              <m:ctrlPr>
                                <a:rPr lang="en-US" sz="240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naryPr>
                            <m:sub>
                              <m:r>
                                <m:rPr>
                                  <m:brk m:alnAt="23"/>
                                </m:rP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0</m:t>
                              </m:r>
                            </m:sub>
                            <m:sup>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𝑡</m:t>
                              </m:r>
                            </m:sup>
                            <m:e>
                              <m:sSup>
                                <m:sSupPr>
                                  <m:ctrlPr>
                                    <a:rPr lang="en-US" sz="24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𝑆</m:t>
                                  </m:r>
                                </m:e>
                                <m:sup>
                                  <m:r>
                                    <a:rPr lang="en-US" sz="24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sup>
                              </m:sSup>
                              <m:d>
                                <m:dPr>
                                  <m:ctrlPr>
                                    <a:rPr lang="en-US" sz="240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𝑠</m:t>
                                  </m:r>
                                </m:e>
                              </m:d>
                              <m:sSubSup>
                                <m:sSubSupPr>
                                  <m:ctrlP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ctrlPr>
                                </m:sSubSupPr>
                                <m:e>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𝒉</m:t>
                                  </m:r>
                                </m:e>
                                <m:sub>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𝒌</m:t>
                                  </m:r>
                                </m:sub>
                                <m:sup>
                                  <m:r>
                                    <a:rPr lang="en-US" sz="2400" b="1" i="1" smtClean="0">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𝒂</m:t>
                                  </m:r>
                                </m:sup>
                              </m:sSubSup>
                              <m:d>
                                <m:dPr>
                                  <m:ctrlPr>
                                    <a:rPr lang="en-US" sz="2400" b="1" i="1">
                                      <a:solidFill>
                                        <a:srgbClr val="C00000"/>
                                      </a:solidFill>
                                      <a:latin typeface="Cambria Math" panose="02040503050406030204" pitchFamily="18" charset="0"/>
                                      <a:ea typeface="Cambria Math" panose="02040503050406030204" pitchFamily="18" charset="0"/>
                                      <a:cs typeface="Segoe UI Light" panose="020B0502040204020203" pitchFamily="34" charset="0"/>
                                    </a:rPr>
                                  </m:ctrlPr>
                                </m:dPr>
                                <m:e>
                                  <m:r>
                                    <a:rPr lang="en-US" sz="2400" b="1" i="1">
                                      <a:solidFill>
                                        <a:srgbClr val="C00000"/>
                                      </a:solidFill>
                                      <a:latin typeface="Cambria Math" panose="02040503050406030204" pitchFamily="18" charset="0"/>
                                      <a:ea typeface="Cambria Math" panose="02040503050406030204" pitchFamily="18" charset="0"/>
                                      <a:cs typeface="Segoe UI Light" panose="020B0502040204020203" pitchFamily="34" charset="0"/>
                                    </a:rPr>
                                    <m:t>𝒔</m:t>
                                  </m:r>
                                </m:e>
                              </m:d>
                              <m:r>
                                <a:rPr lang="en-US" sz="2400" b="0" i="1">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𝑑𝑠</m:t>
                              </m:r>
                            </m:e>
                          </m:nary>
                        </m:e>
                      </m:d>
                    </m:oMath>
                  </m:oMathPara>
                </a14:m>
                <a:endParaRPr lang="fr-FR" sz="2400" dirty="0"/>
              </a:p>
            </p:txBody>
          </p:sp>
        </mc:Choice>
        <mc:Fallback xmlns="">
          <p:sp>
            <p:nvSpPr>
              <p:cNvPr id="9" name="TextBox 8">
                <a:extLst>
                  <a:ext uri="{FF2B5EF4-FFF2-40B4-BE49-F238E27FC236}">
                    <a16:creationId xmlns:a16="http://schemas.microsoft.com/office/drawing/2014/main" id="{3C454F73-6421-14A1-E60F-E63C6CDD1698}"/>
                  </a:ext>
                </a:extLst>
              </p:cNvPr>
              <p:cNvSpPr txBox="1">
                <a:spLocks noRot="1" noChangeAspect="1" noMove="1" noResize="1" noEditPoints="1" noAdjustHandles="1" noChangeArrowheads="1" noChangeShapeType="1" noTextEdit="1"/>
              </p:cNvSpPr>
              <p:nvPr/>
            </p:nvSpPr>
            <p:spPr>
              <a:xfrm>
                <a:off x="6096000" y="3705503"/>
                <a:ext cx="4855499" cy="1294650"/>
              </a:xfrm>
              <a:prstGeom prst="rect">
                <a:avLst/>
              </a:prstGeom>
              <a:blipFill>
                <a:blip r:embed="rId4"/>
                <a:stretch>
                  <a:fillRect/>
                </a:stretch>
              </a:blipFill>
            </p:spPr>
            <p:txBody>
              <a:bodyPr/>
              <a:lstStyle/>
              <a:p>
                <a:r>
                  <a:rPr lang="fr-FR">
                    <a:noFill/>
                  </a:rPr>
                  <a:t> </a:t>
                </a:r>
              </a:p>
            </p:txBody>
          </p:sp>
        </mc:Fallback>
      </mc:AlternateContent>
      <p:sp>
        <p:nvSpPr>
          <p:cNvPr id="10" name="Google Shape;234;p36">
            <a:extLst>
              <a:ext uri="{FF2B5EF4-FFF2-40B4-BE49-F238E27FC236}">
                <a16:creationId xmlns:a16="http://schemas.microsoft.com/office/drawing/2014/main" id="{4222267B-0655-44D2-B4C1-F2F95327358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49</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A30288-FB4B-9A99-6B89-E2D8B001E39A}"/>
                  </a:ext>
                </a:extLst>
              </p:cNvPr>
              <p:cNvSpPr txBox="1"/>
              <p:nvPr/>
            </p:nvSpPr>
            <p:spPr>
              <a:xfrm>
                <a:off x="6509293" y="5619243"/>
                <a:ext cx="5098110" cy="707886"/>
              </a:xfrm>
              <a:prstGeom prst="rect">
                <a:avLst/>
              </a:prstGeom>
              <a:noFill/>
              <a:ln>
                <a:noFill/>
              </a:ln>
            </p:spPr>
            <p:txBody>
              <a:bodyPr wrap="square" rtlCol="0">
                <a:spAutoFit/>
              </a:bodyPr>
              <a:lstStyle/>
              <a:p>
                <a:pPr algn="ctr"/>
                <a:r>
                  <a:rPr lang="en-US" sz="2000" b="1" dirty="0">
                    <a:solidFill>
                      <a:srgbClr val="C00000"/>
                    </a:solidFill>
                    <a:latin typeface="Segoe UI" panose="020B0502040204020203" pitchFamily="34" charset="0"/>
                    <a:cs typeface="Segoe UI" panose="020B0502040204020203" pitchFamily="34" charset="0"/>
                  </a:rPr>
                  <a:t>Cause-specific hazard in single-world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𝒂</m:t>
                    </m:r>
                  </m:oMath>
                </a14:m>
                <a:r>
                  <a:rPr lang="en-US" sz="2000" b="1" i="1" dirty="0">
                    <a:solidFill>
                      <a:srgbClr val="C00000"/>
                    </a:solidFill>
                    <a:latin typeface="Segoe UI" panose="020B0502040204020203" pitchFamily="34" charset="0"/>
                    <a:cs typeface="Segoe UI" panose="020B0502040204020203" pitchFamily="34" charset="0"/>
                  </a:rPr>
                  <a:t> </a:t>
                </a:r>
                <a:br>
                  <a:rPr lang="en-US" sz="2000" b="1" i="1" dirty="0">
                    <a:solidFill>
                      <a:srgbClr val="0070C0"/>
                    </a:solidFill>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of experiencing event </a:t>
                </a:r>
                <a14:m>
                  <m:oMath xmlns:m="http://schemas.openxmlformats.org/officeDocument/2006/math">
                    <m:r>
                      <a:rPr lang="en-US" sz="2000" b="1" i="1" dirty="0" smtClean="0">
                        <a:solidFill>
                          <a:srgbClr val="C00000"/>
                        </a:solidFill>
                        <a:latin typeface="Cambria Math" panose="02040503050406030204" pitchFamily="18" charset="0"/>
                        <a:cs typeface="Segoe UI" panose="020B0502040204020203" pitchFamily="34" charset="0"/>
                      </a:rPr>
                      <m:t>𝒌</m:t>
                    </m:r>
                  </m:oMath>
                </a14:m>
                <a:r>
                  <a:rPr lang="en-US" sz="2000" dirty="0">
                    <a:latin typeface="Segoe UI" panose="020B0502040204020203" pitchFamily="34" charset="0"/>
                    <a:cs typeface="Segoe UI" panose="020B0502040204020203" pitchFamily="34" charset="0"/>
                  </a:rPr>
                  <a:t> at time </a:t>
                </a:r>
                <a14:m>
                  <m:oMath xmlns:m="http://schemas.openxmlformats.org/officeDocument/2006/math">
                    <m:r>
                      <a:rPr lang="en-US" sz="2000" b="1" i="1" dirty="0" smtClean="0">
                        <a:solidFill>
                          <a:srgbClr val="C00000"/>
                        </a:solidFill>
                        <a:latin typeface="Cambria Math" panose="02040503050406030204" pitchFamily="18" charset="0"/>
                        <a:cs typeface="Segoe UI" panose="020B0502040204020203" pitchFamily="34" charset="0"/>
                      </a:rPr>
                      <m:t>𝒔</m:t>
                    </m:r>
                  </m:oMath>
                </a14:m>
                <a:endParaRPr lang="fr-FR" sz="2000" b="1" i="1" dirty="0">
                  <a:solidFill>
                    <a:srgbClr val="0070C0"/>
                  </a:solidFill>
                  <a:latin typeface="Segoe UI" panose="020B0502040204020203" pitchFamily="34" charset="0"/>
                  <a:cs typeface="Segoe UI" panose="020B0502040204020203" pitchFamily="34" charset="0"/>
                </a:endParaRPr>
              </a:p>
            </p:txBody>
          </p:sp>
        </mc:Choice>
        <mc:Fallback xmlns="">
          <p:sp>
            <p:nvSpPr>
              <p:cNvPr id="2" name="TextBox 1">
                <a:extLst>
                  <a:ext uri="{FF2B5EF4-FFF2-40B4-BE49-F238E27FC236}">
                    <a16:creationId xmlns:a16="http://schemas.microsoft.com/office/drawing/2014/main" id="{04A30288-FB4B-9A99-6B89-E2D8B001E39A}"/>
                  </a:ext>
                </a:extLst>
              </p:cNvPr>
              <p:cNvSpPr txBox="1">
                <a:spLocks noRot="1" noChangeAspect="1" noMove="1" noResize="1" noEditPoints="1" noAdjustHandles="1" noChangeArrowheads="1" noChangeShapeType="1" noTextEdit="1"/>
              </p:cNvSpPr>
              <p:nvPr/>
            </p:nvSpPr>
            <p:spPr>
              <a:xfrm>
                <a:off x="6509293" y="5619243"/>
                <a:ext cx="5098110" cy="707886"/>
              </a:xfrm>
              <a:prstGeom prst="rect">
                <a:avLst/>
              </a:prstGeom>
              <a:blipFill>
                <a:blip r:embed="rId5"/>
                <a:stretch>
                  <a:fillRect t="-4310" b="-15517"/>
                </a:stretch>
              </a:blipFill>
              <a:ln>
                <a:noFill/>
              </a:ln>
            </p:spPr>
            <p:txBody>
              <a:bodyPr/>
              <a:lstStyle/>
              <a:p>
                <a:r>
                  <a:rPr lang="fr-FR">
                    <a:noFill/>
                  </a:rPr>
                  <a:t> </a:t>
                </a:r>
              </a:p>
            </p:txBody>
          </p:sp>
        </mc:Fallback>
      </mc:AlternateContent>
      <p:cxnSp>
        <p:nvCxnSpPr>
          <p:cNvPr id="5" name="Straight Arrow Connector 4">
            <a:extLst>
              <a:ext uri="{FF2B5EF4-FFF2-40B4-BE49-F238E27FC236}">
                <a16:creationId xmlns:a16="http://schemas.microsoft.com/office/drawing/2014/main" id="{09C8D20C-1BC1-79C7-52FD-E356CEAACFEB}"/>
              </a:ext>
            </a:extLst>
          </p:cNvPr>
          <p:cNvCxnSpPr>
            <a:cxnSpLocks/>
          </p:cNvCxnSpPr>
          <p:nvPr/>
        </p:nvCxnSpPr>
        <p:spPr>
          <a:xfrm flipH="1" flipV="1">
            <a:off x="9153728" y="4836853"/>
            <a:ext cx="379378" cy="66091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867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41B3B-C84E-BC13-1615-E311C9BAE506}"/>
              </a:ext>
            </a:extLst>
          </p:cNvPr>
          <p:cNvSpPr txBox="1"/>
          <p:nvPr/>
        </p:nvSpPr>
        <p:spPr>
          <a:xfrm>
            <a:off x="182880" y="2459504"/>
            <a:ext cx="11845331" cy="1938992"/>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Could certain antihypertensives</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have the added benefit of </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delaying the onset of dementia?</a:t>
            </a:r>
          </a:p>
        </p:txBody>
      </p:sp>
      <p:sp>
        <p:nvSpPr>
          <p:cNvPr id="4" name="Google Shape;234;p36">
            <a:extLst>
              <a:ext uri="{FF2B5EF4-FFF2-40B4-BE49-F238E27FC236}">
                <a16:creationId xmlns:a16="http://schemas.microsoft.com/office/drawing/2014/main" id="{6BDE770E-6FEA-125C-FB0C-87C65DC7868A}"/>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5</a:t>
            </a:fld>
            <a:endParaRPr kern="0" dirty="0">
              <a:solidFill>
                <a:srgbClr val="595959"/>
              </a:solidFill>
              <a:latin typeface="Arial"/>
              <a:cs typeface="Arial"/>
              <a:sym typeface="Arial"/>
            </a:endParaRPr>
          </a:p>
        </p:txBody>
      </p:sp>
    </p:spTree>
    <p:extLst>
      <p:ext uri="{BB962C8B-B14F-4D97-AF65-F5344CB8AC3E}">
        <p14:creationId xmlns:p14="http://schemas.microsoft.com/office/powerpoint/2010/main" val="2991965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204904" y="1901314"/>
            <a:ext cx="6091707"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75E88B-8F75-0E07-3A6D-8EF98998B479}"/>
                  </a:ext>
                </a:extLst>
              </p:cNvPr>
              <p:cNvSpPr txBox="1"/>
              <p:nvPr/>
            </p:nvSpPr>
            <p:spPr>
              <a:xfrm>
                <a:off x="5538584" y="1901314"/>
                <a:ext cx="6086341" cy="1015663"/>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For each competing event </a:t>
                </a:r>
                <a14:m>
                  <m:oMath xmlns:m="http://schemas.openxmlformats.org/officeDocument/2006/math">
                    <m:r>
                      <a:rPr lang="en-US" sz="2000" b="1" i="1" smtClean="0">
                        <a:solidFill>
                          <a:srgbClr val="C00000"/>
                        </a:solidFill>
                        <a:latin typeface="Cambria Math" panose="02040503050406030204" pitchFamily="18" charset="0"/>
                        <a:cs typeface="Segoe UI" panose="020B0502040204020203" pitchFamily="34" charset="0"/>
                      </a:rPr>
                      <m:t>𝒌</m:t>
                    </m:r>
                  </m:oMath>
                </a14:m>
                <a:r>
                  <a:rPr lang="en-US" sz="2000" dirty="0">
                    <a:latin typeface="Segoe UI" panose="020B0502040204020203" pitchFamily="34" charset="0"/>
                    <a:cs typeface="Segoe UI" panose="020B0502040204020203" pitchFamily="34" charset="0"/>
                  </a:rPr>
                  <a:t>, the causal contrast is defined as the </a:t>
                </a:r>
                <a:r>
                  <a:rPr lang="en-US" sz="2000" b="1" dirty="0">
                    <a:solidFill>
                      <a:srgbClr val="C00000"/>
                    </a:solidFill>
                    <a:latin typeface="Segoe UI" panose="020B0502040204020203" pitchFamily="34" charset="0"/>
                    <a:cs typeface="Segoe UI" panose="020B0502040204020203" pitchFamily="34" charset="0"/>
                  </a:rPr>
                  <a:t>difference in risk</a:t>
                </a:r>
                <a:r>
                  <a:rPr lang="en-US" sz="2000" dirty="0">
                    <a:latin typeface="Segoe UI" panose="020B0502040204020203" pitchFamily="34" charset="0"/>
                    <a:cs typeface="Segoe UI" panose="020B0502040204020203" pitchFamily="34" charset="0"/>
                  </a:rPr>
                  <a:t>, denoted by </a:t>
                </a:r>
                <a14:m>
                  <m:oMath xmlns:m="http://schemas.openxmlformats.org/officeDocument/2006/math">
                    <m:r>
                      <a:rPr lang="en-US" sz="2000" b="1" i="1" smtClean="0">
                        <a:solidFill>
                          <a:srgbClr val="C00000"/>
                        </a:solidFill>
                        <a:latin typeface="Cambria Math" panose="02040503050406030204" pitchFamily="18" charset="0"/>
                        <a:cs typeface="Segoe UI Light" panose="020B0502040204020203" pitchFamily="34" charset="0"/>
                      </a:rPr>
                      <m:t>𝑹𝑫</m:t>
                    </m:r>
                  </m:oMath>
                </a14:m>
                <a:r>
                  <a:rPr lang="en-US" sz="2000" dirty="0">
                    <a:latin typeface="Segoe UI" panose="020B0502040204020203" pitchFamily="34" charset="0"/>
                    <a:cs typeface="Segoe UI" panose="020B0502040204020203" pitchFamily="34" charset="0"/>
                  </a:rPr>
                  <a:t>, between the two single-worlds (</a:t>
                </a:r>
                <a14:m>
                  <m:oMath xmlns:m="http://schemas.openxmlformats.org/officeDocument/2006/math">
                    <m:r>
                      <a:rPr lang="en-US" sz="2000" b="0" i="1" smtClean="0">
                        <a:solidFill>
                          <a:schemeClr val="tx1"/>
                        </a:solidFill>
                        <a:latin typeface="Cambria Math" panose="02040503050406030204" pitchFamily="18" charset="0"/>
                        <a:cs typeface="Segoe UI" panose="020B0502040204020203" pitchFamily="34" charset="0"/>
                      </a:rPr>
                      <m:t>𝑎</m:t>
                    </m:r>
                    <m:r>
                      <a:rPr lang="en-US" sz="2000" b="0" i="1" smtClean="0">
                        <a:solidFill>
                          <a:schemeClr val="tx1"/>
                        </a:solidFill>
                        <a:latin typeface="Cambria Math" panose="02040503050406030204" pitchFamily="18" charset="0"/>
                        <a:cs typeface="Segoe UI" panose="020B0502040204020203" pitchFamily="34" charset="0"/>
                      </a:rPr>
                      <m:t>=0</m:t>
                    </m:r>
                  </m:oMath>
                </a14:m>
                <a:r>
                  <a:rPr lang="en-US" sz="2000" dirty="0">
                    <a:solidFill>
                      <a:schemeClr val="tx1"/>
                    </a:solidFill>
                    <a:latin typeface="Segoe UI" panose="020B0502040204020203" pitchFamily="34" charset="0"/>
                    <a:cs typeface="Segoe UI" panose="020B0502040204020203" pitchFamily="34" charset="0"/>
                  </a:rPr>
                  <a:t> vs. </a:t>
                </a:r>
                <a14:m>
                  <m:oMath xmlns:m="http://schemas.openxmlformats.org/officeDocument/2006/math">
                    <m:r>
                      <a:rPr lang="en-US" sz="2000" b="0" i="1" smtClean="0">
                        <a:solidFill>
                          <a:schemeClr val="tx1"/>
                        </a:solidFill>
                        <a:latin typeface="Cambria Math" panose="02040503050406030204" pitchFamily="18" charset="0"/>
                        <a:cs typeface="Segoe UI" panose="020B0502040204020203" pitchFamily="34" charset="0"/>
                      </a:rPr>
                      <m:t>𝑎</m:t>
                    </m:r>
                    <m:r>
                      <a:rPr lang="en-US" sz="2000" b="0" i="1" smtClean="0">
                        <a:solidFill>
                          <a:schemeClr val="tx1"/>
                        </a:solidFill>
                        <a:latin typeface="Cambria Math" panose="02040503050406030204" pitchFamily="18" charset="0"/>
                        <a:cs typeface="Segoe UI" panose="020B0502040204020203" pitchFamily="34" charset="0"/>
                      </a:rPr>
                      <m:t>=1</m:t>
                    </m:r>
                  </m:oMath>
                </a14:m>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p:txBody>
          </p:sp>
        </mc:Choice>
        <mc:Fallback xmlns="">
          <p:sp>
            <p:nvSpPr>
              <p:cNvPr id="5" name="TextBox 4">
                <a:extLst>
                  <a:ext uri="{FF2B5EF4-FFF2-40B4-BE49-F238E27FC236}">
                    <a16:creationId xmlns:a16="http://schemas.microsoft.com/office/drawing/2014/main" id="{B075E88B-8F75-0E07-3A6D-8EF98998B479}"/>
                  </a:ext>
                </a:extLst>
              </p:cNvPr>
              <p:cNvSpPr txBox="1">
                <a:spLocks noRot="1" noChangeAspect="1" noMove="1" noResize="1" noEditPoints="1" noAdjustHandles="1" noChangeArrowheads="1" noChangeShapeType="1" noTextEdit="1"/>
              </p:cNvSpPr>
              <p:nvPr/>
            </p:nvSpPr>
            <p:spPr>
              <a:xfrm>
                <a:off x="5538584" y="1901314"/>
                <a:ext cx="6086341" cy="1015663"/>
              </a:xfrm>
              <a:prstGeom prst="rect">
                <a:avLst/>
              </a:prstGeom>
              <a:blipFill>
                <a:blip r:embed="rId3"/>
                <a:stretch>
                  <a:fillRect l="-1102" t="-2994" b="-1018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1AD8BB0-921F-6B3D-27A0-4749E1D1DF56}"/>
                  </a:ext>
                </a:extLst>
              </p:cNvPr>
              <p:cNvSpPr txBox="1"/>
              <p:nvPr/>
            </p:nvSpPr>
            <p:spPr>
              <a:xfrm>
                <a:off x="5538584" y="3360297"/>
                <a:ext cx="572436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tx1"/>
                          </a:solidFill>
                          <a:latin typeface="Cambria Math" panose="02040503050406030204" pitchFamily="18" charset="0"/>
                          <a:cs typeface="Segoe UI Light" panose="020B0502040204020203" pitchFamily="34" charset="0"/>
                        </a:rPr>
                        <m:t>𝑡</m:t>
                      </m:r>
                      <m:r>
                        <a:rPr lang="en-US" sz="22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US" sz="2200" i="1" smtClean="0">
                              <a:solidFill>
                                <a:schemeClr val="tx1"/>
                              </a:solidFill>
                              <a:latin typeface="Cambria Math" panose="02040503050406030204" pitchFamily="18" charset="0"/>
                              <a:cs typeface="Segoe UI Light" panose="020B0502040204020203" pitchFamily="34" charset="0"/>
                            </a:rPr>
                          </m:ctrlPr>
                        </m:sSupPr>
                        <m:e>
                          <m:r>
                            <a:rPr lang="en-US" sz="2200" b="1" i="1" smtClean="0">
                              <a:solidFill>
                                <a:srgbClr val="C00000"/>
                              </a:solidFill>
                              <a:latin typeface="Cambria Math" panose="02040503050406030204" pitchFamily="18" charset="0"/>
                              <a:cs typeface="Segoe UI Light" panose="020B0502040204020203" pitchFamily="34" charset="0"/>
                            </a:rPr>
                            <m:t>𝑹𝑫</m:t>
                          </m:r>
                          <m:d>
                            <m:dPr>
                              <m:ctrlPr>
                                <a:rPr lang="en-US" sz="2200" b="0" i="1" smtClean="0">
                                  <a:solidFill>
                                    <a:schemeClr val="tx1"/>
                                  </a:solidFill>
                                  <a:latin typeface="Cambria Math" panose="02040503050406030204" pitchFamily="18" charset="0"/>
                                  <a:cs typeface="Segoe UI Light" panose="020B0502040204020203" pitchFamily="34" charset="0"/>
                                </a:rPr>
                              </m:ctrlPr>
                            </m:dPr>
                            <m:e>
                              <m:r>
                                <a:rPr lang="en-US" sz="2200" b="0" i="1" smtClean="0">
                                  <a:solidFill>
                                    <a:schemeClr val="tx1"/>
                                  </a:solidFill>
                                  <a:latin typeface="Cambria Math" panose="02040503050406030204" pitchFamily="18" charset="0"/>
                                  <a:cs typeface="Segoe UI Light" panose="020B0502040204020203" pitchFamily="34" charset="0"/>
                                </a:rPr>
                                <m:t>𝑡</m:t>
                              </m:r>
                              <m:r>
                                <a:rPr lang="en-US" sz="2200" b="0" i="1" smtClean="0">
                                  <a:solidFill>
                                    <a:schemeClr val="tx1"/>
                                  </a:solidFill>
                                  <a:latin typeface="Cambria Math" panose="02040503050406030204" pitchFamily="18" charset="0"/>
                                  <a:cs typeface="Segoe UI Light" panose="020B0502040204020203" pitchFamily="34" charset="0"/>
                                </a:rPr>
                                <m:t>,</m:t>
                              </m:r>
                              <m:r>
                                <a:rPr lang="en-US" sz="2200" b="1" i="1" smtClean="0">
                                  <a:solidFill>
                                    <a:srgbClr val="C00000"/>
                                  </a:solidFill>
                                  <a:latin typeface="Cambria Math" panose="02040503050406030204" pitchFamily="18" charset="0"/>
                                  <a:cs typeface="Segoe UI Light" panose="020B0502040204020203" pitchFamily="34" charset="0"/>
                                </a:rPr>
                                <m:t>𝒌</m:t>
                              </m:r>
                            </m:e>
                          </m:d>
                          <m:r>
                            <a:rPr lang="en-US" sz="2200" b="0" i="1" smtClean="0">
                              <a:solidFill>
                                <a:schemeClr val="tx1"/>
                              </a:solidFill>
                              <a:latin typeface="Cambria Math" panose="02040503050406030204" pitchFamily="18" charset="0"/>
                              <a:cs typeface="Segoe UI Light" panose="020B0502040204020203" pitchFamily="34" charset="0"/>
                            </a:rPr>
                            <m:t>=</m:t>
                          </m:r>
                          <m:r>
                            <a:rPr lang="en-US" sz="2200" b="0" i="1" smtClean="0">
                              <a:solidFill>
                                <a:schemeClr val="tx1"/>
                              </a:solidFill>
                              <a:latin typeface="Cambria Math" panose="02040503050406030204" pitchFamily="18" charset="0"/>
                              <a:cs typeface="Segoe UI Light" panose="020B0502040204020203" pitchFamily="34" charset="0"/>
                            </a:rPr>
                            <m:t>𝑅</m:t>
                          </m:r>
                        </m:e>
                        <m:sup>
                          <m:r>
                            <a:rPr lang="en-US" sz="2200" b="0" i="1" smtClean="0">
                              <a:solidFill>
                                <a:schemeClr val="tx1"/>
                              </a:solidFill>
                              <a:latin typeface="Cambria Math" panose="02040503050406030204" pitchFamily="18" charset="0"/>
                              <a:cs typeface="Segoe UI Light" panose="020B0502040204020203" pitchFamily="34" charset="0"/>
                            </a:rPr>
                            <m:t>𝑎</m:t>
                          </m:r>
                          <m:r>
                            <a:rPr lang="en-US" sz="2200" b="0" i="1" smtClean="0">
                              <a:solidFill>
                                <a:schemeClr val="tx1"/>
                              </a:solidFill>
                              <a:latin typeface="Cambria Math" panose="02040503050406030204" pitchFamily="18" charset="0"/>
                              <a:cs typeface="Segoe UI Light" panose="020B0502040204020203" pitchFamily="34" charset="0"/>
                            </a:rPr>
                            <m:t>=1</m:t>
                          </m:r>
                        </m:sup>
                      </m:sSup>
                      <m:d>
                        <m:dPr>
                          <m:ctrlPr>
                            <a:rPr lang="en-US" sz="2200" i="1" smtClean="0">
                              <a:solidFill>
                                <a:schemeClr val="tx1"/>
                              </a:solidFill>
                              <a:latin typeface="Cambria Math" panose="02040503050406030204" pitchFamily="18" charset="0"/>
                              <a:cs typeface="Segoe UI Light" panose="020B0502040204020203" pitchFamily="34" charset="0"/>
                            </a:rPr>
                          </m:ctrlPr>
                        </m:dPr>
                        <m:e>
                          <m:r>
                            <a:rPr lang="en-US" sz="2200" b="0" i="1" smtClean="0">
                              <a:solidFill>
                                <a:schemeClr val="tx1"/>
                              </a:solidFill>
                              <a:latin typeface="Cambria Math" panose="02040503050406030204" pitchFamily="18" charset="0"/>
                              <a:cs typeface="Segoe UI Light" panose="020B0502040204020203" pitchFamily="34" charset="0"/>
                            </a:rPr>
                            <m:t>𝑡</m:t>
                          </m:r>
                          <m:r>
                            <a:rPr lang="en-US" sz="2200" b="0" i="1" smtClean="0">
                              <a:solidFill>
                                <a:schemeClr val="tx1"/>
                              </a:solidFill>
                              <a:latin typeface="Cambria Math" panose="02040503050406030204" pitchFamily="18" charset="0"/>
                              <a:cs typeface="Segoe UI Light" panose="020B0502040204020203" pitchFamily="34" charset="0"/>
                            </a:rPr>
                            <m:t>,</m:t>
                          </m:r>
                          <m:r>
                            <a:rPr lang="en-US" sz="2200" b="1" i="1" smtClean="0">
                              <a:solidFill>
                                <a:srgbClr val="C00000"/>
                              </a:solidFill>
                              <a:latin typeface="Cambria Math" panose="02040503050406030204" pitchFamily="18" charset="0"/>
                              <a:cs typeface="Segoe UI Light" panose="020B0502040204020203" pitchFamily="34" charset="0"/>
                            </a:rPr>
                            <m:t>𝒌</m:t>
                          </m:r>
                        </m:e>
                      </m:d>
                      <m:r>
                        <a:rPr lang="en-US" sz="2200" b="0" i="1" smtClean="0">
                          <a:solidFill>
                            <a:schemeClr val="tx1"/>
                          </a:solidFill>
                          <a:latin typeface="Cambria Math" panose="02040503050406030204" pitchFamily="18" charset="0"/>
                          <a:cs typeface="Segoe UI Light" panose="020B0502040204020203" pitchFamily="34" charset="0"/>
                        </a:rPr>
                        <m:t>−</m:t>
                      </m:r>
                      <m:sSup>
                        <m:sSupPr>
                          <m:ctrlPr>
                            <a:rPr lang="en-US" sz="2200" i="1">
                              <a:latin typeface="Cambria Math" panose="02040503050406030204" pitchFamily="18" charset="0"/>
                              <a:cs typeface="Segoe UI Light" panose="020B0502040204020203" pitchFamily="34" charset="0"/>
                            </a:rPr>
                          </m:ctrlPr>
                        </m:sSupPr>
                        <m:e>
                          <m:r>
                            <a:rPr lang="en-US" sz="2200" b="0" i="1" smtClean="0">
                              <a:latin typeface="Cambria Math" panose="02040503050406030204" pitchFamily="18" charset="0"/>
                              <a:cs typeface="Segoe UI Light" panose="020B0502040204020203" pitchFamily="34" charset="0"/>
                            </a:rPr>
                            <m:t>𝑅</m:t>
                          </m:r>
                        </m:e>
                        <m:sup>
                          <m:r>
                            <a:rPr lang="en-US" sz="2200" b="0" i="1" smtClean="0">
                              <a:latin typeface="Cambria Math" panose="02040503050406030204" pitchFamily="18" charset="0"/>
                              <a:cs typeface="Segoe UI Light" panose="020B0502040204020203" pitchFamily="34" charset="0"/>
                            </a:rPr>
                            <m:t>𝑎</m:t>
                          </m:r>
                          <m:r>
                            <a:rPr lang="en-US" sz="2200" b="0" i="1" smtClean="0">
                              <a:latin typeface="Cambria Math" panose="02040503050406030204" pitchFamily="18" charset="0"/>
                              <a:cs typeface="Segoe UI Light" panose="020B0502040204020203" pitchFamily="34" charset="0"/>
                            </a:rPr>
                            <m:t>=0</m:t>
                          </m:r>
                        </m:sup>
                      </m:sSup>
                      <m:d>
                        <m:dPr>
                          <m:ctrlPr>
                            <a:rPr lang="en-US" sz="2200" i="1">
                              <a:latin typeface="Cambria Math" panose="02040503050406030204" pitchFamily="18" charset="0"/>
                              <a:cs typeface="Segoe UI Light" panose="020B0502040204020203" pitchFamily="34" charset="0"/>
                            </a:rPr>
                          </m:ctrlPr>
                        </m:dPr>
                        <m:e>
                          <m:r>
                            <a:rPr lang="en-US" sz="2200" i="1">
                              <a:latin typeface="Cambria Math" panose="02040503050406030204" pitchFamily="18" charset="0"/>
                              <a:cs typeface="Segoe UI Light" panose="020B0502040204020203" pitchFamily="34" charset="0"/>
                            </a:rPr>
                            <m:t>𝑡</m:t>
                          </m:r>
                          <m:r>
                            <a:rPr lang="en-US" sz="2200" i="1">
                              <a:latin typeface="Cambria Math" panose="02040503050406030204" pitchFamily="18" charset="0"/>
                              <a:cs typeface="Segoe UI Light" panose="020B0502040204020203" pitchFamily="34" charset="0"/>
                            </a:rPr>
                            <m:t>,</m:t>
                          </m:r>
                          <m:r>
                            <a:rPr lang="en-US" sz="2200" b="1" i="1" smtClean="0">
                              <a:solidFill>
                                <a:srgbClr val="C00000"/>
                              </a:solidFill>
                              <a:latin typeface="Cambria Math" panose="02040503050406030204" pitchFamily="18" charset="0"/>
                              <a:cs typeface="Segoe UI Light" panose="020B0502040204020203" pitchFamily="34" charset="0"/>
                            </a:rPr>
                            <m:t>𝒌</m:t>
                          </m:r>
                        </m:e>
                      </m:d>
                    </m:oMath>
                  </m:oMathPara>
                </a14:m>
                <a:endParaRPr lang="fr-FR" sz="2200" dirty="0"/>
              </a:p>
            </p:txBody>
          </p:sp>
        </mc:Choice>
        <mc:Fallback xmlns="">
          <p:sp>
            <p:nvSpPr>
              <p:cNvPr id="7" name="TextBox 6">
                <a:extLst>
                  <a:ext uri="{FF2B5EF4-FFF2-40B4-BE49-F238E27FC236}">
                    <a16:creationId xmlns:a16="http://schemas.microsoft.com/office/drawing/2014/main" id="{11AD8BB0-921F-6B3D-27A0-4749E1D1DF56}"/>
                  </a:ext>
                </a:extLst>
              </p:cNvPr>
              <p:cNvSpPr txBox="1">
                <a:spLocks noRot="1" noChangeAspect="1" noMove="1" noResize="1" noEditPoints="1" noAdjustHandles="1" noChangeArrowheads="1" noChangeShapeType="1" noTextEdit="1"/>
              </p:cNvSpPr>
              <p:nvPr/>
            </p:nvSpPr>
            <p:spPr>
              <a:xfrm>
                <a:off x="5538584" y="3360297"/>
                <a:ext cx="5724368" cy="430887"/>
              </a:xfrm>
              <a:prstGeom prst="rect">
                <a:avLst/>
              </a:prstGeom>
              <a:blipFill>
                <a:blip r:embed="rId4"/>
                <a:stretch>
                  <a:fillRect/>
                </a:stretch>
              </a:blipFill>
            </p:spPr>
            <p:txBody>
              <a:bodyPr/>
              <a:lstStyle/>
              <a:p>
                <a:r>
                  <a:rPr lang="fr-FR">
                    <a:noFill/>
                  </a:rPr>
                  <a:t> </a:t>
                </a:r>
              </a:p>
            </p:txBody>
          </p:sp>
        </mc:Fallback>
      </mc:AlternateContent>
      <p:sp>
        <p:nvSpPr>
          <p:cNvPr id="8" name="TextBox 7">
            <a:extLst>
              <a:ext uri="{FF2B5EF4-FFF2-40B4-BE49-F238E27FC236}">
                <a16:creationId xmlns:a16="http://schemas.microsoft.com/office/drawing/2014/main" id="{244D994E-5239-D0E6-44EB-855E278434A4}"/>
              </a:ext>
            </a:extLst>
          </p:cNvPr>
          <p:cNvSpPr txBox="1"/>
          <p:nvPr/>
        </p:nvSpPr>
        <p:spPr>
          <a:xfrm>
            <a:off x="5538584" y="4336445"/>
            <a:ext cx="5758027"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We chose risk differences as the causal contrasts to facilitate clinical interpretability.</a:t>
            </a:r>
          </a:p>
        </p:txBody>
      </p:sp>
      <p:cxnSp>
        <p:nvCxnSpPr>
          <p:cNvPr id="6" name="Straight Connector 5">
            <a:extLst>
              <a:ext uri="{FF2B5EF4-FFF2-40B4-BE49-F238E27FC236}">
                <a16:creationId xmlns:a16="http://schemas.microsoft.com/office/drawing/2014/main" id="{5B86453E-4050-0762-B11A-ADD837DDA0E7}"/>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CDFF319-C27C-AF42-10DC-38B7F327BB2F}"/>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295D18AC-0C1C-1F36-283E-02FE892403E9}"/>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BBFF1BC9-D288-04F9-5B9B-ED078CAE34FE}"/>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specification &amp; emulation</a:t>
            </a:r>
            <a:endParaRPr lang="fr-FR" sz="3200" dirty="0">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72E7BC8C-6AE5-9E4F-BE6F-30EB6F958C7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50</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490492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3F70-B6DB-0A82-D1E6-4B014EA5AEAE}"/>
              </a:ext>
            </a:extLst>
          </p:cNvPr>
          <p:cNvSpPr>
            <a:spLocks noGrp="1"/>
          </p:cNvSpPr>
          <p:nvPr>
            <p:ph type="title"/>
          </p:nvPr>
        </p:nvSpPr>
        <p:spPr>
          <a:xfrm>
            <a:off x="838200" y="1764092"/>
            <a:ext cx="10515600" cy="2852737"/>
          </a:xfrm>
        </p:spPr>
        <p:txBody>
          <a:bodyPr>
            <a:normAutofit/>
          </a:bodyPr>
          <a:lstStyle/>
          <a:p>
            <a:pPr algn="ctr"/>
            <a:r>
              <a:rPr lang="en-US" sz="4000" dirty="0">
                <a:latin typeface="Segoe UI" panose="020B0502040204020203" pitchFamily="34" charset="0"/>
                <a:cs typeface="Segoe UI" panose="020B0502040204020203" pitchFamily="34" charset="0"/>
              </a:rPr>
              <a:t>In </a:t>
            </a:r>
            <a:r>
              <a:rPr lang="en-US" sz="4000" u="sng" dirty="0">
                <a:latin typeface="Segoe UI" panose="020B0502040204020203" pitchFamily="34" charset="0"/>
                <a:cs typeface="Segoe UI" panose="020B0502040204020203" pitchFamily="34" charset="0"/>
              </a:rPr>
              <a:t>observational data</a:t>
            </a:r>
            <a:r>
              <a:rPr lang="en-US" sz="4000" dirty="0">
                <a:latin typeface="Segoe UI" panose="020B0502040204020203" pitchFamily="34" charset="0"/>
                <a:cs typeface="Segoe UI" panose="020B0502040204020203" pitchFamily="34" charset="0"/>
              </a:rPr>
              <a:t>, the treatment and control arms are often </a:t>
            </a:r>
            <a:r>
              <a:rPr lang="en-US" sz="4000" u="sng" dirty="0">
                <a:latin typeface="Segoe UI" panose="020B0502040204020203" pitchFamily="34" charset="0"/>
                <a:cs typeface="Segoe UI" panose="020B0502040204020203" pitchFamily="34" charset="0"/>
              </a:rPr>
              <a:t>not</a:t>
            </a:r>
            <a:r>
              <a:rPr lang="en-US" sz="4000" dirty="0">
                <a:latin typeface="Segoe UI" panose="020B0502040204020203" pitchFamily="34" charset="0"/>
                <a:cs typeface="Segoe UI" panose="020B0502040204020203" pitchFamily="34" charset="0"/>
              </a:rPr>
              <a:t> balanced.</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 </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How to handle this statistically to estimate the effects of treatment on competing risks?</a:t>
            </a:r>
            <a:endParaRPr lang="fr-FR" sz="4000" dirty="0">
              <a:latin typeface="Segoe UI" panose="020B0502040204020203" pitchFamily="34" charset="0"/>
              <a:cs typeface="Segoe UI" panose="020B0502040204020203" pitchFamily="34" charset="0"/>
            </a:endParaRPr>
          </a:p>
        </p:txBody>
      </p:sp>
      <p:sp>
        <p:nvSpPr>
          <p:cNvPr id="4" name="Google Shape;234;p36">
            <a:extLst>
              <a:ext uri="{FF2B5EF4-FFF2-40B4-BE49-F238E27FC236}">
                <a16:creationId xmlns:a16="http://schemas.microsoft.com/office/drawing/2014/main" id="{2C736A67-867D-7D53-50BB-AD6B4FC13895}"/>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51</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596693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AF47-6321-0F20-80C8-08DBC825FA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CFA388-9E90-9F33-B6E6-2E27151F3827}"/>
              </a:ext>
            </a:extLst>
          </p:cNvPr>
          <p:cNvSpPr/>
          <p:nvPr/>
        </p:nvSpPr>
        <p:spPr>
          <a:xfrm>
            <a:off x="5173014" y="1751526"/>
            <a:ext cx="6685003"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86D25B0B-1770-5972-ED55-EE058D609263}"/>
              </a:ext>
            </a:extLst>
          </p:cNvPr>
          <p:cNvSpPr txBox="1"/>
          <p:nvPr/>
        </p:nvSpPr>
        <p:spPr>
          <a:xfrm>
            <a:off x="5278602" y="2366675"/>
            <a:ext cx="6473826" cy="2554545"/>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H1: Conditional exchangeability</a:t>
            </a:r>
            <a:br>
              <a:rPr lang="en-US" sz="2000" b="1" dirty="0">
                <a:latin typeface="Segoe UI" panose="020B0502040204020203" pitchFamily="34" charset="0"/>
                <a:cs typeface="Segoe UI" panose="020B0502040204020203" pitchFamily="34" charset="0"/>
              </a:rPr>
            </a:br>
            <a:endParaRPr lang="en-US" sz="2000" b="1"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H2: Positivity </a:t>
            </a:r>
            <a:br>
              <a:rPr lang="en-US" sz="2000" b="1"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H3: Conditionally independent censoring</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H4: Stable Unit Treatment Value Assumption (SUTVA)</a:t>
            </a:r>
          </a:p>
        </p:txBody>
      </p:sp>
      <p:cxnSp>
        <p:nvCxnSpPr>
          <p:cNvPr id="6" name="Straight Connector 5">
            <a:extLst>
              <a:ext uri="{FF2B5EF4-FFF2-40B4-BE49-F238E27FC236}">
                <a16:creationId xmlns:a16="http://schemas.microsoft.com/office/drawing/2014/main" id="{D7E5850C-81F4-DD46-9386-B5A7BD5F44B9}"/>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767BEA4D-4D9E-CDE2-3A00-1A5EE58C8AEB}"/>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E38EB33F-F69C-AA79-10ED-89BDADEDFA2A}"/>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4DC8B433-21C3-90AF-FB91-888A501290E1}"/>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B1F7EF79-FDEA-F3CC-26A6-F87CBAC8C126}"/>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52</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145586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475C-61E8-E318-E289-3EF9215519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5101105-3B83-9B96-646E-4EAF9AB7B552}"/>
              </a:ext>
            </a:extLst>
          </p:cNvPr>
          <p:cNvSpPr/>
          <p:nvPr/>
        </p:nvSpPr>
        <p:spPr>
          <a:xfrm>
            <a:off x="5173014" y="1751526"/>
            <a:ext cx="6685003"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93EC01AE-F106-AB5B-D554-D37F0B79E4F5}"/>
              </a:ext>
            </a:extLst>
          </p:cNvPr>
          <p:cNvSpPr txBox="1"/>
          <p:nvPr/>
        </p:nvSpPr>
        <p:spPr>
          <a:xfrm>
            <a:off x="5278602" y="2366675"/>
            <a:ext cx="6473826" cy="2554545"/>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H1: Conditional exchangeability</a:t>
            </a:r>
            <a:br>
              <a:rPr lang="en-US" sz="2000" b="1" dirty="0">
                <a:latin typeface="Segoe UI" panose="020B0502040204020203" pitchFamily="34" charset="0"/>
                <a:cs typeface="Segoe UI" panose="020B0502040204020203" pitchFamily="34" charset="0"/>
              </a:rPr>
            </a:br>
            <a:endParaRPr lang="en-US" sz="2000" b="1"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H2: Positivity </a:t>
            </a:r>
            <a:br>
              <a:rPr lang="en-US" sz="2000" b="1"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r>
              <a:rPr lang="en-US" sz="2000" b="1" dirty="0">
                <a:solidFill>
                  <a:schemeClr val="bg1">
                    <a:lumMod val="85000"/>
                  </a:schemeClr>
                </a:solidFill>
                <a:latin typeface="Segoe UI" panose="020B0502040204020203" pitchFamily="34" charset="0"/>
                <a:cs typeface="Segoe UI" panose="020B0502040204020203" pitchFamily="34" charset="0"/>
              </a:rPr>
              <a:t>H3: Conditionally independent censoring</a:t>
            </a:r>
          </a:p>
          <a:p>
            <a:endParaRPr lang="en-US" sz="2000" dirty="0">
              <a:solidFill>
                <a:schemeClr val="bg1">
                  <a:lumMod val="85000"/>
                </a:schemeClr>
              </a:solidFill>
              <a:latin typeface="Segoe UI" panose="020B0502040204020203" pitchFamily="34" charset="0"/>
              <a:cs typeface="Segoe UI" panose="020B0502040204020203" pitchFamily="34" charset="0"/>
            </a:endParaRPr>
          </a:p>
          <a:p>
            <a:r>
              <a:rPr lang="en-US" sz="2000" b="1" dirty="0">
                <a:solidFill>
                  <a:schemeClr val="bg1">
                    <a:lumMod val="85000"/>
                  </a:schemeClr>
                </a:solidFill>
                <a:latin typeface="Segoe UI" panose="020B0502040204020203" pitchFamily="34" charset="0"/>
                <a:cs typeface="Segoe UI" panose="020B0502040204020203" pitchFamily="34" charset="0"/>
              </a:rPr>
              <a:t>H4: Stable Unit Treatment Value Assumption (SUTVA)</a:t>
            </a:r>
          </a:p>
        </p:txBody>
      </p:sp>
      <p:cxnSp>
        <p:nvCxnSpPr>
          <p:cNvPr id="6" name="Straight Connector 5">
            <a:extLst>
              <a:ext uri="{FF2B5EF4-FFF2-40B4-BE49-F238E27FC236}">
                <a16:creationId xmlns:a16="http://schemas.microsoft.com/office/drawing/2014/main" id="{6093672E-DCB9-364C-ABC0-71E57BF12E21}"/>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83679FF8-54CE-4449-62AF-6083D09F97FF}"/>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4B29FB41-027A-CC6E-A178-6739942705EA}"/>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6AFB132F-C703-BF96-63CF-EEFFBB49888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C6DE3DA7-861E-ADEE-B368-C63D71863514}"/>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53</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429077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E58205-FA3C-8211-1D3A-05B37593ADC5}"/>
                  </a:ext>
                </a:extLst>
              </p:cNvPr>
              <p:cNvSpPr txBox="1"/>
              <p:nvPr/>
            </p:nvSpPr>
            <p:spPr>
              <a:xfrm>
                <a:off x="5267459" y="1899634"/>
                <a:ext cx="6639196" cy="2286395"/>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H1: Conditional exchangeability</a:t>
                </a:r>
              </a:p>
              <a:p>
                <a:r>
                  <a:rPr lang="en-US" sz="2000" dirty="0">
                    <a:latin typeface="Segoe UI" panose="020B0502040204020203" pitchFamily="34" charset="0"/>
                    <a:cs typeface="Segoe UI" panose="020B0502040204020203" pitchFamily="34" charset="0"/>
                  </a:rPr>
                  <a:t>The treatment assignment 𝐴 is assumed conditionally independent of potential outcomes </a:t>
                </a:r>
                <a14:m>
                  <m:oMath xmlns:m="http://schemas.openxmlformats.org/officeDocument/2006/math">
                    <m:d>
                      <m:d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𝑈</m:t>
                            </m:r>
                          </m:e>
                          <m: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=0</m:t>
                            </m:r>
                          </m:sup>
                        </m:s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𝑈</m:t>
                            </m:r>
                          </m:e>
                          <m: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=1</m:t>
                            </m:r>
                          </m:sup>
                        </m:sSup>
                      </m:e>
                    </m:d>
                  </m:oMath>
                </a14:m>
                <a:r>
                  <a:rPr lang="en-US" sz="2000" dirty="0">
                    <a:latin typeface="Segoe UI" panose="020B0502040204020203" pitchFamily="34" charset="0"/>
                    <a:cs typeface="Segoe UI" panose="020B0502040204020203" pitchFamily="34" charset="0"/>
                  </a:rPr>
                  <a:t>, given baseline covariates 𝑋.</a:t>
                </a:r>
                <a:endParaRPr lang="en-US" sz="2000" dirty="0"/>
              </a:p>
              <a:p>
                <a:endParaRPr lang="en-US" sz="2000" dirty="0"/>
              </a:p>
              <a:p>
                <a:endParaRPr lang="en-US" sz="2000" dirty="0"/>
              </a:p>
              <a:p>
                <a:endParaRPr lang="en-US" sz="2000" dirty="0"/>
              </a:p>
            </p:txBody>
          </p:sp>
        </mc:Choice>
        <mc:Fallback xmlns="">
          <p:sp>
            <p:nvSpPr>
              <p:cNvPr id="5" name="TextBox 4">
                <a:extLst>
                  <a:ext uri="{FF2B5EF4-FFF2-40B4-BE49-F238E27FC236}">
                    <a16:creationId xmlns:a16="http://schemas.microsoft.com/office/drawing/2014/main" id="{66E58205-FA3C-8211-1D3A-05B37593ADC5}"/>
                  </a:ext>
                </a:extLst>
              </p:cNvPr>
              <p:cNvSpPr txBox="1">
                <a:spLocks noRot="1" noChangeAspect="1" noMove="1" noResize="1" noEditPoints="1" noAdjustHandles="1" noChangeArrowheads="1" noChangeShapeType="1" noTextEdit="1"/>
              </p:cNvSpPr>
              <p:nvPr/>
            </p:nvSpPr>
            <p:spPr>
              <a:xfrm>
                <a:off x="5267459" y="1899634"/>
                <a:ext cx="6639196" cy="2286395"/>
              </a:xfrm>
              <a:prstGeom prst="rect">
                <a:avLst/>
              </a:prstGeom>
              <a:blipFill>
                <a:blip r:embed="rId3"/>
                <a:stretch>
                  <a:fillRect l="-918" t="-1333"/>
                </a:stretch>
              </a:blipFill>
            </p:spPr>
            <p:txBody>
              <a:bodyPr/>
              <a:lstStyle/>
              <a:p>
                <a:r>
                  <a:rPr lang="fr-FR">
                    <a:noFill/>
                  </a:rPr>
                  <a:t> </a:t>
                </a:r>
              </a:p>
            </p:txBody>
          </p:sp>
        </mc:Fallback>
      </mc:AlternateContent>
      <p:cxnSp>
        <p:nvCxnSpPr>
          <p:cNvPr id="6" name="Straight Connector 5">
            <a:extLst>
              <a:ext uri="{FF2B5EF4-FFF2-40B4-BE49-F238E27FC236}">
                <a16:creationId xmlns:a16="http://schemas.microsoft.com/office/drawing/2014/main" id="{0FE46F59-048B-3348-837B-E9775E285AFF}"/>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017B008F-3E01-CED1-8CD9-A239263351F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2031E4C-F38A-4DED-53A0-462E39C1E3A0}"/>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2" name="Title 1">
            <a:extLst>
              <a:ext uri="{FF2B5EF4-FFF2-40B4-BE49-F238E27FC236}">
                <a16:creationId xmlns:a16="http://schemas.microsoft.com/office/drawing/2014/main" id="{09E7BA4A-1403-0A35-E8FF-DA8FF7457630}"/>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259629CF-0A7F-B7B1-33FB-97FCF9CF42A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54</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134CCA-F639-826B-E394-314CE9C98F3B}"/>
                  </a:ext>
                </a:extLst>
              </p:cNvPr>
              <p:cNvSpPr txBox="1"/>
              <p:nvPr/>
            </p:nvSpPr>
            <p:spPr>
              <a:xfrm>
                <a:off x="5267459" y="3429000"/>
                <a:ext cx="609467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cs typeface="Segoe UI Light" panose="020B0502040204020203" pitchFamily="34" charset="0"/>
                        </a:rPr>
                        <m:t>𝐴</m:t>
                      </m:r>
                      <m:r>
                        <a:rPr lang="en-US" sz="20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𝑈</m:t>
                              </m:r>
                            </m:e>
                            <m: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=0</m:t>
                              </m:r>
                            </m:sup>
                          </m:s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US" sz="2000" i="1">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latin typeface="Cambria Math" panose="02040503050406030204" pitchFamily="18" charset="0"/>
                                  <a:ea typeface="Cambria Math" panose="02040503050406030204" pitchFamily="18" charset="0"/>
                                  <a:cs typeface="Segoe UI Light" panose="020B0502040204020203" pitchFamily="34" charset="0"/>
                                </a:rPr>
                                <m:t>𝑈</m:t>
                              </m:r>
                            </m:e>
                            <m:sup>
                              <m:r>
                                <a:rPr lang="en-US" sz="2000" i="1">
                                  <a:latin typeface="Cambria Math" panose="02040503050406030204" pitchFamily="18" charset="0"/>
                                  <a:ea typeface="Cambria Math" panose="02040503050406030204" pitchFamily="18" charset="0"/>
                                  <a:cs typeface="Segoe UI Light" panose="020B0502040204020203" pitchFamily="34" charset="0"/>
                                </a:rPr>
                                <m:t>𝑎</m:t>
                              </m:r>
                              <m:r>
                                <a:rPr lang="en-US" sz="2000" i="1">
                                  <a:latin typeface="Cambria Math" panose="02040503050406030204" pitchFamily="18" charset="0"/>
                                  <a:ea typeface="Cambria Math" panose="02040503050406030204" pitchFamily="18" charset="0"/>
                                  <a:cs typeface="Segoe UI Light" panose="020B0502040204020203" pitchFamily="34" charset="0"/>
                                </a:rPr>
                                <m:t>=1</m:t>
                              </m:r>
                            </m:sup>
                          </m:sSup>
                        </m:e>
                      </m:d>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 | </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𝑋</m:t>
                      </m:r>
                    </m:oMath>
                  </m:oMathPara>
                </a14:m>
                <a:endParaRPr lang="fr-FR" sz="2000" dirty="0"/>
              </a:p>
            </p:txBody>
          </p:sp>
        </mc:Choice>
        <mc:Fallback xmlns="">
          <p:sp>
            <p:nvSpPr>
              <p:cNvPr id="3" name="TextBox 2">
                <a:extLst>
                  <a:ext uri="{FF2B5EF4-FFF2-40B4-BE49-F238E27FC236}">
                    <a16:creationId xmlns:a16="http://schemas.microsoft.com/office/drawing/2014/main" id="{14134CCA-F639-826B-E394-314CE9C98F3B}"/>
                  </a:ext>
                </a:extLst>
              </p:cNvPr>
              <p:cNvSpPr txBox="1">
                <a:spLocks noRot="1" noChangeAspect="1" noMove="1" noResize="1" noEditPoints="1" noAdjustHandles="1" noChangeArrowheads="1" noChangeShapeType="1" noTextEdit="1"/>
              </p:cNvSpPr>
              <p:nvPr/>
            </p:nvSpPr>
            <p:spPr>
              <a:xfrm>
                <a:off x="5267459" y="3429000"/>
                <a:ext cx="6094674" cy="439736"/>
              </a:xfrm>
              <a:prstGeom prst="rect">
                <a:avLst/>
              </a:prstGeom>
              <a:blipFill>
                <a:blip r:embed="rId4"/>
                <a:stretch>
                  <a:fillRect b="-8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8AD2C0-411A-CADB-CB38-8302504F7F6E}"/>
                  </a:ext>
                </a:extLst>
              </p:cNvPr>
              <p:cNvSpPr txBox="1"/>
              <p:nvPr/>
            </p:nvSpPr>
            <p:spPr>
              <a:xfrm>
                <a:off x="5267459" y="4099214"/>
                <a:ext cx="6328451" cy="747512"/>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Similarly, 𝐴 is assumed conditionally independent of potential censoring times </a:t>
                </a:r>
                <a14:m>
                  <m:oMath xmlns:m="http://schemas.openxmlformats.org/officeDocument/2006/math">
                    <m:d>
                      <m:d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𝐶</m:t>
                            </m:r>
                          </m:e>
                          <m: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=0</m:t>
                            </m:r>
                          </m:sup>
                        </m:s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𝐶</m:t>
                            </m:r>
                          </m:e>
                          <m: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=1</m:t>
                            </m:r>
                          </m:sup>
                        </m:sSup>
                      </m:e>
                    </m:d>
                  </m:oMath>
                </a14:m>
                <a:r>
                  <a:rPr lang="en-US" sz="2000" dirty="0">
                    <a:latin typeface="Segoe UI" panose="020B0502040204020203" pitchFamily="34" charset="0"/>
                    <a:cs typeface="Segoe UI" panose="020B0502040204020203" pitchFamily="34" charset="0"/>
                  </a:rPr>
                  <a:t>, given 𝑋. </a:t>
                </a:r>
                <a:endParaRPr lang="en-US" dirty="0"/>
              </a:p>
            </p:txBody>
          </p:sp>
        </mc:Choice>
        <mc:Fallback xmlns="">
          <p:sp>
            <p:nvSpPr>
              <p:cNvPr id="10" name="TextBox 9">
                <a:extLst>
                  <a:ext uri="{FF2B5EF4-FFF2-40B4-BE49-F238E27FC236}">
                    <a16:creationId xmlns:a16="http://schemas.microsoft.com/office/drawing/2014/main" id="{578AD2C0-411A-CADB-CB38-8302504F7F6E}"/>
                  </a:ext>
                </a:extLst>
              </p:cNvPr>
              <p:cNvSpPr txBox="1">
                <a:spLocks noRot="1" noChangeAspect="1" noMove="1" noResize="1" noEditPoints="1" noAdjustHandles="1" noChangeArrowheads="1" noChangeShapeType="1" noTextEdit="1"/>
              </p:cNvSpPr>
              <p:nvPr/>
            </p:nvSpPr>
            <p:spPr>
              <a:xfrm>
                <a:off x="5267459" y="4099214"/>
                <a:ext cx="6328451" cy="747512"/>
              </a:xfrm>
              <a:prstGeom prst="rect">
                <a:avLst/>
              </a:prstGeom>
              <a:blipFill>
                <a:blip r:embed="rId5"/>
                <a:stretch>
                  <a:fillRect l="-963" t="-4065" b="-1056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0CF0CA-B17F-4DF9-FE1D-16BD8AAA35DE}"/>
                  </a:ext>
                </a:extLst>
              </p:cNvPr>
              <p:cNvSpPr txBox="1"/>
              <p:nvPr/>
            </p:nvSpPr>
            <p:spPr>
              <a:xfrm>
                <a:off x="5267459" y="5077836"/>
                <a:ext cx="609467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cs typeface="Segoe UI Light" panose="020B0502040204020203" pitchFamily="34" charset="0"/>
                        </a:rPr>
                        <m:t>𝐴</m:t>
                      </m:r>
                      <m:r>
                        <a:rPr lang="en-US" sz="20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𝐶</m:t>
                              </m:r>
                            </m:e>
                            <m: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=0</m:t>
                              </m:r>
                            </m:sup>
                          </m:s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US" sz="2000" i="1">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latin typeface="Cambria Math" panose="02040503050406030204" pitchFamily="18" charset="0"/>
                                  <a:ea typeface="Cambria Math" panose="02040503050406030204" pitchFamily="18" charset="0"/>
                                  <a:cs typeface="Segoe UI Light" panose="020B0502040204020203" pitchFamily="34" charset="0"/>
                                </a:rPr>
                                <m:t>𝐶</m:t>
                              </m:r>
                            </m:e>
                            <m:sup>
                              <m:r>
                                <a:rPr lang="en-US" sz="2000" i="1">
                                  <a:latin typeface="Cambria Math" panose="02040503050406030204" pitchFamily="18" charset="0"/>
                                  <a:ea typeface="Cambria Math" panose="02040503050406030204" pitchFamily="18" charset="0"/>
                                  <a:cs typeface="Segoe UI Light" panose="020B0502040204020203" pitchFamily="34" charset="0"/>
                                </a:rPr>
                                <m:t>𝑎</m:t>
                              </m:r>
                              <m:r>
                                <a:rPr lang="en-US" sz="2000" i="1">
                                  <a:latin typeface="Cambria Math" panose="02040503050406030204" pitchFamily="18" charset="0"/>
                                  <a:ea typeface="Cambria Math" panose="02040503050406030204" pitchFamily="18" charset="0"/>
                                  <a:cs typeface="Segoe UI Light" panose="020B0502040204020203" pitchFamily="34" charset="0"/>
                                </a:rPr>
                                <m:t>=1</m:t>
                              </m:r>
                            </m:sup>
                          </m:sSup>
                        </m:e>
                      </m:d>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 | </m:t>
                      </m:r>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𝑋</m:t>
                      </m:r>
                    </m:oMath>
                  </m:oMathPara>
                </a14:m>
                <a:endParaRPr lang="fr-FR" sz="2000" dirty="0"/>
              </a:p>
            </p:txBody>
          </p:sp>
        </mc:Choice>
        <mc:Fallback xmlns="">
          <p:sp>
            <p:nvSpPr>
              <p:cNvPr id="11" name="TextBox 10">
                <a:extLst>
                  <a:ext uri="{FF2B5EF4-FFF2-40B4-BE49-F238E27FC236}">
                    <a16:creationId xmlns:a16="http://schemas.microsoft.com/office/drawing/2014/main" id="{CB0CF0CA-B17F-4DF9-FE1D-16BD8AAA35DE}"/>
                  </a:ext>
                </a:extLst>
              </p:cNvPr>
              <p:cNvSpPr txBox="1">
                <a:spLocks noRot="1" noChangeAspect="1" noMove="1" noResize="1" noEditPoints="1" noAdjustHandles="1" noChangeArrowheads="1" noChangeShapeType="1" noTextEdit="1"/>
              </p:cNvSpPr>
              <p:nvPr/>
            </p:nvSpPr>
            <p:spPr>
              <a:xfrm>
                <a:off x="5267459" y="5077836"/>
                <a:ext cx="6094674" cy="439736"/>
              </a:xfrm>
              <a:prstGeom prst="rect">
                <a:avLst/>
              </a:prstGeom>
              <a:blipFill>
                <a:blip r:embed="rId6"/>
                <a:stretch>
                  <a:fillRect b="-9722"/>
                </a:stretch>
              </a:blipFill>
            </p:spPr>
            <p:txBody>
              <a:bodyPr/>
              <a:lstStyle/>
              <a:p>
                <a:r>
                  <a:rPr lang="fr-FR">
                    <a:noFill/>
                  </a:rPr>
                  <a:t> </a:t>
                </a:r>
              </a:p>
            </p:txBody>
          </p:sp>
        </mc:Fallback>
      </mc:AlternateContent>
    </p:spTree>
    <p:extLst>
      <p:ext uri="{BB962C8B-B14F-4D97-AF65-F5344CB8AC3E}">
        <p14:creationId xmlns:p14="http://schemas.microsoft.com/office/powerpoint/2010/main" val="690269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E58205-FA3C-8211-1D3A-05B37593ADC5}"/>
                  </a:ext>
                </a:extLst>
              </p:cNvPr>
              <p:cNvSpPr txBox="1"/>
              <p:nvPr/>
            </p:nvSpPr>
            <p:spPr>
              <a:xfrm>
                <a:off x="5267459" y="1899634"/>
                <a:ext cx="6639196" cy="2246769"/>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H2: Positivity </a:t>
                </a:r>
              </a:p>
              <a:p>
                <a:r>
                  <a:rPr lang="en-US" sz="2000" dirty="0">
                    <a:latin typeface="Segoe UI" panose="020B0502040204020203" pitchFamily="34" charset="0"/>
                    <a:cs typeface="Segoe UI" panose="020B0502040204020203" pitchFamily="34" charset="0"/>
                  </a:rPr>
                  <a:t>For any set of covariates </a:t>
                </a:r>
                <a14:m>
                  <m:oMath xmlns:m="http://schemas.openxmlformats.org/officeDocument/2006/math">
                    <m:r>
                      <a:rPr lang="en-US" sz="2000" i="1" dirty="0" smtClean="0">
                        <a:latin typeface="Cambria Math" panose="02040503050406030204" pitchFamily="18" charset="0"/>
                        <a:cs typeface="Segoe UI" panose="020B0502040204020203" pitchFamily="34" charset="0"/>
                      </a:rPr>
                      <m:t>𝑋</m:t>
                    </m:r>
                    <m:r>
                      <a:rPr lang="en-US" sz="2000" i="1" dirty="0" smtClean="0">
                        <a:latin typeface="Cambria Math" panose="02040503050406030204" pitchFamily="18" charset="0"/>
                        <a:cs typeface="Segoe UI" panose="020B0502040204020203" pitchFamily="34" charset="0"/>
                      </a:rPr>
                      <m:t> = </m:t>
                    </m:r>
                    <m:r>
                      <a:rPr lang="en-US" sz="2000" i="1" dirty="0" smtClean="0">
                        <a:latin typeface="Cambria Math" panose="02040503050406030204" pitchFamily="18" charset="0"/>
                        <a:cs typeface="Segoe UI" panose="020B0502040204020203" pitchFamily="34" charset="0"/>
                      </a:rPr>
                      <m:t>𝑥</m:t>
                    </m:r>
                    <m:r>
                      <a:rPr lang="en-US" sz="2000" i="1" dirty="0" smtClean="0">
                        <a:latin typeface="Cambria Math" panose="02040503050406030204" pitchFamily="18" charset="0"/>
                        <a:cs typeface="Segoe UI" panose="020B0502040204020203" pitchFamily="34" charset="0"/>
                      </a:rPr>
                      <m:t> </m:t>
                    </m:r>
                  </m:oMath>
                </a14:m>
                <a:r>
                  <a:rPr lang="en-US" sz="2000" dirty="0">
                    <a:latin typeface="Segoe UI" panose="020B0502040204020203" pitchFamily="34" charset="0"/>
                    <a:cs typeface="Segoe UI" panose="020B0502040204020203" pitchFamily="34" charset="0"/>
                  </a:rPr>
                  <a:t>present in the population, there is a nonzero probability of being assigned to any arm </a:t>
                </a:r>
                <a14:m>
                  <m:oMath xmlns:m="http://schemas.openxmlformats.org/officeDocument/2006/math">
                    <m:r>
                      <a:rPr lang="en-US" sz="2000" i="1" dirty="0" smtClean="0">
                        <a:latin typeface="Cambria Math" panose="02040503050406030204" pitchFamily="18" charset="0"/>
                        <a:cs typeface="Segoe UI" panose="020B0502040204020203" pitchFamily="34" charset="0"/>
                      </a:rPr>
                      <m:t>𝑎</m:t>
                    </m:r>
                  </m:oMath>
                </a14:m>
                <a:r>
                  <a:rPr lang="en-US" sz="2000" dirty="0">
                    <a:latin typeface="Segoe UI" panose="020B0502040204020203" pitchFamily="34" charset="0"/>
                    <a:cs typeface="Segoe UI" panose="020B0502040204020203" pitchFamily="34" charset="0"/>
                  </a:rPr>
                  <a:t>.</a:t>
                </a:r>
              </a:p>
              <a:p>
                <a:endParaRPr lang="en-US" sz="2000" dirty="0"/>
              </a:p>
              <a:p>
                <a:endParaRPr lang="en-US" sz="2000" dirty="0"/>
              </a:p>
              <a:p>
                <a:endParaRPr lang="en-US" sz="2000" dirty="0"/>
              </a:p>
            </p:txBody>
          </p:sp>
        </mc:Choice>
        <mc:Fallback xmlns="">
          <p:sp>
            <p:nvSpPr>
              <p:cNvPr id="5" name="TextBox 4">
                <a:extLst>
                  <a:ext uri="{FF2B5EF4-FFF2-40B4-BE49-F238E27FC236}">
                    <a16:creationId xmlns:a16="http://schemas.microsoft.com/office/drawing/2014/main" id="{66E58205-FA3C-8211-1D3A-05B37593ADC5}"/>
                  </a:ext>
                </a:extLst>
              </p:cNvPr>
              <p:cNvSpPr txBox="1">
                <a:spLocks noRot="1" noChangeAspect="1" noMove="1" noResize="1" noEditPoints="1" noAdjustHandles="1" noChangeArrowheads="1" noChangeShapeType="1" noTextEdit="1"/>
              </p:cNvSpPr>
              <p:nvPr/>
            </p:nvSpPr>
            <p:spPr>
              <a:xfrm>
                <a:off x="5267459" y="1899634"/>
                <a:ext cx="6639196" cy="2246769"/>
              </a:xfrm>
              <a:prstGeom prst="rect">
                <a:avLst/>
              </a:prstGeom>
              <a:blipFill>
                <a:blip r:embed="rId3"/>
                <a:stretch>
                  <a:fillRect l="-918" t="-1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B456AC-EC46-C727-736F-F55C70FFC8A2}"/>
                  </a:ext>
                </a:extLst>
              </p:cNvPr>
              <p:cNvSpPr txBox="1"/>
              <p:nvPr/>
            </p:nvSpPr>
            <p:spPr>
              <a:xfrm>
                <a:off x="5201937" y="3563582"/>
                <a:ext cx="6094674"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tx1"/>
                          </a:solidFill>
                          <a:latin typeface="Cambria Math" panose="02040503050406030204" pitchFamily="18" charset="0"/>
                          <a:cs typeface="Segoe UI Light" panose="020B0502040204020203" pitchFamily="34" charset="0"/>
                        </a:rPr>
                        <m:t>0&lt;</m:t>
                      </m:r>
                      <m:r>
                        <a:rPr lang="en-US" sz="2200" b="0" i="1" smtClean="0">
                          <a:solidFill>
                            <a:schemeClr val="tx1"/>
                          </a:solidFill>
                          <a:latin typeface="Cambria Math" panose="02040503050406030204" pitchFamily="18" charset="0"/>
                          <a:cs typeface="Segoe UI Light" panose="020B0502040204020203" pitchFamily="34" charset="0"/>
                        </a:rPr>
                        <m:t>𝑃</m:t>
                      </m:r>
                      <m:d>
                        <m:dPr>
                          <m:endChr m:val="|"/>
                          <m:ctrlPr>
                            <a:rPr lang="en-US" sz="2200" b="0" i="1" smtClean="0">
                              <a:solidFill>
                                <a:schemeClr val="tx1"/>
                              </a:solidFill>
                              <a:latin typeface="Cambria Math" panose="02040503050406030204" pitchFamily="18" charset="0"/>
                              <a:cs typeface="Segoe UI Light" panose="020B0502040204020203" pitchFamily="34" charset="0"/>
                            </a:rPr>
                          </m:ctrlPr>
                        </m:dPr>
                        <m:e>
                          <m:r>
                            <a:rPr lang="en-US" sz="2200" i="1" smtClean="0">
                              <a:solidFill>
                                <a:schemeClr val="tx1"/>
                              </a:solidFill>
                              <a:latin typeface="Cambria Math" panose="02040503050406030204" pitchFamily="18" charset="0"/>
                              <a:cs typeface="Segoe UI Light" panose="020B0502040204020203" pitchFamily="34" charset="0"/>
                            </a:rPr>
                            <m:t>𝐴</m:t>
                          </m:r>
                          <m:r>
                            <a:rPr lang="en-US" sz="2200" b="0" i="1" smtClean="0">
                              <a:solidFill>
                                <a:schemeClr val="tx1"/>
                              </a:solidFill>
                              <a:latin typeface="Cambria Math" panose="02040503050406030204" pitchFamily="18" charset="0"/>
                              <a:cs typeface="Segoe UI Light" panose="020B0502040204020203" pitchFamily="34" charset="0"/>
                            </a:rPr>
                            <m:t>=</m:t>
                          </m:r>
                          <m:r>
                            <a:rPr lang="en-US" sz="2200" b="0" i="1" smtClean="0">
                              <a:solidFill>
                                <a:schemeClr val="tx1"/>
                              </a:solidFill>
                              <a:latin typeface="Cambria Math" panose="02040503050406030204" pitchFamily="18" charset="0"/>
                              <a:cs typeface="Segoe UI Light" panose="020B0502040204020203" pitchFamily="34" charset="0"/>
                            </a:rPr>
                            <m:t>𝑎</m:t>
                          </m:r>
                          <m:r>
                            <a:rPr lang="en-US" sz="2200" b="0" i="1" smtClean="0">
                              <a:solidFill>
                                <a:schemeClr val="tx1"/>
                              </a:solidFill>
                              <a:latin typeface="Cambria Math" panose="02040503050406030204" pitchFamily="18" charset="0"/>
                              <a:cs typeface="Segoe UI Light" panose="020B0502040204020203" pitchFamily="34" charset="0"/>
                            </a:rPr>
                            <m:t> </m:t>
                          </m:r>
                        </m:e>
                      </m:d>
                      <m:r>
                        <a:rPr lang="en-US" sz="2200" b="0" i="1" smtClean="0">
                          <a:solidFill>
                            <a:schemeClr val="tx1"/>
                          </a:solidFill>
                          <a:latin typeface="Cambria Math" panose="02040503050406030204" pitchFamily="18" charset="0"/>
                          <a:cs typeface="Segoe UI Light" panose="020B0502040204020203" pitchFamily="34" charset="0"/>
                        </a:rPr>
                        <m:t> </m:t>
                      </m:r>
                      <m:r>
                        <a:rPr lang="en-US" sz="2200" b="0" i="1" smtClean="0">
                          <a:solidFill>
                            <a:schemeClr val="tx1"/>
                          </a:solidFill>
                          <a:latin typeface="Cambria Math" panose="02040503050406030204" pitchFamily="18" charset="0"/>
                          <a:cs typeface="Segoe UI Light" panose="020B0502040204020203" pitchFamily="34" charset="0"/>
                        </a:rPr>
                        <m:t>𝑋</m:t>
                      </m:r>
                      <m:r>
                        <a:rPr lang="en-US" sz="2200" b="0" i="1" smtClean="0">
                          <a:solidFill>
                            <a:schemeClr val="tx1"/>
                          </a:solidFill>
                          <a:latin typeface="Cambria Math" panose="02040503050406030204" pitchFamily="18" charset="0"/>
                          <a:cs typeface="Segoe UI Light" panose="020B0502040204020203" pitchFamily="34" charset="0"/>
                        </a:rPr>
                        <m:t>=</m:t>
                      </m:r>
                      <m:r>
                        <a:rPr lang="en-US" sz="2200" b="0" i="1" smtClean="0">
                          <a:solidFill>
                            <a:schemeClr val="tx1"/>
                          </a:solidFill>
                          <a:latin typeface="Cambria Math" panose="02040503050406030204" pitchFamily="18" charset="0"/>
                          <a:cs typeface="Segoe UI Light" panose="020B0502040204020203" pitchFamily="34" charset="0"/>
                        </a:rPr>
                        <m:t>𝑥</m:t>
                      </m:r>
                      <m:r>
                        <a:rPr lang="en-US" sz="2200" b="0" i="1" smtClean="0">
                          <a:solidFill>
                            <a:schemeClr val="tx1"/>
                          </a:solidFill>
                          <a:latin typeface="Cambria Math" panose="02040503050406030204" pitchFamily="18" charset="0"/>
                          <a:cs typeface="Segoe UI Light" panose="020B0502040204020203" pitchFamily="34" charset="0"/>
                        </a:rPr>
                        <m:t>)&lt;1</m:t>
                      </m:r>
                    </m:oMath>
                  </m:oMathPara>
                </a14:m>
                <a:endParaRPr lang="fr-FR" sz="2200" dirty="0"/>
              </a:p>
            </p:txBody>
          </p:sp>
        </mc:Choice>
        <mc:Fallback xmlns="">
          <p:sp>
            <p:nvSpPr>
              <p:cNvPr id="7" name="TextBox 6">
                <a:extLst>
                  <a:ext uri="{FF2B5EF4-FFF2-40B4-BE49-F238E27FC236}">
                    <a16:creationId xmlns:a16="http://schemas.microsoft.com/office/drawing/2014/main" id="{B0B456AC-EC46-C727-736F-F55C70FFC8A2}"/>
                  </a:ext>
                </a:extLst>
              </p:cNvPr>
              <p:cNvSpPr txBox="1">
                <a:spLocks noRot="1" noChangeAspect="1" noMove="1" noResize="1" noEditPoints="1" noAdjustHandles="1" noChangeArrowheads="1" noChangeShapeType="1" noTextEdit="1"/>
              </p:cNvSpPr>
              <p:nvPr/>
            </p:nvSpPr>
            <p:spPr>
              <a:xfrm>
                <a:off x="5201937" y="3563582"/>
                <a:ext cx="6094674" cy="430887"/>
              </a:xfrm>
              <a:prstGeom prst="rect">
                <a:avLst/>
              </a:prstGeom>
              <a:blipFill>
                <a:blip r:embed="rId4"/>
                <a:stretch>
                  <a:fillRect b="-1714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FE46F59-048B-3348-837B-E9775E285AFF}"/>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017B008F-3E01-CED1-8CD9-A239263351F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2031E4C-F38A-4DED-53A0-462E39C1E3A0}"/>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2" name="Title 1">
            <a:extLst>
              <a:ext uri="{FF2B5EF4-FFF2-40B4-BE49-F238E27FC236}">
                <a16:creationId xmlns:a16="http://schemas.microsoft.com/office/drawing/2014/main" id="{09E7BA4A-1403-0A35-E8FF-DA8FF7457630}"/>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259629CF-0A7F-B7B1-33FB-97FCF9CF42A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55</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100697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56</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898484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388668" cy="187743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Use of overlap weights to emulate randomization</a:t>
                </a:r>
              </a:p>
              <a:p>
                <a:endParaRPr lang="en-US" sz="2000" dirty="0">
                  <a:latin typeface="Segoe UI" panose="020B0502040204020203" pitchFamily="34" charset="0"/>
                  <a:cs typeface="Segoe UI" panose="020B0502040204020203" pitchFamily="34" charset="0"/>
                </a:endParaRPr>
              </a:p>
              <a:p>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 set of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i="1" dirty="0" smtClean="0">
                        <a:latin typeface="Cambria Math" panose="02040503050406030204" pitchFamily="18" charset="0"/>
                        <a:cs typeface="Segoe UI" panose="020B0502040204020203" pitchFamily="34" charset="0"/>
                      </a:rPr>
                      <m:t>𝑋</m:t>
                    </m:r>
                    <m:r>
                      <a:rPr lang="fr-FR" sz="2000" i="1" dirty="0" smtClean="0">
                        <a:latin typeface="Cambria Math" panose="02040503050406030204" pitchFamily="18" charset="0"/>
                        <a:cs typeface="Segoe UI" panose="020B0502040204020203" pitchFamily="34" charset="0"/>
                      </a:rPr>
                      <m:t>=</m:t>
                    </m:r>
                    <m:r>
                      <a:rPr lang="fr-FR" sz="2000" i="1" dirty="0" smtClean="0">
                        <a:latin typeface="Cambria Math" panose="02040503050406030204" pitchFamily="18" charset="0"/>
                        <a:cs typeface="Segoe UI" panose="020B0502040204020203" pitchFamily="34" charset="0"/>
                      </a:rPr>
                      <m:t>𝑥</m:t>
                    </m:r>
                  </m:oMath>
                </a14:m>
                <a:r>
                  <a:rPr lang="fr-FR" sz="2000" dirty="0">
                    <a:latin typeface="Segoe UI" panose="020B0502040204020203" pitchFamily="34" charset="0"/>
                    <a:cs typeface="Segoe UI" panose="020B0502040204020203" pitchFamily="34" charset="0"/>
                  </a:rPr>
                  <a:t>, the </a:t>
                </a:r>
                <a:r>
                  <a:rPr lang="fr-FR" sz="2000" dirty="0" err="1">
                    <a:latin typeface="Segoe UI" panose="020B0502040204020203" pitchFamily="34" charset="0"/>
                    <a:cs typeface="Segoe UI" panose="020B0502040204020203" pitchFamily="34" charset="0"/>
                  </a:rPr>
                  <a:t>corresponding</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overlap</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weight</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b="1" i="1" dirty="0" smtClean="0">
                        <a:solidFill>
                          <a:srgbClr val="0070C0"/>
                        </a:solidFill>
                        <a:latin typeface="Cambria Math" panose="02040503050406030204" pitchFamily="18" charset="0"/>
                        <a:cs typeface="Segoe UI" panose="020B0502040204020203" pitchFamily="34" charset="0"/>
                      </a:rPr>
                      <m:t>𝒘</m:t>
                    </m:r>
                    <m:r>
                      <a:rPr lang="fr-FR" sz="2000" b="1" i="1" dirty="0" smtClean="0">
                        <a:solidFill>
                          <a:srgbClr val="0070C0"/>
                        </a:solidFill>
                        <a:latin typeface="Cambria Math" panose="02040503050406030204" pitchFamily="18" charset="0"/>
                        <a:cs typeface="Segoe UI" panose="020B0502040204020203" pitchFamily="34" charset="0"/>
                      </a:rPr>
                      <m:t>(</m:t>
                    </m:r>
                    <m:r>
                      <a:rPr lang="fr-FR" sz="2000" b="1" i="1" dirty="0" smtClean="0">
                        <a:solidFill>
                          <a:srgbClr val="0070C0"/>
                        </a:solidFill>
                        <a:latin typeface="Cambria Math" panose="02040503050406030204" pitchFamily="18" charset="0"/>
                        <a:cs typeface="Segoe UI" panose="020B0502040204020203" pitchFamily="34" charset="0"/>
                      </a:rPr>
                      <m:t>𝒙</m:t>
                    </m:r>
                    <m:r>
                      <a:rPr lang="fr-FR" sz="2000" b="1" i="1" dirty="0" smtClean="0">
                        <a:solidFill>
                          <a:srgbClr val="0070C0"/>
                        </a:solidFill>
                        <a:latin typeface="Cambria Math" panose="02040503050406030204" pitchFamily="18" charset="0"/>
                        <a:cs typeface="Segoe UI" panose="020B0502040204020203" pitchFamily="34" charset="0"/>
                      </a:rPr>
                      <m:t>)</m:t>
                    </m:r>
                  </m:oMath>
                </a14:m>
                <a:r>
                  <a:rPr lang="fr-FR" sz="2000" i="1"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is</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defined</a:t>
                </a:r>
                <a:r>
                  <a:rPr lang="fr-FR" sz="2000" dirty="0">
                    <a:latin typeface="Segoe UI" panose="020B0502040204020203" pitchFamily="34" charset="0"/>
                    <a:cs typeface="Segoe UI" panose="020B0502040204020203" pitchFamily="34" charset="0"/>
                  </a:rPr>
                  <a:t> as </a:t>
                </a:r>
                <a:r>
                  <a:rPr lang="fr-FR" sz="2000" dirty="0" err="1">
                    <a:latin typeface="Segoe UI" panose="020B0502040204020203" pitchFamily="34" charset="0"/>
                    <a:cs typeface="Segoe UI" panose="020B0502040204020203" pitchFamily="34" charset="0"/>
                  </a:rPr>
                  <a:t>follows</a:t>
                </a:r>
                <a:r>
                  <a:rPr lang="fr-FR" sz="2000" dirty="0">
                    <a:latin typeface="Segoe UI" panose="020B0502040204020203" pitchFamily="34" charset="0"/>
                    <a:cs typeface="Segoe UI" panose="020B0502040204020203" pitchFamily="34" charset="0"/>
                  </a:rPr>
                  <a:t>:</a:t>
                </a:r>
              </a:p>
              <a:p>
                <a:endParaRPr lang="fr-FR" dirty="0"/>
              </a:p>
              <a:p>
                <a:endParaRPr lang="fr-FR" dirty="0"/>
              </a:p>
            </p:txBody>
          </p:sp>
        </mc:Choice>
        <mc:Fallback xmlns="">
          <p:sp>
            <p:nvSpPr>
              <p:cNvPr id="5" name="TextBox 4">
                <a:extLst>
                  <a:ext uri="{FF2B5EF4-FFF2-40B4-BE49-F238E27FC236}">
                    <a16:creationId xmlns:a16="http://schemas.microsoft.com/office/drawing/2014/main" id="{2BA5288F-91DD-201A-20E0-E0B394FF84DC}"/>
                  </a:ext>
                </a:extLst>
              </p:cNvPr>
              <p:cNvSpPr txBox="1">
                <a:spLocks noRot="1" noChangeAspect="1" noMove="1" noResize="1" noEditPoints="1" noAdjustHandles="1" noChangeArrowheads="1" noChangeShapeType="1" noTextEdit="1"/>
              </p:cNvSpPr>
              <p:nvPr/>
            </p:nvSpPr>
            <p:spPr>
              <a:xfrm>
                <a:off x="5220236" y="1825579"/>
                <a:ext cx="6388668" cy="1877437"/>
              </a:xfrm>
              <a:prstGeom prst="rect">
                <a:avLst/>
              </a:prstGeom>
              <a:blipFill>
                <a:blip r:embed="rId3"/>
                <a:stretch>
                  <a:fillRect l="-954" t="-1299"/>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57</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56272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388668" cy="187743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Use of overlap weights to emulate randomization</a:t>
                </a:r>
              </a:p>
              <a:p>
                <a:endParaRPr lang="en-US" sz="2000" dirty="0">
                  <a:latin typeface="Segoe UI" panose="020B0502040204020203" pitchFamily="34" charset="0"/>
                  <a:cs typeface="Segoe UI" panose="020B0502040204020203" pitchFamily="34" charset="0"/>
                </a:endParaRPr>
              </a:p>
              <a:p>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 set of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i="1" dirty="0" smtClean="0">
                        <a:latin typeface="Cambria Math" panose="02040503050406030204" pitchFamily="18" charset="0"/>
                        <a:cs typeface="Segoe UI" panose="020B0502040204020203" pitchFamily="34" charset="0"/>
                      </a:rPr>
                      <m:t>𝑋</m:t>
                    </m:r>
                    <m:r>
                      <a:rPr lang="fr-FR" sz="2000" i="1" dirty="0" smtClean="0">
                        <a:latin typeface="Cambria Math" panose="02040503050406030204" pitchFamily="18" charset="0"/>
                        <a:cs typeface="Segoe UI" panose="020B0502040204020203" pitchFamily="34" charset="0"/>
                      </a:rPr>
                      <m:t>=</m:t>
                    </m:r>
                    <m:r>
                      <a:rPr lang="fr-FR" sz="2000" i="1" dirty="0" smtClean="0">
                        <a:latin typeface="Cambria Math" panose="02040503050406030204" pitchFamily="18" charset="0"/>
                        <a:cs typeface="Segoe UI" panose="020B0502040204020203" pitchFamily="34" charset="0"/>
                      </a:rPr>
                      <m:t>𝑥</m:t>
                    </m:r>
                  </m:oMath>
                </a14:m>
                <a:r>
                  <a:rPr lang="fr-FR" sz="2000" dirty="0">
                    <a:latin typeface="Segoe UI" panose="020B0502040204020203" pitchFamily="34" charset="0"/>
                    <a:cs typeface="Segoe UI" panose="020B0502040204020203" pitchFamily="34" charset="0"/>
                  </a:rPr>
                  <a:t>, the </a:t>
                </a:r>
                <a:r>
                  <a:rPr lang="fr-FR" sz="2000" dirty="0" err="1">
                    <a:latin typeface="Segoe UI" panose="020B0502040204020203" pitchFamily="34" charset="0"/>
                    <a:cs typeface="Segoe UI" panose="020B0502040204020203" pitchFamily="34" charset="0"/>
                  </a:rPr>
                  <a:t>corresponding</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overlap</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weight</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b="1" i="1" dirty="0" smtClean="0">
                        <a:solidFill>
                          <a:srgbClr val="0070C0"/>
                        </a:solidFill>
                        <a:latin typeface="Cambria Math" panose="02040503050406030204" pitchFamily="18" charset="0"/>
                        <a:cs typeface="Segoe UI" panose="020B0502040204020203" pitchFamily="34" charset="0"/>
                      </a:rPr>
                      <m:t>𝒘</m:t>
                    </m:r>
                    <m:r>
                      <a:rPr lang="fr-FR" sz="2000" b="1" i="1" dirty="0" smtClean="0">
                        <a:solidFill>
                          <a:srgbClr val="0070C0"/>
                        </a:solidFill>
                        <a:latin typeface="Cambria Math" panose="02040503050406030204" pitchFamily="18" charset="0"/>
                        <a:cs typeface="Segoe UI" panose="020B0502040204020203" pitchFamily="34" charset="0"/>
                      </a:rPr>
                      <m:t>(</m:t>
                    </m:r>
                    <m:r>
                      <a:rPr lang="fr-FR" sz="2000" b="1" i="1" dirty="0" smtClean="0">
                        <a:solidFill>
                          <a:srgbClr val="0070C0"/>
                        </a:solidFill>
                        <a:latin typeface="Cambria Math" panose="02040503050406030204" pitchFamily="18" charset="0"/>
                        <a:cs typeface="Segoe UI" panose="020B0502040204020203" pitchFamily="34" charset="0"/>
                      </a:rPr>
                      <m:t>𝒙</m:t>
                    </m:r>
                    <m:r>
                      <a:rPr lang="fr-FR" sz="2000" b="1" i="1" dirty="0" smtClean="0">
                        <a:solidFill>
                          <a:srgbClr val="0070C0"/>
                        </a:solidFill>
                        <a:latin typeface="Cambria Math" panose="02040503050406030204" pitchFamily="18" charset="0"/>
                        <a:cs typeface="Segoe UI" panose="020B0502040204020203" pitchFamily="34" charset="0"/>
                      </a:rPr>
                      <m:t>)</m:t>
                    </m:r>
                  </m:oMath>
                </a14:m>
                <a:r>
                  <a:rPr lang="fr-FR" sz="2000" i="1"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is</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defined</a:t>
                </a:r>
                <a:r>
                  <a:rPr lang="fr-FR" sz="2000" dirty="0">
                    <a:latin typeface="Segoe UI" panose="020B0502040204020203" pitchFamily="34" charset="0"/>
                    <a:cs typeface="Segoe UI" panose="020B0502040204020203" pitchFamily="34" charset="0"/>
                  </a:rPr>
                  <a:t> as </a:t>
                </a:r>
                <a:r>
                  <a:rPr lang="fr-FR" sz="2000" dirty="0" err="1">
                    <a:latin typeface="Segoe UI" panose="020B0502040204020203" pitchFamily="34" charset="0"/>
                    <a:cs typeface="Segoe UI" panose="020B0502040204020203" pitchFamily="34" charset="0"/>
                  </a:rPr>
                  <a:t>follows</a:t>
                </a:r>
                <a:r>
                  <a:rPr lang="fr-FR" sz="2000" dirty="0">
                    <a:latin typeface="Segoe UI" panose="020B0502040204020203" pitchFamily="34" charset="0"/>
                    <a:cs typeface="Segoe UI" panose="020B0502040204020203" pitchFamily="34" charset="0"/>
                  </a:rPr>
                  <a:t>:</a:t>
                </a:r>
              </a:p>
              <a:p>
                <a:endParaRPr lang="fr-FR" dirty="0"/>
              </a:p>
              <a:p>
                <a:endParaRPr lang="fr-FR" dirty="0"/>
              </a:p>
            </p:txBody>
          </p:sp>
        </mc:Choice>
        <mc:Fallback xmlns="">
          <p:sp>
            <p:nvSpPr>
              <p:cNvPr id="5" name="TextBox 4">
                <a:extLst>
                  <a:ext uri="{FF2B5EF4-FFF2-40B4-BE49-F238E27FC236}">
                    <a16:creationId xmlns:a16="http://schemas.microsoft.com/office/drawing/2014/main" id="{2BA5288F-91DD-201A-20E0-E0B394FF84DC}"/>
                  </a:ext>
                </a:extLst>
              </p:cNvPr>
              <p:cNvSpPr txBox="1">
                <a:spLocks noRot="1" noChangeAspect="1" noMove="1" noResize="1" noEditPoints="1" noAdjustHandles="1" noChangeArrowheads="1" noChangeShapeType="1" noTextEdit="1"/>
              </p:cNvSpPr>
              <p:nvPr/>
            </p:nvSpPr>
            <p:spPr>
              <a:xfrm>
                <a:off x="5220236" y="1825579"/>
                <a:ext cx="6388668" cy="1877437"/>
              </a:xfrm>
              <a:prstGeom prst="rect">
                <a:avLst/>
              </a:prstGeom>
              <a:blipFill>
                <a:blip r:embed="rId3"/>
                <a:stretch>
                  <a:fillRect l="-954" t="-1299"/>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230CF1EC-B09B-7D53-9BBF-28E830F8931F}"/>
              </a:ext>
            </a:extLst>
          </p:cNvPr>
          <p:cNvCxnSpPr>
            <a:cxnSpLocks/>
          </p:cNvCxnSpPr>
          <p:nvPr/>
        </p:nvCxnSpPr>
        <p:spPr>
          <a:xfrm>
            <a:off x="5657046" y="6175085"/>
            <a:ext cx="5149499"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58</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1D1865-9FEB-5230-1040-553DDDA64DB8}"/>
                  </a:ext>
                </a:extLst>
              </p:cNvPr>
              <p:cNvSpPr txBox="1"/>
              <p:nvPr/>
            </p:nvSpPr>
            <p:spPr>
              <a:xfrm>
                <a:off x="10878541" y="6011693"/>
                <a:ext cx="1052148"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oMath>
                </a14:m>
                <a:r>
                  <a:rPr lang="fr-FR" dirty="0"/>
                  <a:t> </a:t>
                </a:r>
                <a:r>
                  <a:rPr lang="fr-FR" sz="1600" dirty="0">
                    <a:latin typeface="Segoe UI" panose="020B0502040204020203" pitchFamily="34" charset="0"/>
                    <a:cs typeface="Segoe UI" panose="020B0502040204020203" pitchFamily="34" charset="0"/>
                  </a:rPr>
                  <a:t>(e.g., </a:t>
                </a:r>
                <a:r>
                  <a:rPr lang="fr-FR" sz="1600" dirty="0" err="1">
                    <a:latin typeface="Segoe UI" panose="020B0502040204020203" pitchFamily="34" charset="0"/>
                    <a:cs typeface="Segoe UI" panose="020B0502040204020203" pitchFamily="34" charset="0"/>
                  </a:rPr>
                  <a:t>age</a:t>
                </a:r>
                <a:r>
                  <a:rPr lang="fr-FR" sz="1600" dirty="0">
                    <a:latin typeface="Segoe UI" panose="020B0502040204020203" pitchFamily="34" charset="0"/>
                    <a:cs typeface="Segoe UI" panose="020B0502040204020203" pitchFamily="34" charset="0"/>
                  </a:rPr>
                  <a:t>)</a:t>
                </a:r>
                <a:endParaRPr lang="fr-FR" dirty="0">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681D1865-9FEB-5230-1040-553DDDA64DB8}"/>
                  </a:ext>
                </a:extLst>
              </p:cNvPr>
              <p:cNvSpPr txBox="1">
                <a:spLocks noRot="1" noChangeAspect="1" noMove="1" noResize="1" noEditPoints="1" noAdjustHandles="1" noChangeArrowheads="1" noChangeShapeType="1" noTextEdit="1"/>
              </p:cNvSpPr>
              <p:nvPr/>
            </p:nvSpPr>
            <p:spPr>
              <a:xfrm>
                <a:off x="10878541" y="6011693"/>
                <a:ext cx="1052148" cy="276999"/>
              </a:xfrm>
              <a:prstGeom prst="rect">
                <a:avLst/>
              </a:prstGeom>
              <a:blipFill>
                <a:blip r:embed="rId4"/>
                <a:stretch>
                  <a:fillRect l="-5814" t="-17391" r="-10465" b="-36957"/>
                </a:stretch>
              </a:blipFill>
            </p:spPr>
            <p:txBody>
              <a:bodyPr/>
              <a:lstStyle/>
              <a:p>
                <a:r>
                  <a:rPr lang="fr-FR">
                    <a:noFill/>
                  </a:rPr>
                  <a:t> </a:t>
                </a:r>
              </a:p>
            </p:txBody>
          </p:sp>
        </mc:Fallback>
      </mc:AlternateContent>
    </p:spTree>
    <p:extLst>
      <p:ext uri="{BB962C8B-B14F-4D97-AF65-F5344CB8AC3E}">
        <p14:creationId xmlns:p14="http://schemas.microsoft.com/office/powerpoint/2010/main" val="834088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388668" cy="187743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Use of overlap weights to emulate randomization</a:t>
                </a:r>
              </a:p>
              <a:p>
                <a:endParaRPr lang="en-US" sz="2000" dirty="0">
                  <a:latin typeface="Segoe UI" panose="020B0502040204020203" pitchFamily="34" charset="0"/>
                  <a:cs typeface="Segoe UI" panose="020B0502040204020203" pitchFamily="34" charset="0"/>
                </a:endParaRPr>
              </a:p>
              <a:p>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 set of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i="1" dirty="0" smtClean="0">
                        <a:latin typeface="Cambria Math" panose="02040503050406030204" pitchFamily="18" charset="0"/>
                        <a:cs typeface="Segoe UI" panose="020B0502040204020203" pitchFamily="34" charset="0"/>
                      </a:rPr>
                      <m:t>𝑋</m:t>
                    </m:r>
                    <m:r>
                      <a:rPr lang="fr-FR" sz="2000" i="1" dirty="0" smtClean="0">
                        <a:latin typeface="Cambria Math" panose="02040503050406030204" pitchFamily="18" charset="0"/>
                        <a:cs typeface="Segoe UI" panose="020B0502040204020203" pitchFamily="34" charset="0"/>
                      </a:rPr>
                      <m:t>=</m:t>
                    </m:r>
                    <m:r>
                      <a:rPr lang="fr-FR" sz="2000" i="1" dirty="0" smtClean="0">
                        <a:latin typeface="Cambria Math" panose="02040503050406030204" pitchFamily="18" charset="0"/>
                        <a:cs typeface="Segoe UI" panose="020B0502040204020203" pitchFamily="34" charset="0"/>
                      </a:rPr>
                      <m:t>𝑥</m:t>
                    </m:r>
                  </m:oMath>
                </a14:m>
                <a:r>
                  <a:rPr lang="fr-FR" sz="2000" dirty="0">
                    <a:latin typeface="Segoe UI" panose="020B0502040204020203" pitchFamily="34" charset="0"/>
                    <a:cs typeface="Segoe UI" panose="020B0502040204020203" pitchFamily="34" charset="0"/>
                  </a:rPr>
                  <a:t>, the </a:t>
                </a:r>
                <a:r>
                  <a:rPr lang="fr-FR" sz="2000" dirty="0" err="1">
                    <a:latin typeface="Segoe UI" panose="020B0502040204020203" pitchFamily="34" charset="0"/>
                    <a:cs typeface="Segoe UI" panose="020B0502040204020203" pitchFamily="34" charset="0"/>
                  </a:rPr>
                  <a:t>corresponding</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overlap</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weight</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b="1" i="1" dirty="0" smtClean="0">
                        <a:solidFill>
                          <a:srgbClr val="0070C0"/>
                        </a:solidFill>
                        <a:latin typeface="Cambria Math" panose="02040503050406030204" pitchFamily="18" charset="0"/>
                        <a:cs typeface="Segoe UI" panose="020B0502040204020203" pitchFamily="34" charset="0"/>
                      </a:rPr>
                      <m:t>𝒘</m:t>
                    </m:r>
                    <m:r>
                      <a:rPr lang="fr-FR" sz="2000" b="1" i="1" dirty="0" smtClean="0">
                        <a:solidFill>
                          <a:srgbClr val="0070C0"/>
                        </a:solidFill>
                        <a:latin typeface="Cambria Math" panose="02040503050406030204" pitchFamily="18" charset="0"/>
                        <a:cs typeface="Segoe UI" panose="020B0502040204020203" pitchFamily="34" charset="0"/>
                      </a:rPr>
                      <m:t>(</m:t>
                    </m:r>
                    <m:r>
                      <a:rPr lang="fr-FR" sz="2000" b="1" i="1" dirty="0" smtClean="0">
                        <a:solidFill>
                          <a:srgbClr val="0070C0"/>
                        </a:solidFill>
                        <a:latin typeface="Cambria Math" panose="02040503050406030204" pitchFamily="18" charset="0"/>
                        <a:cs typeface="Segoe UI" panose="020B0502040204020203" pitchFamily="34" charset="0"/>
                      </a:rPr>
                      <m:t>𝒙</m:t>
                    </m:r>
                    <m:r>
                      <a:rPr lang="fr-FR" sz="2000" b="1" i="1" dirty="0" smtClean="0">
                        <a:solidFill>
                          <a:srgbClr val="0070C0"/>
                        </a:solidFill>
                        <a:latin typeface="Cambria Math" panose="02040503050406030204" pitchFamily="18" charset="0"/>
                        <a:cs typeface="Segoe UI" panose="020B0502040204020203" pitchFamily="34" charset="0"/>
                      </a:rPr>
                      <m:t>)</m:t>
                    </m:r>
                  </m:oMath>
                </a14:m>
                <a:r>
                  <a:rPr lang="fr-FR" sz="2000" i="1"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is</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defined</a:t>
                </a:r>
                <a:r>
                  <a:rPr lang="fr-FR" sz="2000" dirty="0">
                    <a:latin typeface="Segoe UI" panose="020B0502040204020203" pitchFamily="34" charset="0"/>
                    <a:cs typeface="Segoe UI" panose="020B0502040204020203" pitchFamily="34" charset="0"/>
                  </a:rPr>
                  <a:t> as </a:t>
                </a:r>
                <a:r>
                  <a:rPr lang="fr-FR" sz="2000" dirty="0" err="1">
                    <a:latin typeface="Segoe UI" panose="020B0502040204020203" pitchFamily="34" charset="0"/>
                    <a:cs typeface="Segoe UI" panose="020B0502040204020203" pitchFamily="34" charset="0"/>
                  </a:rPr>
                  <a:t>follows</a:t>
                </a:r>
                <a:r>
                  <a:rPr lang="fr-FR" sz="2000" dirty="0">
                    <a:latin typeface="Segoe UI" panose="020B0502040204020203" pitchFamily="34" charset="0"/>
                    <a:cs typeface="Segoe UI" panose="020B0502040204020203" pitchFamily="34" charset="0"/>
                  </a:rPr>
                  <a:t>:</a:t>
                </a:r>
              </a:p>
              <a:p>
                <a:endParaRPr lang="fr-FR" dirty="0"/>
              </a:p>
              <a:p>
                <a:endParaRPr lang="fr-FR" dirty="0"/>
              </a:p>
            </p:txBody>
          </p:sp>
        </mc:Choice>
        <mc:Fallback xmlns="">
          <p:sp>
            <p:nvSpPr>
              <p:cNvPr id="5" name="TextBox 4">
                <a:extLst>
                  <a:ext uri="{FF2B5EF4-FFF2-40B4-BE49-F238E27FC236}">
                    <a16:creationId xmlns:a16="http://schemas.microsoft.com/office/drawing/2014/main" id="{2BA5288F-91DD-201A-20E0-E0B394FF84DC}"/>
                  </a:ext>
                </a:extLst>
              </p:cNvPr>
              <p:cNvSpPr txBox="1">
                <a:spLocks noRot="1" noChangeAspect="1" noMove="1" noResize="1" noEditPoints="1" noAdjustHandles="1" noChangeArrowheads="1" noChangeShapeType="1" noTextEdit="1"/>
              </p:cNvSpPr>
              <p:nvPr/>
            </p:nvSpPr>
            <p:spPr>
              <a:xfrm>
                <a:off x="5220236" y="1825579"/>
                <a:ext cx="6388668" cy="1877437"/>
              </a:xfrm>
              <a:prstGeom prst="rect">
                <a:avLst/>
              </a:prstGeom>
              <a:blipFill>
                <a:blip r:embed="rId3"/>
                <a:stretch>
                  <a:fillRect l="-954" t="-1299"/>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230CF1EC-B09B-7D53-9BBF-28E830F8931F}"/>
              </a:ext>
            </a:extLst>
          </p:cNvPr>
          <p:cNvCxnSpPr>
            <a:cxnSpLocks/>
          </p:cNvCxnSpPr>
          <p:nvPr/>
        </p:nvCxnSpPr>
        <p:spPr>
          <a:xfrm>
            <a:off x="5657046" y="6175085"/>
            <a:ext cx="5149499"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8F340BE-AC08-2A27-F97B-AC8158F53DD5}"/>
                  </a:ext>
                </a:extLst>
              </p:cNvPr>
              <p:cNvSpPr txBox="1"/>
              <p:nvPr/>
            </p:nvSpPr>
            <p:spPr>
              <a:xfrm>
                <a:off x="10878541" y="6011693"/>
                <a:ext cx="1052148"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oMath>
                </a14:m>
                <a:r>
                  <a:rPr lang="fr-FR" dirty="0"/>
                  <a:t> </a:t>
                </a:r>
                <a:r>
                  <a:rPr lang="fr-FR" sz="1600" dirty="0">
                    <a:latin typeface="Segoe UI" panose="020B0502040204020203" pitchFamily="34" charset="0"/>
                    <a:cs typeface="Segoe UI" panose="020B0502040204020203" pitchFamily="34" charset="0"/>
                  </a:rPr>
                  <a:t>(e.g., </a:t>
                </a:r>
                <a:r>
                  <a:rPr lang="fr-FR" sz="1600" dirty="0" err="1">
                    <a:latin typeface="Segoe UI" panose="020B0502040204020203" pitchFamily="34" charset="0"/>
                    <a:cs typeface="Segoe UI" panose="020B0502040204020203" pitchFamily="34" charset="0"/>
                  </a:rPr>
                  <a:t>age</a:t>
                </a:r>
                <a:r>
                  <a:rPr lang="fr-FR" sz="1600" dirty="0">
                    <a:latin typeface="Segoe UI" panose="020B0502040204020203" pitchFamily="34" charset="0"/>
                    <a:cs typeface="Segoe UI" panose="020B0502040204020203" pitchFamily="34" charset="0"/>
                  </a:rPr>
                  <a:t>)</a:t>
                </a:r>
                <a:endParaRPr lang="fr-FR" dirty="0">
                  <a:latin typeface="Segoe UI" panose="020B0502040204020203" pitchFamily="34" charset="0"/>
                  <a:cs typeface="Segoe UI" panose="020B0502040204020203" pitchFamily="34" charset="0"/>
                </a:endParaRPr>
              </a:p>
            </p:txBody>
          </p:sp>
        </mc:Choice>
        <mc:Fallback xmlns="">
          <p:sp>
            <p:nvSpPr>
              <p:cNvPr id="23" name="TextBox 22">
                <a:extLst>
                  <a:ext uri="{FF2B5EF4-FFF2-40B4-BE49-F238E27FC236}">
                    <a16:creationId xmlns:a16="http://schemas.microsoft.com/office/drawing/2014/main" id="{38F340BE-AC08-2A27-F97B-AC8158F53DD5}"/>
                  </a:ext>
                </a:extLst>
              </p:cNvPr>
              <p:cNvSpPr txBox="1">
                <a:spLocks noRot="1" noChangeAspect="1" noMove="1" noResize="1" noEditPoints="1" noAdjustHandles="1" noChangeArrowheads="1" noChangeShapeType="1" noTextEdit="1"/>
              </p:cNvSpPr>
              <p:nvPr/>
            </p:nvSpPr>
            <p:spPr>
              <a:xfrm>
                <a:off x="10878541" y="6011693"/>
                <a:ext cx="1052148" cy="276999"/>
              </a:xfrm>
              <a:prstGeom prst="rect">
                <a:avLst/>
              </a:prstGeom>
              <a:blipFill>
                <a:blip r:embed="rId4"/>
                <a:stretch>
                  <a:fillRect l="-5814" t="-17391" r="-10465" b="-36957"/>
                </a:stretch>
              </a:blipFill>
            </p:spPr>
            <p:txBody>
              <a:bodyPr/>
              <a:lstStyle/>
              <a:p>
                <a:r>
                  <a:rPr lang="fr-FR">
                    <a:noFill/>
                  </a:rPr>
                  <a:t> </a:t>
                </a:r>
              </a:p>
            </p:txBody>
          </p:sp>
        </mc:Fallback>
      </mc:AlternateContent>
      <p:cxnSp>
        <p:nvCxnSpPr>
          <p:cNvPr id="28" name="Straight Arrow Connector 27">
            <a:extLst>
              <a:ext uri="{FF2B5EF4-FFF2-40B4-BE49-F238E27FC236}">
                <a16:creationId xmlns:a16="http://schemas.microsoft.com/office/drawing/2014/main" id="{480DFB64-9296-D508-4772-655D05A39D85}"/>
              </a:ext>
            </a:extLst>
          </p:cNvPr>
          <p:cNvCxnSpPr>
            <a:cxnSpLocks/>
          </p:cNvCxnSpPr>
          <p:nvPr/>
        </p:nvCxnSpPr>
        <p:spPr>
          <a:xfrm flipV="1">
            <a:off x="5658828" y="4419093"/>
            <a:ext cx="0" cy="17681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59</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A32BAC1B-8834-889E-54C2-4CA4C838A3FE}"/>
              </a:ext>
            </a:extLst>
          </p:cNvPr>
          <p:cNvSpPr txBox="1"/>
          <p:nvPr/>
        </p:nvSpPr>
        <p:spPr>
          <a:xfrm>
            <a:off x="4997431" y="4062503"/>
            <a:ext cx="205143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Propensity score</a:t>
            </a:r>
            <a:endParaRPr lang="fr-F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1851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68F6B25-2544-561A-0D49-90C3622D69D1}"/>
              </a:ext>
            </a:extLst>
          </p:cNvPr>
          <p:cNvPicPr>
            <a:picLocks noChangeAspect="1"/>
          </p:cNvPicPr>
          <p:nvPr/>
        </p:nvPicPr>
        <p:blipFill>
          <a:blip r:embed="rId3"/>
          <a:stretch>
            <a:fillRect/>
          </a:stretch>
        </p:blipFill>
        <p:spPr>
          <a:xfrm>
            <a:off x="1990510" y="888470"/>
            <a:ext cx="8210979" cy="4788633"/>
          </a:xfrm>
          <a:prstGeom prst="rect">
            <a:avLst/>
          </a:prstGeom>
        </p:spPr>
      </p:pic>
    </p:spTree>
    <p:extLst>
      <p:ext uri="{BB962C8B-B14F-4D97-AF65-F5344CB8AC3E}">
        <p14:creationId xmlns:p14="http://schemas.microsoft.com/office/powerpoint/2010/main" val="2247801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388668" cy="187743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Use of overlap weights to emulate randomization</a:t>
                </a:r>
              </a:p>
              <a:p>
                <a:endParaRPr lang="en-US" sz="2000" dirty="0">
                  <a:latin typeface="Segoe UI" panose="020B0502040204020203" pitchFamily="34" charset="0"/>
                  <a:cs typeface="Segoe UI" panose="020B0502040204020203" pitchFamily="34" charset="0"/>
                </a:endParaRPr>
              </a:p>
              <a:p>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 set of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i="1" dirty="0" smtClean="0">
                        <a:latin typeface="Cambria Math" panose="02040503050406030204" pitchFamily="18" charset="0"/>
                        <a:cs typeface="Segoe UI" panose="020B0502040204020203" pitchFamily="34" charset="0"/>
                      </a:rPr>
                      <m:t>𝑋</m:t>
                    </m:r>
                    <m:r>
                      <a:rPr lang="fr-FR" sz="2000" i="1" dirty="0" smtClean="0">
                        <a:latin typeface="Cambria Math" panose="02040503050406030204" pitchFamily="18" charset="0"/>
                        <a:cs typeface="Segoe UI" panose="020B0502040204020203" pitchFamily="34" charset="0"/>
                      </a:rPr>
                      <m:t>=</m:t>
                    </m:r>
                    <m:r>
                      <a:rPr lang="fr-FR" sz="2000" i="1" dirty="0" smtClean="0">
                        <a:latin typeface="Cambria Math" panose="02040503050406030204" pitchFamily="18" charset="0"/>
                        <a:cs typeface="Segoe UI" panose="020B0502040204020203" pitchFamily="34" charset="0"/>
                      </a:rPr>
                      <m:t>𝑥</m:t>
                    </m:r>
                  </m:oMath>
                </a14:m>
                <a:r>
                  <a:rPr lang="fr-FR" sz="2000" dirty="0">
                    <a:latin typeface="Segoe UI" panose="020B0502040204020203" pitchFamily="34" charset="0"/>
                    <a:cs typeface="Segoe UI" panose="020B0502040204020203" pitchFamily="34" charset="0"/>
                  </a:rPr>
                  <a:t>, the </a:t>
                </a:r>
                <a:r>
                  <a:rPr lang="fr-FR" sz="2000" dirty="0" err="1">
                    <a:latin typeface="Segoe UI" panose="020B0502040204020203" pitchFamily="34" charset="0"/>
                    <a:cs typeface="Segoe UI" panose="020B0502040204020203" pitchFamily="34" charset="0"/>
                  </a:rPr>
                  <a:t>corresponding</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overlap</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weight</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b="1" i="1" dirty="0" smtClean="0">
                        <a:solidFill>
                          <a:srgbClr val="0070C0"/>
                        </a:solidFill>
                        <a:latin typeface="Cambria Math" panose="02040503050406030204" pitchFamily="18" charset="0"/>
                        <a:cs typeface="Segoe UI" panose="020B0502040204020203" pitchFamily="34" charset="0"/>
                      </a:rPr>
                      <m:t>𝒘</m:t>
                    </m:r>
                    <m:r>
                      <a:rPr lang="fr-FR" sz="2000" b="1" i="1" dirty="0" smtClean="0">
                        <a:solidFill>
                          <a:srgbClr val="0070C0"/>
                        </a:solidFill>
                        <a:latin typeface="Cambria Math" panose="02040503050406030204" pitchFamily="18" charset="0"/>
                        <a:cs typeface="Segoe UI" panose="020B0502040204020203" pitchFamily="34" charset="0"/>
                      </a:rPr>
                      <m:t>(</m:t>
                    </m:r>
                    <m:r>
                      <a:rPr lang="fr-FR" sz="2000" b="1" i="1" dirty="0" smtClean="0">
                        <a:solidFill>
                          <a:srgbClr val="0070C0"/>
                        </a:solidFill>
                        <a:latin typeface="Cambria Math" panose="02040503050406030204" pitchFamily="18" charset="0"/>
                        <a:cs typeface="Segoe UI" panose="020B0502040204020203" pitchFamily="34" charset="0"/>
                      </a:rPr>
                      <m:t>𝒙</m:t>
                    </m:r>
                    <m:r>
                      <a:rPr lang="fr-FR" sz="2000" b="1" i="1" dirty="0" smtClean="0">
                        <a:solidFill>
                          <a:srgbClr val="0070C0"/>
                        </a:solidFill>
                        <a:latin typeface="Cambria Math" panose="02040503050406030204" pitchFamily="18" charset="0"/>
                        <a:cs typeface="Segoe UI" panose="020B0502040204020203" pitchFamily="34" charset="0"/>
                      </a:rPr>
                      <m:t>)</m:t>
                    </m:r>
                  </m:oMath>
                </a14:m>
                <a:r>
                  <a:rPr lang="fr-FR" sz="2000" i="1"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is</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defined</a:t>
                </a:r>
                <a:r>
                  <a:rPr lang="fr-FR" sz="2000" dirty="0">
                    <a:latin typeface="Segoe UI" panose="020B0502040204020203" pitchFamily="34" charset="0"/>
                    <a:cs typeface="Segoe UI" panose="020B0502040204020203" pitchFamily="34" charset="0"/>
                  </a:rPr>
                  <a:t> as </a:t>
                </a:r>
                <a:r>
                  <a:rPr lang="fr-FR" sz="2000" dirty="0" err="1">
                    <a:latin typeface="Segoe UI" panose="020B0502040204020203" pitchFamily="34" charset="0"/>
                    <a:cs typeface="Segoe UI" panose="020B0502040204020203" pitchFamily="34" charset="0"/>
                  </a:rPr>
                  <a:t>follows</a:t>
                </a:r>
                <a:r>
                  <a:rPr lang="fr-FR" sz="2000" dirty="0">
                    <a:latin typeface="Segoe UI" panose="020B0502040204020203" pitchFamily="34" charset="0"/>
                    <a:cs typeface="Segoe UI" panose="020B0502040204020203" pitchFamily="34" charset="0"/>
                  </a:rPr>
                  <a:t>:</a:t>
                </a:r>
              </a:p>
              <a:p>
                <a:endParaRPr lang="fr-FR" dirty="0"/>
              </a:p>
              <a:p>
                <a:endParaRPr lang="fr-FR" dirty="0"/>
              </a:p>
            </p:txBody>
          </p:sp>
        </mc:Choice>
        <mc:Fallback xmlns="">
          <p:sp>
            <p:nvSpPr>
              <p:cNvPr id="5" name="TextBox 4">
                <a:extLst>
                  <a:ext uri="{FF2B5EF4-FFF2-40B4-BE49-F238E27FC236}">
                    <a16:creationId xmlns:a16="http://schemas.microsoft.com/office/drawing/2014/main" id="{2BA5288F-91DD-201A-20E0-E0B394FF84DC}"/>
                  </a:ext>
                </a:extLst>
              </p:cNvPr>
              <p:cNvSpPr txBox="1">
                <a:spLocks noRot="1" noChangeAspect="1" noMove="1" noResize="1" noEditPoints="1" noAdjustHandles="1" noChangeArrowheads="1" noChangeShapeType="1" noTextEdit="1"/>
              </p:cNvSpPr>
              <p:nvPr/>
            </p:nvSpPr>
            <p:spPr>
              <a:xfrm>
                <a:off x="5220236" y="1825579"/>
                <a:ext cx="6388668" cy="1877437"/>
              </a:xfrm>
              <a:prstGeom prst="rect">
                <a:avLst/>
              </a:prstGeom>
              <a:blipFill>
                <a:blip r:embed="rId3"/>
                <a:stretch>
                  <a:fillRect l="-954" t="-1299"/>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pic>
        <p:nvPicPr>
          <p:cNvPr id="13" name="Picture 12" descr="A diagram of a function&#10;&#10;Description automatically generated">
            <a:extLst>
              <a:ext uri="{FF2B5EF4-FFF2-40B4-BE49-F238E27FC236}">
                <a16:creationId xmlns:a16="http://schemas.microsoft.com/office/drawing/2014/main" id="{AB256E6F-1A9F-7EC9-3AC2-656F9B099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046" y="4568654"/>
            <a:ext cx="5067884" cy="1663181"/>
          </a:xfrm>
          <a:prstGeom prst="rect">
            <a:avLst/>
          </a:prstGeom>
        </p:spPr>
      </p:pic>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230CF1EC-B09B-7D53-9BBF-28E830F8931F}"/>
              </a:ext>
            </a:extLst>
          </p:cNvPr>
          <p:cNvCxnSpPr>
            <a:cxnSpLocks/>
          </p:cNvCxnSpPr>
          <p:nvPr/>
        </p:nvCxnSpPr>
        <p:spPr>
          <a:xfrm>
            <a:off x="5657046" y="6175085"/>
            <a:ext cx="5149499"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6C2B201-F04E-55A9-6567-7F221E611DA2}"/>
                  </a:ext>
                </a:extLst>
              </p:cNvPr>
              <p:cNvSpPr txBox="1"/>
              <p:nvPr/>
            </p:nvSpPr>
            <p:spPr>
              <a:xfrm>
                <a:off x="5653181" y="470668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=1|</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4" name="TextBox 23">
                <a:extLst>
                  <a:ext uri="{FF2B5EF4-FFF2-40B4-BE49-F238E27FC236}">
                    <a16:creationId xmlns:a16="http://schemas.microsoft.com/office/drawing/2014/main" id="{C6C2B201-F04E-55A9-6567-7F221E611DA2}"/>
                  </a:ext>
                </a:extLst>
              </p:cNvPr>
              <p:cNvSpPr txBox="1">
                <a:spLocks noRot="1" noChangeAspect="1" noMove="1" noResize="1" noEditPoints="1" noAdjustHandles="1" noChangeArrowheads="1" noChangeShapeType="1" noTextEdit="1"/>
              </p:cNvSpPr>
              <p:nvPr/>
            </p:nvSpPr>
            <p:spPr>
              <a:xfrm>
                <a:off x="5653181" y="4706680"/>
                <a:ext cx="1991762" cy="338554"/>
              </a:xfrm>
              <a:prstGeom prst="rect">
                <a:avLst/>
              </a:prstGeom>
              <a:blipFill>
                <a:blip r:embed="rId7"/>
                <a:stretch>
                  <a:fillRect b="-89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A6DBFB4-997E-B882-E733-6C1775A2425D}"/>
                  </a:ext>
                </a:extLst>
              </p:cNvPr>
              <p:cNvSpPr txBox="1"/>
              <p:nvPr/>
            </p:nvSpPr>
            <p:spPr>
              <a:xfrm>
                <a:off x="8796153" y="470199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=0|</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5" name="TextBox 24">
                <a:extLst>
                  <a:ext uri="{FF2B5EF4-FFF2-40B4-BE49-F238E27FC236}">
                    <a16:creationId xmlns:a16="http://schemas.microsoft.com/office/drawing/2014/main" id="{3A6DBFB4-997E-B882-E733-6C1775A2425D}"/>
                  </a:ext>
                </a:extLst>
              </p:cNvPr>
              <p:cNvSpPr txBox="1">
                <a:spLocks noRot="1" noChangeAspect="1" noMove="1" noResize="1" noEditPoints="1" noAdjustHandles="1" noChangeArrowheads="1" noChangeShapeType="1" noTextEdit="1"/>
              </p:cNvSpPr>
              <p:nvPr/>
            </p:nvSpPr>
            <p:spPr>
              <a:xfrm>
                <a:off x="8796153" y="4701990"/>
                <a:ext cx="1991762" cy="338554"/>
              </a:xfrm>
              <a:prstGeom prst="rect">
                <a:avLst/>
              </a:prstGeom>
              <a:blipFill>
                <a:blip r:embed="rId8"/>
                <a:stretch>
                  <a:fillRect b="-8929"/>
                </a:stretch>
              </a:blipFill>
            </p:spPr>
            <p:txBody>
              <a:bodyPr/>
              <a:lstStyle/>
              <a:p>
                <a:r>
                  <a:rPr lang="fr-FR">
                    <a:noFill/>
                  </a:rPr>
                  <a:t> </a:t>
                </a:r>
              </a:p>
            </p:txBody>
          </p:sp>
        </mc:Fallback>
      </mc:AlternateContent>
      <p:cxnSp>
        <p:nvCxnSpPr>
          <p:cNvPr id="28" name="Straight Arrow Connector 27">
            <a:extLst>
              <a:ext uri="{FF2B5EF4-FFF2-40B4-BE49-F238E27FC236}">
                <a16:creationId xmlns:a16="http://schemas.microsoft.com/office/drawing/2014/main" id="{480DFB64-9296-D508-4772-655D05A39D85}"/>
              </a:ext>
            </a:extLst>
          </p:cNvPr>
          <p:cNvCxnSpPr>
            <a:cxnSpLocks/>
          </p:cNvCxnSpPr>
          <p:nvPr/>
        </p:nvCxnSpPr>
        <p:spPr>
          <a:xfrm flipV="1">
            <a:off x="5658828" y="4419093"/>
            <a:ext cx="0" cy="17681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60</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E64EBA17-7A24-7BC5-82BE-D43EB864C742}"/>
              </a:ext>
            </a:extLst>
          </p:cNvPr>
          <p:cNvSpPr txBox="1"/>
          <p:nvPr/>
        </p:nvSpPr>
        <p:spPr>
          <a:xfrm>
            <a:off x="4997431" y="4062503"/>
            <a:ext cx="205143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Propensity score</a:t>
            </a:r>
            <a:endParaRPr lang="fr-FR"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66E0F2D-25CC-6CF6-D1B3-6FDA8F2C1731}"/>
                  </a:ext>
                </a:extLst>
              </p:cNvPr>
              <p:cNvSpPr txBox="1"/>
              <p:nvPr/>
            </p:nvSpPr>
            <p:spPr>
              <a:xfrm>
                <a:off x="10878541" y="6011693"/>
                <a:ext cx="1052148"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oMath>
                </a14:m>
                <a:r>
                  <a:rPr lang="fr-FR" dirty="0"/>
                  <a:t> </a:t>
                </a:r>
                <a:r>
                  <a:rPr lang="fr-FR" sz="1600" dirty="0">
                    <a:latin typeface="Segoe UI" panose="020B0502040204020203" pitchFamily="34" charset="0"/>
                    <a:cs typeface="Segoe UI" panose="020B0502040204020203" pitchFamily="34" charset="0"/>
                  </a:rPr>
                  <a:t>(e.g., </a:t>
                </a:r>
                <a:r>
                  <a:rPr lang="fr-FR" sz="1600" dirty="0" err="1">
                    <a:latin typeface="Segoe UI" panose="020B0502040204020203" pitchFamily="34" charset="0"/>
                    <a:cs typeface="Segoe UI" panose="020B0502040204020203" pitchFamily="34" charset="0"/>
                  </a:rPr>
                  <a:t>age</a:t>
                </a:r>
                <a:r>
                  <a:rPr lang="fr-FR" sz="1600" dirty="0">
                    <a:latin typeface="Segoe UI" panose="020B0502040204020203" pitchFamily="34" charset="0"/>
                    <a:cs typeface="Segoe UI" panose="020B0502040204020203" pitchFamily="34" charset="0"/>
                  </a:rPr>
                  <a:t>)</a:t>
                </a:r>
                <a:endParaRPr lang="fr-FR"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166E0F2D-25CC-6CF6-D1B3-6FDA8F2C1731}"/>
                  </a:ext>
                </a:extLst>
              </p:cNvPr>
              <p:cNvSpPr txBox="1">
                <a:spLocks noRot="1" noChangeAspect="1" noMove="1" noResize="1" noEditPoints="1" noAdjustHandles="1" noChangeArrowheads="1" noChangeShapeType="1" noTextEdit="1"/>
              </p:cNvSpPr>
              <p:nvPr/>
            </p:nvSpPr>
            <p:spPr>
              <a:xfrm>
                <a:off x="10878541" y="6011693"/>
                <a:ext cx="1052148" cy="276999"/>
              </a:xfrm>
              <a:prstGeom prst="rect">
                <a:avLst/>
              </a:prstGeom>
              <a:blipFill>
                <a:blip r:embed="rId9"/>
                <a:stretch>
                  <a:fillRect l="-5814" t="-17391" r="-10465" b="-36957"/>
                </a:stretch>
              </a:blipFill>
            </p:spPr>
            <p:txBody>
              <a:bodyPr/>
              <a:lstStyle/>
              <a:p>
                <a:r>
                  <a:rPr lang="fr-FR">
                    <a:noFill/>
                  </a:rPr>
                  <a:t> </a:t>
                </a:r>
              </a:p>
            </p:txBody>
          </p:sp>
        </mc:Fallback>
      </mc:AlternateContent>
    </p:spTree>
    <p:extLst>
      <p:ext uri="{BB962C8B-B14F-4D97-AF65-F5344CB8AC3E}">
        <p14:creationId xmlns:p14="http://schemas.microsoft.com/office/powerpoint/2010/main" val="2685230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388668" cy="187743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Use of overlap weights to emulate randomization</a:t>
                </a:r>
              </a:p>
              <a:p>
                <a:endParaRPr lang="en-US" sz="2000" dirty="0">
                  <a:latin typeface="Segoe UI" panose="020B0502040204020203" pitchFamily="34" charset="0"/>
                  <a:cs typeface="Segoe UI" panose="020B0502040204020203" pitchFamily="34" charset="0"/>
                </a:endParaRPr>
              </a:p>
              <a:p>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 set of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i="1" dirty="0" smtClean="0">
                        <a:latin typeface="Cambria Math" panose="02040503050406030204" pitchFamily="18" charset="0"/>
                        <a:cs typeface="Segoe UI" panose="020B0502040204020203" pitchFamily="34" charset="0"/>
                      </a:rPr>
                      <m:t>𝑋</m:t>
                    </m:r>
                    <m:r>
                      <a:rPr lang="fr-FR" sz="2000" i="1" dirty="0" smtClean="0">
                        <a:latin typeface="Cambria Math" panose="02040503050406030204" pitchFamily="18" charset="0"/>
                        <a:cs typeface="Segoe UI" panose="020B0502040204020203" pitchFamily="34" charset="0"/>
                      </a:rPr>
                      <m:t>=</m:t>
                    </m:r>
                    <m:r>
                      <a:rPr lang="fr-FR" sz="2000" i="1" dirty="0" smtClean="0">
                        <a:latin typeface="Cambria Math" panose="02040503050406030204" pitchFamily="18" charset="0"/>
                        <a:cs typeface="Segoe UI" panose="020B0502040204020203" pitchFamily="34" charset="0"/>
                      </a:rPr>
                      <m:t>𝑥</m:t>
                    </m:r>
                  </m:oMath>
                </a14:m>
                <a:r>
                  <a:rPr lang="fr-FR" sz="2000" dirty="0">
                    <a:latin typeface="Segoe UI" panose="020B0502040204020203" pitchFamily="34" charset="0"/>
                    <a:cs typeface="Segoe UI" panose="020B0502040204020203" pitchFamily="34" charset="0"/>
                  </a:rPr>
                  <a:t>, the </a:t>
                </a:r>
                <a:r>
                  <a:rPr lang="fr-FR" sz="2000" dirty="0" err="1">
                    <a:latin typeface="Segoe UI" panose="020B0502040204020203" pitchFamily="34" charset="0"/>
                    <a:cs typeface="Segoe UI" panose="020B0502040204020203" pitchFamily="34" charset="0"/>
                  </a:rPr>
                  <a:t>corresponding</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overlap</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weight</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b="1" i="1" dirty="0" smtClean="0">
                        <a:solidFill>
                          <a:srgbClr val="0070C0"/>
                        </a:solidFill>
                        <a:latin typeface="Cambria Math" panose="02040503050406030204" pitchFamily="18" charset="0"/>
                        <a:cs typeface="Segoe UI" panose="020B0502040204020203" pitchFamily="34" charset="0"/>
                      </a:rPr>
                      <m:t>𝒘</m:t>
                    </m:r>
                    <m:r>
                      <a:rPr lang="fr-FR" sz="2000" b="1" i="1" dirty="0" smtClean="0">
                        <a:solidFill>
                          <a:srgbClr val="0070C0"/>
                        </a:solidFill>
                        <a:latin typeface="Cambria Math" panose="02040503050406030204" pitchFamily="18" charset="0"/>
                        <a:cs typeface="Segoe UI" panose="020B0502040204020203" pitchFamily="34" charset="0"/>
                      </a:rPr>
                      <m:t>(</m:t>
                    </m:r>
                    <m:r>
                      <a:rPr lang="fr-FR" sz="2000" b="1" i="1" dirty="0" smtClean="0">
                        <a:solidFill>
                          <a:srgbClr val="0070C0"/>
                        </a:solidFill>
                        <a:latin typeface="Cambria Math" panose="02040503050406030204" pitchFamily="18" charset="0"/>
                        <a:cs typeface="Segoe UI" panose="020B0502040204020203" pitchFamily="34" charset="0"/>
                      </a:rPr>
                      <m:t>𝒙</m:t>
                    </m:r>
                    <m:r>
                      <a:rPr lang="fr-FR" sz="2000" b="1" i="1" dirty="0" smtClean="0">
                        <a:solidFill>
                          <a:srgbClr val="0070C0"/>
                        </a:solidFill>
                        <a:latin typeface="Cambria Math" panose="02040503050406030204" pitchFamily="18" charset="0"/>
                        <a:cs typeface="Segoe UI" panose="020B0502040204020203" pitchFamily="34" charset="0"/>
                      </a:rPr>
                      <m:t>)</m:t>
                    </m:r>
                  </m:oMath>
                </a14:m>
                <a:r>
                  <a:rPr lang="fr-FR" sz="2000" i="1"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is</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defined</a:t>
                </a:r>
                <a:r>
                  <a:rPr lang="fr-FR" sz="2000" dirty="0">
                    <a:latin typeface="Segoe UI" panose="020B0502040204020203" pitchFamily="34" charset="0"/>
                    <a:cs typeface="Segoe UI" panose="020B0502040204020203" pitchFamily="34" charset="0"/>
                  </a:rPr>
                  <a:t> as </a:t>
                </a:r>
                <a:r>
                  <a:rPr lang="fr-FR" sz="2000" dirty="0" err="1">
                    <a:latin typeface="Segoe UI" panose="020B0502040204020203" pitchFamily="34" charset="0"/>
                    <a:cs typeface="Segoe UI" panose="020B0502040204020203" pitchFamily="34" charset="0"/>
                  </a:rPr>
                  <a:t>follows</a:t>
                </a:r>
                <a:r>
                  <a:rPr lang="fr-FR" sz="2000" dirty="0">
                    <a:latin typeface="Segoe UI" panose="020B0502040204020203" pitchFamily="34" charset="0"/>
                    <a:cs typeface="Segoe UI" panose="020B0502040204020203" pitchFamily="34" charset="0"/>
                  </a:rPr>
                  <a:t>:</a:t>
                </a:r>
              </a:p>
              <a:p>
                <a:endParaRPr lang="fr-FR" dirty="0"/>
              </a:p>
              <a:p>
                <a:endParaRPr lang="fr-FR" dirty="0"/>
              </a:p>
            </p:txBody>
          </p:sp>
        </mc:Choice>
        <mc:Fallback xmlns="">
          <p:sp>
            <p:nvSpPr>
              <p:cNvPr id="5" name="TextBox 4">
                <a:extLst>
                  <a:ext uri="{FF2B5EF4-FFF2-40B4-BE49-F238E27FC236}">
                    <a16:creationId xmlns:a16="http://schemas.microsoft.com/office/drawing/2014/main" id="{2BA5288F-91DD-201A-20E0-E0B394FF84DC}"/>
                  </a:ext>
                </a:extLst>
              </p:cNvPr>
              <p:cNvSpPr txBox="1">
                <a:spLocks noRot="1" noChangeAspect="1" noMove="1" noResize="1" noEditPoints="1" noAdjustHandles="1" noChangeArrowheads="1" noChangeShapeType="1" noTextEdit="1"/>
              </p:cNvSpPr>
              <p:nvPr/>
            </p:nvSpPr>
            <p:spPr>
              <a:xfrm>
                <a:off x="5220236" y="1825579"/>
                <a:ext cx="6388668" cy="1877437"/>
              </a:xfrm>
              <a:prstGeom prst="rect">
                <a:avLst/>
              </a:prstGeom>
              <a:blipFill>
                <a:blip r:embed="rId3"/>
                <a:stretch>
                  <a:fillRect l="-954" t="-1299"/>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pic>
        <p:nvPicPr>
          <p:cNvPr id="13" name="Picture 12" descr="A diagram of a function&#10;&#10;Description automatically generated">
            <a:extLst>
              <a:ext uri="{FF2B5EF4-FFF2-40B4-BE49-F238E27FC236}">
                <a16:creationId xmlns:a16="http://schemas.microsoft.com/office/drawing/2014/main" id="{AB256E6F-1A9F-7EC9-3AC2-656F9B099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046" y="4568654"/>
            <a:ext cx="5067884" cy="1663181"/>
          </a:xfrm>
          <a:prstGeom prst="rect">
            <a:avLst/>
          </a:prstGeom>
        </p:spPr>
      </p:pic>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230CF1EC-B09B-7D53-9BBF-28E830F8931F}"/>
              </a:ext>
            </a:extLst>
          </p:cNvPr>
          <p:cNvCxnSpPr>
            <a:cxnSpLocks/>
          </p:cNvCxnSpPr>
          <p:nvPr/>
        </p:nvCxnSpPr>
        <p:spPr>
          <a:xfrm>
            <a:off x="5657046" y="6175085"/>
            <a:ext cx="5149499"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6C2B201-F04E-55A9-6567-7F221E611DA2}"/>
                  </a:ext>
                </a:extLst>
              </p:cNvPr>
              <p:cNvSpPr txBox="1"/>
              <p:nvPr/>
            </p:nvSpPr>
            <p:spPr>
              <a:xfrm>
                <a:off x="5653181" y="470668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=1|</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4" name="TextBox 23">
                <a:extLst>
                  <a:ext uri="{FF2B5EF4-FFF2-40B4-BE49-F238E27FC236}">
                    <a16:creationId xmlns:a16="http://schemas.microsoft.com/office/drawing/2014/main" id="{C6C2B201-F04E-55A9-6567-7F221E611DA2}"/>
                  </a:ext>
                </a:extLst>
              </p:cNvPr>
              <p:cNvSpPr txBox="1">
                <a:spLocks noRot="1" noChangeAspect="1" noMove="1" noResize="1" noEditPoints="1" noAdjustHandles="1" noChangeArrowheads="1" noChangeShapeType="1" noTextEdit="1"/>
              </p:cNvSpPr>
              <p:nvPr/>
            </p:nvSpPr>
            <p:spPr>
              <a:xfrm>
                <a:off x="5653181" y="4706680"/>
                <a:ext cx="1991762" cy="338554"/>
              </a:xfrm>
              <a:prstGeom prst="rect">
                <a:avLst/>
              </a:prstGeom>
              <a:blipFill>
                <a:blip r:embed="rId7"/>
                <a:stretch>
                  <a:fillRect b="-89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A6DBFB4-997E-B882-E733-6C1775A2425D}"/>
                  </a:ext>
                </a:extLst>
              </p:cNvPr>
              <p:cNvSpPr txBox="1"/>
              <p:nvPr/>
            </p:nvSpPr>
            <p:spPr>
              <a:xfrm>
                <a:off x="8796153" y="470199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=0|</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5" name="TextBox 24">
                <a:extLst>
                  <a:ext uri="{FF2B5EF4-FFF2-40B4-BE49-F238E27FC236}">
                    <a16:creationId xmlns:a16="http://schemas.microsoft.com/office/drawing/2014/main" id="{3A6DBFB4-997E-B882-E733-6C1775A2425D}"/>
                  </a:ext>
                </a:extLst>
              </p:cNvPr>
              <p:cNvSpPr txBox="1">
                <a:spLocks noRot="1" noChangeAspect="1" noMove="1" noResize="1" noEditPoints="1" noAdjustHandles="1" noChangeArrowheads="1" noChangeShapeType="1" noTextEdit="1"/>
              </p:cNvSpPr>
              <p:nvPr/>
            </p:nvSpPr>
            <p:spPr>
              <a:xfrm>
                <a:off x="8796153" y="4701990"/>
                <a:ext cx="1991762" cy="338554"/>
              </a:xfrm>
              <a:prstGeom prst="rect">
                <a:avLst/>
              </a:prstGeom>
              <a:blipFill>
                <a:blip r:embed="rId8"/>
                <a:stretch>
                  <a:fillRect b="-8929"/>
                </a:stretch>
              </a:blipFill>
            </p:spPr>
            <p:txBody>
              <a:bodyPr/>
              <a:lstStyle/>
              <a:p>
                <a:r>
                  <a:rPr lang="fr-FR">
                    <a:noFill/>
                  </a:rPr>
                  <a:t> </a:t>
                </a:r>
              </a:p>
            </p:txBody>
          </p:sp>
        </mc:Fallback>
      </mc:AlternateContent>
      <p:cxnSp>
        <p:nvCxnSpPr>
          <p:cNvPr id="28" name="Straight Arrow Connector 27">
            <a:extLst>
              <a:ext uri="{FF2B5EF4-FFF2-40B4-BE49-F238E27FC236}">
                <a16:creationId xmlns:a16="http://schemas.microsoft.com/office/drawing/2014/main" id="{480DFB64-9296-D508-4772-655D05A39D85}"/>
              </a:ext>
            </a:extLst>
          </p:cNvPr>
          <p:cNvCxnSpPr>
            <a:cxnSpLocks/>
          </p:cNvCxnSpPr>
          <p:nvPr/>
        </p:nvCxnSpPr>
        <p:spPr>
          <a:xfrm flipV="1">
            <a:off x="5658828" y="4419093"/>
            <a:ext cx="0" cy="17681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61</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E64EBA17-7A24-7BC5-82BE-D43EB864C742}"/>
              </a:ext>
            </a:extLst>
          </p:cNvPr>
          <p:cNvSpPr txBox="1"/>
          <p:nvPr/>
        </p:nvSpPr>
        <p:spPr>
          <a:xfrm>
            <a:off x="4997431" y="4062503"/>
            <a:ext cx="205143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Propensity score</a:t>
            </a:r>
            <a:endParaRPr lang="fr-FR"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66E0F2D-25CC-6CF6-D1B3-6FDA8F2C1731}"/>
                  </a:ext>
                </a:extLst>
              </p:cNvPr>
              <p:cNvSpPr txBox="1"/>
              <p:nvPr/>
            </p:nvSpPr>
            <p:spPr>
              <a:xfrm>
                <a:off x="10878541" y="6011693"/>
                <a:ext cx="1052148"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oMath>
                </a14:m>
                <a:r>
                  <a:rPr lang="fr-FR" dirty="0"/>
                  <a:t> </a:t>
                </a:r>
                <a:r>
                  <a:rPr lang="fr-FR" sz="1600" dirty="0">
                    <a:latin typeface="Segoe UI" panose="020B0502040204020203" pitchFamily="34" charset="0"/>
                    <a:cs typeface="Segoe UI" panose="020B0502040204020203" pitchFamily="34" charset="0"/>
                  </a:rPr>
                  <a:t>(e.g., </a:t>
                </a:r>
                <a:r>
                  <a:rPr lang="fr-FR" sz="1600" dirty="0" err="1">
                    <a:latin typeface="Segoe UI" panose="020B0502040204020203" pitchFamily="34" charset="0"/>
                    <a:cs typeface="Segoe UI" panose="020B0502040204020203" pitchFamily="34" charset="0"/>
                  </a:rPr>
                  <a:t>age</a:t>
                </a:r>
                <a:r>
                  <a:rPr lang="fr-FR" sz="1600" dirty="0">
                    <a:latin typeface="Segoe UI" panose="020B0502040204020203" pitchFamily="34" charset="0"/>
                    <a:cs typeface="Segoe UI" panose="020B0502040204020203" pitchFamily="34" charset="0"/>
                  </a:rPr>
                  <a:t>)</a:t>
                </a:r>
                <a:endParaRPr lang="fr-FR"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166E0F2D-25CC-6CF6-D1B3-6FDA8F2C1731}"/>
                  </a:ext>
                </a:extLst>
              </p:cNvPr>
              <p:cNvSpPr txBox="1">
                <a:spLocks noRot="1" noChangeAspect="1" noMove="1" noResize="1" noEditPoints="1" noAdjustHandles="1" noChangeArrowheads="1" noChangeShapeType="1" noTextEdit="1"/>
              </p:cNvSpPr>
              <p:nvPr/>
            </p:nvSpPr>
            <p:spPr>
              <a:xfrm>
                <a:off x="10878541" y="6011693"/>
                <a:ext cx="1052148" cy="276999"/>
              </a:xfrm>
              <a:prstGeom prst="rect">
                <a:avLst/>
              </a:prstGeom>
              <a:blipFill>
                <a:blip r:embed="rId9"/>
                <a:stretch>
                  <a:fillRect l="-5814" t="-17391" r="-10465" b="-36957"/>
                </a:stretch>
              </a:blipFill>
            </p:spPr>
            <p:txBody>
              <a:bodyPr/>
              <a:lstStyle/>
              <a:p>
                <a:r>
                  <a:rPr lang="fr-FR">
                    <a:noFill/>
                  </a:rPr>
                  <a:t> </a:t>
                </a:r>
              </a:p>
            </p:txBody>
          </p:sp>
        </mc:Fallback>
      </mc:AlternateContent>
      <p:sp>
        <p:nvSpPr>
          <p:cNvPr id="4" name="Rectangle 3">
            <a:extLst>
              <a:ext uri="{FF2B5EF4-FFF2-40B4-BE49-F238E27FC236}">
                <a16:creationId xmlns:a16="http://schemas.microsoft.com/office/drawing/2014/main" id="{FFCB79D2-6C0F-6629-CB08-C2E7DBBD57E5}"/>
              </a:ext>
            </a:extLst>
          </p:cNvPr>
          <p:cNvSpPr/>
          <p:nvPr/>
        </p:nvSpPr>
        <p:spPr>
          <a:xfrm>
            <a:off x="5653181" y="6011693"/>
            <a:ext cx="667604" cy="354083"/>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6C866C2-EBB5-E2C0-4C2A-3A91A5BFF9FA}"/>
              </a:ext>
            </a:extLst>
          </p:cNvPr>
          <p:cNvSpPr/>
          <p:nvPr/>
        </p:nvSpPr>
        <p:spPr>
          <a:xfrm>
            <a:off x="9967051" y="5998043"/>
            <a:ext cx="667604" cy="354083"/>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4170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388668" cy="187743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Use of overlap weights to emulate randomization</a:t>
                </a:r>
              </a:p>
              <a:p>
                <a:endParaRPr lang="en-US" sz="2000" dirty="0">
                  <a:latin typeface="Segoe UI" panose="020B0502040204020203" pitchFamily="34" charset="0"/>
                  <a:cs typeface="Segoe UI" panose="020B0502040204020203" pitchFamily="34" charset="0"/>
                </a:endParaRPr>
              </a:p>
              <a:p>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 set of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i="1" dirty="0" smtClean="0">
                        <a:latin typeface="Cambria Math" panose="02040503050406030204" pitchFamily="18" charset="0"/>
                        <a:cs typeface="Segoe UI" panose="020B0502040204020203" pitchFamily="34" charset="0"/>
                      </a:rPr>
                      <m:t>𝑋</m:t>
                    </m:r>
                    <m:r>
                      <a:rPr lang="fr-FR" sz="2000" i="1" dirty="0" smtClean="0">
                        <a:latin typeface="Cambria Math" panose="02040503050406030204" pitchFamily="18" charset="0"/>
                        <a:cs typeface="Segoe UI" panose="020B0502040204020203" pitchFamily="34" charset="0"/>
                      </a:rPr>
                      <m:t>=</m:t>
                    </m:r>
                    <m:r>
                      <a:rPr lang="fr-FR" sz="2000" i="1" dirty="0" smtClean="0">
                        <a:latin typeface="Cambria Math" panose="02040503050406030204" pitchFamily="18" charset="0"/>
                        <a:cs typeface="Segoe UI" panose="020B0502040204020203" pitchFamily="34" charset="0"/>
                      </a:rPr>
                      <m:t>𝑥</m:t>
                    </m:r>
                  </m:oMath>
                </a14:m>
                <a:r>
                  <a:rPr lang="fr-FR" sz="2000" dirty="0">
                    <a:latin typeface="Segoe UI" panose="020B0502040204020203" pitchFamily="34" charset="0"/>
                    <a:cs typeface="Segoe UI" panose="020B0502040204020203" pitchFamily="34" charset="0"/>
                  </a:rPr>
                  <a:t>, the </a:t>
                </a:r>
                <a:r>
                  <a:rPr lang="fr-FR" sz="2000" dirty="0" err="1">
                    <a:latin typeface="Segoe UI" panose="020B0502040204020203" pitchFamily="34" charset="0"/>
                    <a:cs typeface="Segoe UI" panose="020B0502040204020203" pitchFamily="34" charset="0"/>
                  </a:rPr>
                  <a:t>corresponding</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overlap</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weight</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b="1" i="1" dirty="0" smtClean="0">
                        <a:solidFill>
                          <a:srgbClr val="0070C0"/>
                        </a:solidFill>
                        <a:latin typeface="Cambria Math" panose="02040503050406030204" pitchFamily="18" charset="0"/>
                        <a:cs typeface="Segoe UI" panose="020B0502040204020203" pitchFamily="34" charset="0"/>
                      </a:rPr>
                      <m:t>𝒘</m:t>
                    </m:r>
                    <m:r>
                      <a:rPr lang="fr-FR" sz="2000" b="1" i="1" dirty="0" smtClean="0">
                        <a:solidFill>
                          <a:srgbClr val="0070C0"/>
                        </a:solidFill>
                        <a:latin typeface="Cambria Math" panose="02040503050406030204" pitchFamily="18" charset="0"/>
                        <a:cs typeface="Segoe UI" panose="020B0502040204020203" pitchFamily="34" charset="0"/>
                      </a:rPr>
                      <m:t>(</m:t>
                    </m:r>
                    <m:r>
                      <a:rPr lang="fr-FR" sz="2000" b="1" i="1" dirty="0" smtClean="0">
                        <a:solidFill>
                          <a:srgbClr val="0070C0"/>
                        </a:solidFill>
                        <a:latin typeface="Cambria Math" panose="02040503050406030204" pitchFamily="18" charset="0"/>
                        <a:cs typeface="Segoe UI" panose="020B0502040204020203" pitchFamily="34" charset="0"/>
                      </a:rPr>
                      <m:t>𝒙</m:t>
                    </m:r>
                    <m:r>
                      <a:rPr lang="fr-FR" sz="2000" b="1" i="1" dirty="0" smtClean="0">
                        <a:solidFill>
                          <a:srgbClr val="0070C0"/>
                        </a:solidFill>
                        <a:latin typeface="Cambria Math" panose="02040503050406030204" pitchFamily="18" charset="0"/>
                        <a:cs typeface="Segoe UI" panose="020B0502040204020203" pitchFamily="34" charset="0"/>
                      </a:rPr>
                      <m:t>)</m:t>
                    </m:r>
                  </m:oMath>
                </a14:m>
                <a:r>
                  <a:rPr lang="fr-FR" sz="2000" i="1"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is</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defined</a:t>
                </a:r>
                <a:r>
                  <a:rPr lang="fr-FR" sz="2000" dirty="0">
                    <a:latin typeface="Segoe UI" panose="020B0502040204020203" pitchFamily="34" charset="0"/>
                    <a:cs typeface="Segoe UI" panose="020B0502040204020203" pitchFamily="34" charset="0"/>
                  </a:rPr>
                  <a:t> as </a:t>
                </a:r>
                <a:r>
                  <a:rPr lang="fr-FR" sz="2000" dirty="0" err="1">
                    <a:latin typeface="Segoe UI" panose="020B0502040204020203" pitchFamily="34" charset="0"/>
                    <a:cs typeface="Segoe UI" panose="020B0502040204020203" pitchFamily="34" charset="0"/>
                  </a:rPr>
                  <a:t>follows</a:t>
                </a:r>
                <a:r>
                  <a:rPr lang="fr-FR" sz="2000" dirty="0">
                    <a:latin typeface="Segoe UI" panose="020B0502040204020203" pitchFamily="34" charset="0"/>
                    <a:cs typeface="Segoe UI" panose="020B0502040204020203" pitchFamily="34" charset="0"/>
                  </a:rPr>
                  <a:t>:</a:t>
                </a:r>
              </a:p>
              <a:p>
                <a:endParaRPr lang="fr-FR" dirty="0"/>
              </a:p>
              <a:p>
                <a:endParaRPr lang="fr-FR" dirty="0"/>
              </a:p>
            </p:txBody>
          </p:sp>
        </mc:Choice>
        <mc:Fallback xmlns="">
          <p:sp>
            <p:nvSpPr>
              <p:cNvPr id="5" name="TextBox 4">
                <a:extLst>
                  <a:ext uri="{FF2B5EF4-FFF2-40B4-BE49-F238E27FC236}">
                    <a16:creationId xmlns:a16="http://schemas.microsoft.com/office/drawing/2014/main" id="{2BA5288F-91DD-201A-20E0-E0B394FF84DC}"/>
                  </a:ext>
                </a:extLst>
              </p:cNvPr>
              <p:cNvSpPr txBox="1">
                <a:spLocks noRot="1" noChangeAspect="1" noMove="1" noResize="1" noEditPoints="1" noAdjustHandles="1" noChangeArrowheads="1" noChangeShapeType="1" noTextEdit="1"/>
              </p:cNvSpPr>
              <p:nvPr/>
            </p:nvSpPr>
            <p:spPr>
              <a:xfrm>
                <a:off x="5220236" y="1825579"/>
                <a:ext cx="6388668" cy="1877437"/>
              </a:xfrm>
              <a:prstGeom prst="rect">
                <a:avLst/>
              </a:prstGeom>
              <a:blipFill>
                <a:blip r:embed="rId3"/>
                <a:stretch>
                  <a:fillRect l="-954" t="-1299"/>
                </a:stretch>
              </a:blipFill>
            </p:spPr>
            <p:txBody>
              <a:bodyPr/>
              <a:lstStyle/>
              <a:p>
                <a:r>
                  <a:rPr lang="fr-FR">
                    <a:noFill/>
                  </a:rPr>
                  <a:t> </a:t>
                </a:r>
              </a:p>
            </p:txBody>
          </p:sp>
        </mc:Fallback>
      </mc:AlternateContent>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pic>
        <p:nvPicPr>
          <p:cNvPr id="13" name="Picture 12" descr="A diagram of a function&#10;&#10;Description automatically generated">
            <a:extLst>
              <a:ext uri="{FF2B5EF4-FFF2-40B4-BE49-F238E27FC236}">
                <a16:creationId xmlns:a16="http://schemas.microsoft.com/office/drawing/2014/main" id="{AB256E6F-1A9F-7EC9-3AC2-656F9B099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046" y="4568654"/>
            <a:ext cx="5067884" cy="1663181"/>
          </a:xfrm>
          <a:prstGeom prst="rect">
            <a:avLst/>
          </a:prstGeom>
        </p:spPr>
      </p:pic>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230CF1EC-B09B-7D53-9BBF-28E830F8931F}"/>
              </a:ext>
            </a:extLst>
          </p:cNvPr>
          <p:cNvCxnSpPr>
            <a:cxnSpLocks/>
          </p:cNvCxnSpPr>
          <p:nvPr/>
        </p:nvCxnSpPr>
        <p:spPr>
          <a:xfrm>
            <a:off x="5657046" y="6175085"/>
            <a:ext cx="5149499"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6C2B201-F04E-55A9-6567-7F221E611DA2}"/>
                  </a:ext>
                </a:extLst>
              </p:cNvPr>
              <p:cNvSpPr txBox="1"/>
              <p:nvPr/>
            </p:nvSpPr>
            <p:spPr>
              <a:xfrm>
                <a:off x="5653181" y="470668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=1|</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4" name="TextBox 23">
                <a:extLst>
                  <a:ext uri="{FF2B5EF4-FFF2-40B4-BE49-F238E27FC236}">
                    <a16:creationId xmlns:a16="http://schemas.microsoft.com/office/drawing/2014/main" id="{C6C2B201-F04E-55A9-6567-7F221E611DA2}"/>
                  </a:ext>
                </a:extLst>
              </p:cNvPr>
              <p:cNvSpPr txBox="1">
                <a:spLocks noRot="1" noChangeAspect="1" noMove="1" noResize="1" noEditPoints="1" noAdjustHandles="1" noChangeArrowheads="1" noChangeShapeType="1" noTextEdit="1"/>
              </p:cNvSpPr>
              <p:nvPr/>
            </p:nvSpPr>
            <p:spPr>
              <a:xfrm>
                <a:off x="5653181" y="4706680"/>
                <a:ext cx="1991762" cy="338554"/>
              </a:xfrm>
              <a:prstGeom prst="rect">
                <a:avLst/>
              </a:prstGeom>
              <a:blipFill>
                <a:blip r:embed="rId7"/>
                <a:stretch>
                  <a:fillRect b="-89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A6DBFB4-997E-B882-E733-6C1775A2425D}"/>
                  </a:ext>
                </a:extLst>
              </p:cNvPr>
              <p:cNvSpPr txBox="1"/>
              <p:nvPr/>
            </p:nvSpPr>
            <p:spPr>
              <a:xfrm>
                <a:off x="8796153" y="470199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=0|</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5" name="TextBox 24">
                <a:extLst>
                  <a:ext uri="{FF2B5EF4-FFF2-40B4-BE49-F238E27FC236}">
                    <a16:creationId xmlns:a16="http://schemas.microsoft.com/office/drawing/2014/main" id="{3A6DBFB4-997E-B882-E733-6C1775A2425D}"/>
                  </a:ext>
                </a:extLst>
              </p:cNvPr>
              <p:cNvSpPr txBox="1">
                <a:spLocks noRot="1" noChangeAspect="1" noMove="1" noResize="1" noEditPoints="1" noAdjustHandles="1" noChangeArrowheads="1" noChangeShapeType="1" noTextEdit="1"/>
              </p:cNvSpPr>
              <p:nvPr/>
            </p:nvSpPr>
            <p:spPr>
              <a:xfrm>
                <a:off x="8796153" y="4701990"/>
                <a:ext cx="1991762" cy="338554"/>
              </a:xfrm>
              <a:prstGeom prst="rect">
                <a:avLst/>
              </a:prstGeom>
              <a:blipFill>
                <a:blip r:embed="rId8"/>
                <a:stretch>
                  <a:fillRect b="-8929"/>
                </a:stretch>
              </a:blipFill>
            </p:spPr>
            <p:txBody>
              <a:bodyPr/>
              <a:lstStyle/>
              <a:p>
                <a:r>
                  <a:rPr lang="fr-FR">
                    <a:noFill/>
                  </a:rPr>
                  <a:t> </a:t>
                </a:r>
              </a:p>
            </p:txBody>
          </p:sp>
        </mc:Fallback>
      </mc:AlternateContent>
      <p:cxnSp>
        <p:nvCxnSpPr>
          <p:cNvPr id="28" name="Straight Arrow Connector 27">
            <a:extLst>
              <a:ext uri="{FF2B5EF4-FFF2-40B4-BE49-F238E27FC236}">
                <a16:creationId xmlns:a16="http://schemas.microsoft.com/office/drawing/2014/main" id="{480DFB64-9296-D508-4772-655D05A39D85}"/>
              </a:ext>
            </a:extLst>
          </p:cNvPr>
          <p:cNvCxnSpPr>
            <a:cxnSpLocks/>
          </p:cNvCxnSpPr>
          <p:nvPr/>
        </p:nvCxnSpPr>
        <p:spPr>
          <a:xfrm flipV="1">
            <a:off x="5658828" y="4419093"/>
            <a:ext cx="0" cy="17681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62</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BC3089-1E03-8F1F-EEEC-23C746FAEA4D}"/>
                  </a:ext>
                </a:extLst>
              </p:cNvPr>
              <p:cNvSpPr txBox="1"/>
              <p:nvPr/>
            </p:nvSpPr>
            <p:spPr>
              <a:xfrm>
                <a:off x="10878541" y="6011693"/>
                <a:ext cx="1052148"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oMath>
                </a14:m>
                <a:r>
                  <a:rPr lang="fr-FR" dirty="0"/>
                  <a:t> </a:t>
                </a:r>
                <a:r>
                  <a:rPr lang="fr-FR" sz="1600" dirty="0">
                    <a:latin typeface="Segoe UI" panose="020B0502040204020203" pitchFamily="34" charset="0"/>
                    <a:cs typeface="Segoe UI" panose="020B0502040204020203" pitchFamily="34" charset="0"/>
                  </a:rPr>
                  <a:t>(e.g., </a:t>
                </a:r>
                <a:r>
                  <a:rPr lang="fr-FR" sz="1600" dirty="0" err="1">
                    <a:latin typeface="Segoe UI" panose="020B0502040204020203" pitchFamily="34" charset="0"/>
                    <a:cs typeface="Segoe UI" panose="020B0502040204020203" pitchFamily="34" charset="0"/>
                  </a:rPr>
                  <a:t>age</a:t>
                </a:r>
                <a:r>
                  <a:rPr lang="fr-FR" sz="1600" dirty="0">
                    <a:latin typeface="Segoe UI" panose="020B0502040204020203" pitchFamily="34" charset="0"/>
                    <a:cs typeface="Segoe UI" panose="020B0502040204020203" pitchFamily="34" charset="0"/>
                  </a:rPr>
                  <a:t>)</a:t>
                </a:r>
                <a:endParaRPr lang="fr-FR" dirty="0">
                  <a:latin typeface="Segoe UI" panose="020B0502040204020203" pitchFamily="34" charset="0"/>
                  <a:cs typeface="Segoe UI" panose="020B0502040204020203" pitchFamily="34" charset="0"/>
                </a:endParaRPr>
              </a:p>
            </p:txBody>
          </p:sp>
        </mc:Choice>
        <mc:Fallback xmlns="">
          <p:sp>
            <p:nvSpPr>
              <p:cNvPr id="4" name="TextBox 3">
                <a:extLst>
                  <a:ext uri="{FF2B5EF4-FFF2-40B4-BE49-F238E27FC236}">
                    <a16:creationId xmlns:a16="http://schemas.microsoft.com/office/drawing/2014/main" id="{9DBC3089-1E03-8F1F-EEEC-23C746FAEA4D}"/>
                  </a:ext>
                </a:extLst>
              </p:cNvPr>
              <p:cNvSpPr txBox="1">
                <a:spLocks noRot="1" noChangeAspect="1" noMove="1" noResize="1" noEditPoints="1" noAdjustHandles="1" noChangeArrowheads="1" noChangeShapeType="1" noTextEdit="1"/>
              </p:cNvSpPr>
              <p:nvPr/>
            </p:nvSpPr>
            <p:spPr>
              <a:xfrm>
                <a:off x="10878541" y="6011693"/>
                <a:ext cx="1052148" cy="276999"/>
              </a:xfrm>
              <a:prstGeom prst="rect">
                <a:avLst/>
              </a:prstGeom>
              <a:blipFill>
                <a:blip r:embed="rId9"/>
                <a:stretch>
                  <a:fillRect l="-5814" t="-17391" r="-10465" b="-36957"/>
                </a:stretch>
              </a:blipFill>
            </p:spPr>
            <p:txBody>
              <a:bodyPr/>
              <a:lstStyle/>
              <a:p>
                <a:r>
                  <a:rPr lang="fr-FR">
                    <a:noFill/>
                  </a:rPr>
                  <a:t> </a:t>
                </a:r>
              </a:p>
            </p:txBody>
          </p:sp>
        </mc:Fallback>
      </mc:AlternateContent>
      <p:sp>
        <p:nvSpPr>
          <p:cNvPr id="9" name="Rectangle 8">
            <a:extLst>
              <a:ext uri="{FF2B5EF4-FFF2-40B4-BE49-F238E27FC236}">
                <a16:creationId xmlns:a16="http://schemas.microsoft.com/office/drawing/2014/main" id="{3CDF3066-A152-101C-BFD5-B1278B107834}"/>
              </a:ext>
            </a:extLst>
          </p:cNvPr>
          <p:cNvSpPr/>
          <p:nvPr/>
        </p:nvSpPr>
        <p:spPr>
          <a:xfrm>
            <a:off x="7793189" y="5976523"/>
            <a:ext cx="826701" cy="404873"/>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8CFB6A88-F256-1A87-5612-771D8AFE1784}"/>
              </a:ext>
            </a:extLst>
          </p:cNvPr>
          <p:cNvSpPr txBox="1"/>
          <p:nvPr/>
        </p:nvSpPr>
        <p:spPr>
          <a:xfrm>
            <a:off x="4997431" y="4062503"/>
            <a:ext cx="205143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Propensity score</a:t>
            </a:r>
            <a:endParaRPr lang="fr-F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2640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388668" cy="1877437"/>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Use of overlap weights to emulate randomization</a:t>
                </a:r>
              </a:p>
              <a:p>
                <a:endParaRPr lang="en-US" sz="2000" dirty="0">
                  <a:latin typeface="Segoe UI" panose="020B0502040204020203" pitchFamily="34" charset="0"/>
                  <a:cs typeface="Segoe UI" panose="020B0502040204020203" pitchFamily="34" charset="0"/>
                </a:endParaRPr>
              </a:p>
              <a:p>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 set of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i="1" dirty="0" smtClean="0">
                        <a:latin typeface="Cambria Math" panose="02040503050406030204" pitchFamily="18" charset="0"/>
                        <a:cs typeface="Segoe UI" panose="020B0502040204020203" pitchFamily="34" charset="0"/>
                      </a:rPr>
                      <m:t>𝑋</m:t>
                    </m:r>
                    <m:r>
                      <a:rPr lang="fr-FR" sz="2000" i="1" dirty="0" smtClean="0">
                        <a:latin typeface="Cambria Math" panose="02040503050406030204" pitchFamily="18" charset="0"/>
                        <a:cs typeface="Segoe UI" panose="020B0502040204020203" pitchFamily="34" charset="0"/>
                      </a:rPr>
                      <m:t>=</m:t>
                    </m:r>
                    <m:r>
                      <a:rPr lang="fr-FR" sz="2000" i="1" dirty="0" smtClean="0">
                        <a:latin typeface="Cambria Math" panose="02040503050406030204" pitchFamily="18" charset="0"/>
                        <a:cs typeface="Segoe UI" panose="020B0502040204020203" pitchFamily="34" charset="0"/>
                      </a:rPr>
                      <m:t>𝑥</m:t>
                    </m:r>
                  </m:oMath>
                </a14:m>
                <a:r>
                  <a:rPr lang="fr-FR" sz="2000" dirty="0">
                    <a:latin typeface="Segoe UI" panose="020B0502040204020203" pitchFamily="34" charset="0"/>
                    <a:cs typeface="Segoe UI" panose="020B0502040204020203" pitchFamily="34" charset="0"/>
                  </a:rPr>
                  <a:t>, the </a:t>
                </a:r>
                <a:r>
                  <a:rPr lang="fr-FR" sz="2000" dirty="0" err="1">
                    <a:latin typeface="Segoe UI" panose="020B0502040204020203" pitchFamily="34" charset="0"/>
                    <a:cs typeface="Segoe UI" panose="020B0502040204020203" pitchFamily="34" charset="0"/>
                  </a:rPr>
                  <a:t>corresponding</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overlap</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weight</a:t>
                </a:r>
                <a:r>
                  <a:rPr lang="fr-FR" sz="2000" dirty="0">
                    <a:latin typeface="Segoe UI" panose="020B0502040204020203" pitchFamily="34" charset="0"/>
                    <a:cs typeface="Segoe UI" panose="020B0502040204020203" pitchFamily="34" charset="0"/>
                  </a:rPr>
                  <a:t> </a:t>
                </a:r>
                <a14:m>
                  <m:oMath xmlns:m="http://schemas.openxmlformats.org/officeDocument/2006/math">
                    <m:r>
                      <a:rPr lang="fr-FR" sz="2000" b="1" i="1" dirty="0" smtClean="0">
                        <a:solidFill>
                          <a:srgbClr val="0070C0"/>
                        </a:solidFill>
                        <a:latin typeface="Cambria Math" panose="02040503050406030204" pitchFamily="18" charset="0"/>
                        <a:cs typeface="Segoe UI" panose="020B0502040204020203" pitchFamily="34" charset="0"/>
                      </a:rPr>
                      <m:t>𝒘</m:t>
                    </m:r>
                    <m:r>
                      <a:rPr lang="fr-FR" sz="2000" b="1" i="1" dirty="0" smtClean="0">
                        <a:solidFill>
                          <a:srgbClr val="0070C0"/>
                        </a:solidFill>
                        <a:latin typeface="Cambria Math" panose="02040503050406030204" pitchFamily="18" charset="0"/>
                        <a:cs typeface="Segoe UI" panose="020B0502040204020203" pitchFamily="34" charset="0"/>
                      </a:rPr>
                      <m:t>(</m:t>
                    </m:r>
                    <m:r>
                      <a:rPr lang="fr-FR" sz="2000" b="1" i="1" dirty="0" smtClean="0">
                        <a:solidFill>
                          <a:srgbClr val="0070C0"/>
                        </a:solidFill>
                        <a:latin typeface="Cambria Math" panose="02040503050406030204" pitchFamily="18" charset="0"/>
                        <a:cs typeface="Segoe UI" panose="020B0502040204020203" pitchFamily="34" charset="0"/>
                      </a:rPr>
                      <m:t>𝒙</m:t>
                    </m:r>
                    <m:r>
                      <a:rPr lang="fr-FR" sz="2000" b="1" i="1" dirty="0" smtClean="0">
                        <a:solidFill>
                          <a:srgbClr val="0070C0"/>
                        </a:solidFill>
                        <a:latin typeface="Cambria Math" panose="02040503050406030204" pitchFamily="18" charset="0"/>
                        <a:cs typeface="Segoe UI" panose="020B0502040204020203" pitchFamily="34" charset="0"/>
                      </a:rPr>
                      <m:t>)</m:t>
                    </m:r>
                  </m:oMath>
                </a14:m>
                <a:r>
                  <a:rPr lang="fr-FR" sz="2000" i="1"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is</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defined</a:t>
                </a:r>
                <a:r>
                  <a:rPr lang="fr-FR" sz="2000" dirty="0">
                    <a:latin typeface="Segoe UI" panose="020B0502040204020203" pitchFamily="34" charset="0"/>
                    <a:cs typeface="Segoe UI" panose="020B0502040204020203" pitchFamily="34" charset="0"/>
                  </a:rPr>
                  <a:t> as </a:t>
                </a:r>
                <a:r>
                  <a:rPr lang="fr-FR" sz="2000" dirty="0" err="1">
                    <a:latin typeface="Segoe UI" panose="020B0502040204020203" pitchFamily="34" charset="0"/>
                    <a:cs typeface="Segoe UI" panose="020B0502040204020203" pitchFamily="34" charset="0"/>
                  </a:rPr>
                  <a:t>follows</a:t>
                </a:r>
                <a:r>
                  <a:rPr lang="fr-FR" sz="2000" dirty="0">
                    <a:latin typeface="Segoe UI" panose="020B0502040204020203" pitchFamily="34" charset="0"/>
                    <a:cs typeface="Segoe UI" panose="020B0502040204020203" pitchFamily="34" charset="0"/>
                  </a:rPr>
                  <a:t>:</a:t>
                </a:r>
              </a:p>
              <a:p>
                <a:endParaRPr lang="fr-FR" dirty="0"/>
              </a:p>
              <a:p>
                <a:endParaRPr lang="fr-FR" dirty="0"/>
              </a:p>
            </p:txBody>
          </p:sp>
        </mc:Choice>
        <mc:Fallback xmlns="">
          <p:sp>
            <p:nvSpPr>
              <p:cNvPr id="5" name="TextBox 4">
                <a:extLst>
                  <a:ext uri="{FF2B5EF4-FFF2-40B4-BE49-F238E27FC236}">
                    <a16:creationId xmlns:a16="http://schemas.microsoft.com/office/drawing/2014/main" id="{2BA5288F-91DD-201A-20E0-E0B394FF84DC}"/>
                  </a:ext>
                </a:extLst>
              </p:cNvPr>
              <p:cNvSpPr txBox="1">
                <a:spLocks noRot="1" noChangeAspect="1" noMove="1" noResize="1" noEditPoints="1" noAdjustHandles="1" noChangeArrowheads="1" noChangeShapeType="1" noTextEdit="1"/>
              </p:cNvSpPr>
              <p:nvPr/>
            </p:nvSpPr>
            <p:spPr>
              <a:xfrm>
                <a:off x="5220236" y="1825579"/>
                <a:ext cx="6388668" cy="1877437"/>
              </a:xfrm>
              <a:prstGeom prst="rect">
                <a:avLst/>
              </a:prstGeom>
              <a:blipFill>
                <a:blip r:embed="rId3"/>
                <a:stretch>
                  <a:fillRect l="-954" t="-129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17C76C-0EE2-5366-832B-98A4B272D370}"/>
                  </a:ext>
                </a:extLst>
              </p:cNvPr>
              <p:cNvSpPr txBox="1"/>
              <p:nvPr/>
            </p:nvSpPr>
            <p:spPr>
              <a:xfrm>
                <a:off x="5220236" y="3382052"/>
                <a:ext cx="6388667" cy="4156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70C0"/>
                          </a:solidFill>
                          <a:latin typeface="Cambria Math" panose="02040503050406030204" pitchFamily="18" charset="0"/>
                          <a:cs typeface="Segoe UI Light" panose="020B0502040204020203" pitchFamily="34" charset="0"/>
                        </a:rPr>
                        <m:t>𝒘</m:t>
                      </m:r>
                      <m:d>
                        <m:dPr>
                          <m:ctrlPr>
                            <a:rPr lang="en-US" sz="2000" b="1" i="1" smtClean="0">
                              <a:solidFill>
                                <a:srgbClr val="0070C0"/>
                              </a:solidFill>
                              <a:latin typeface="Cambria Math" panose="02040503050406030204" pitchFamily="18" charset="0"/>
                              <a:cs typeface="Segoe UI Light" panose="020B0502040204020203" pitchFamily="34" charset="0"/>
                            </a:rPr>
                          </m:ctrlPr>
                        </m:dPr>
                        <m:e>
                          <m:r>
                            <a:rPr lang="en-US" sz="2000" b="1" i="1" smtClean="0">
                              <a:solidFill>
                                <a:srgbClr val="0070C0"/>
                              </a:solidFill>
                              <a:latin typeface="Cambria Math" panose="02040503050406030204" pitchFamily="18" charset="0"/>
                              <a:cs typeface="Segoe UI Light" panose="020B0502040204020203" pitchFamily="34" charset="0"/>
                            </a:rPr>
                            <m:t>𝒙</m:t>
                          </m:r>
                        </m:e>
                      </m:d>
                      <m:r>
                        <a:rPr lang="en-US" sz="2000" b="0" i="1" smtClean="0">
                          <a:solidFill>
                            <a:schemeClr val="tx1"/>
                          </a:solidFill>
                          <a:latin typeface="Cambria Math" panose="02040503050406030204" pitchFamily="18" charset="0"/>
                          <a:cs typeface="Segoe UI Light" panose="020B0502040204020203" pitchFamily="34" charset="0"/>
                        </a:rPr>
                        <m:t>=</m:t>
                      </m:r>
                      <m:r>
                        <a:rPr lang="en-US" sz="2000" b="0" i="1" smtClean="0">
                          <a:solidFill>
                            <a:schemeClr val="tx1"/>
                          </a:solidFill>
                          <a:latin typeface="Cambria Math" panose="02040503050406030204" pitchFamily="18" charset="0"/>
                          <a:cs typeface="Segoe UI Light" panose="020B0502040204020203" pitchFamily="34" charset="0"/>
                        </a:rPr>
                        <m:t>𝐴𝑃</m:t>
                      </m:r>
                      <m:d>
                        <m:dPr>
                          <m:ctrlPr>
                            <a:rPr lang="en-US" sz="2000" b="0" i="1" smtClean="0">
                              <a:solidFill>
                                <a:schemeClr val="tx1"/>
                              </a:solidFill>
                              <a:latin typeface="Cambria Math" panose="02040503050406030204" pitchFamily="18" charset="0"/>
                              <a:cs typeface="Segoe UI Light" panose="020B0502040204020203" pitchFamily="34" charset="0"/>
                            </a:rPr>
                          </m:ctrlPr>
                        </m:dPr>
                        <m:e>
                          <m:r>
                            <a:rPr lang="en-US" sz="2000" b="0" i="1" smtClean="0">
                              <a:solidFill>
                                <a:schemeClr val="tx1"/>
                              </a:solidFill>
                              <a:latin typeface="Cambria Math" panose="02040503050406030204" pitchFamily="18" charset="0"/>
                              <a:cs typeface="Segoe UI Light" panose="020B0502040204020203" pitchFamily="34" charset="0"/>
                            </a:rPr>
                            <m:t>𝐴</m:t>
                          </m:r>
                          <m:r>
                            <a:rPr lang="en-US" sz="2000" b="0" i="1" smtClean="0">
                              <a:solidFill>
                                <a:schemeClr val="tx1"/>
                              </a:solidFill>
                              <a:latin typeface="Cambria Math" panose="02040503050406030204" pitchFamily="18" charset="0"/>
                              <a:cs typeface="Segoe UI Light" panose="020B0502040204020203" pitchFamily="34" charset="0"/>
                            </a:rPr>
                            <m:t>=0</m:t>
                          </m:r>
                        </m:e>
                        <m:e>
                          <m:r>
                            <a:rPr lang="en-US" sz="2000" b="0" i="1" smtClean="0">
                              <a:solidFill>
                                <a:schemeClr val="tx1"/>
                              </a:solidFill>
                              <a:latin typeface="Cambria Math" panose="02040503050406030204" pitchFamily="18" charset="0"/>
                              <a:cs typeface="Segoe UI Light" panose="020B0502040204020203" pitchFamily="34" charset="0"/>
                            </a:rPr>
                            <m:t>𝑋</m:t>
                          </m:r>
                          <m:r>
                            <a:rPr lang="en-US" sz="2000" b="0" i="1" smtClean="0">
                              <a:solidFill>
                                <a:schemeClr val="tx1"/>
                              </a:solidFill>
                              <a:latin typeface="Cambria Math" panose="02040503050406030204" pitchFamily="18" charset="0"/>
                              <a:cs typeface="Segoe UI Light" panose="020B0502040204020203" pitchFamily="34" charset="0"/>
                            </a:rPr>
                            <m:t>=</m:t>
                          </m:r>
                          <m:r>
                            <a:rPr lang="en-US" sz="2000" b="0" i="1" smtClean="0">
                              <a:solidFill>
                                <a:schemeClr val="tx1"/>
                              </a:solidFill>
                              <a:latin typeface="Cambria Math" panose="02040503050406030204" pitchFamily="18" charset="0"/>
                              <a:cs typeface="Segoe UI Light" panose="020B0502040204020203" pitchFamily="34" charset="0"/>
                            </a:rPr>
                            <m:t>𝑥</m:t>
                          </m:r>
                        </m:e>
                      </m:d>
                      <m:r>
                        <a:rPr lang="en-US" sz="2000" b="0" i="1" smtClean="0">
                          <a:solidFill>
                            <a:schemeClr val="tx1"/>
                          </a:solidFill>
                          <a:latin typeface="Cambria Math" panose="02040503050406030204" pitchFamily="18" charset="0"/>
                          <a:cs typeface="Segoe UI Light" panose="020B0502040204020203" pitchFamily="34" charset="0"/>
                        </a:rPr>
                        <m:t>+(1−</m:t>
                      </m:r>
                      <m:r>
                        <a:rPr lang="en-US" sz="2000" b="0" i="1" smtClean="0">
                          <a:solidFill>
                            <a:schemeClr val="tx1"/>
                          </a:solidFill>
                          <a:latin typeface="Cambria Math" panose="02040503050406030204" pitchFamily="18" charset="0"/>
                          <a:cs typeface="Segoe UI Light" panose="020B0502040204020203" pitchFamily="34" charset="0"/>
                        </a:rPr>
                        <m:t>𝐴</m:t>
                      </m:r>
                      <m:r>
                        <a:rPr lang="en-US" sz="2000" b="0" i="1" smtClean="0">
                          <a:solidFill>
                            <a:schemeClr val="tx1"/>
                          </a:solidFill>
                          <a:latin typeface="Cambria Math" panose="02040503050406030204" pitchFamily="18" charset="0"/>
                          <a:cs typeface="Segoe UI Light" panose="020B0502040204020203" pitchFamily="34" charset="0"/>
                        </a:rPr>
                        <m:t>)</m:t>
                      </m:r>
                      <m:r>
                        <a:rPr lang="en-US" sz="2000" b="0" i="1" smtClean="0">
                          <a:solidFill>
                            <a:schemeClr val="tx1"/>
                          </a:solidFill>
                          <a:latin typeface="Cambria Math" panose="02040503050406030204" pitchFamily="18" charset="0"/>
                          <a:cs typeface="Segoe UI Light" panose="020B0502040204020203" pitchFamily="34" charset="0"/>
                        </a:rPr>
                        <m:t>𝑃</m:t>
                      </m:r>
                      <m:r>
                        <a:rPr lang="en-US" sz="2000" b="0" i="1" smtClean="0">
                          <a:solidFill>
                            <a:schemeClr val="tx1"/>
                          </a:solidFill>
                          <a:latin typeface="Cambria Math" panose="02040503050406030204" pitchFamily="18" charset="0"/>
                          <a:cs typeface="Segoe UI Light" panose="020B0502040204020203" pitchFamily="34" charset="0"/>
                        </a:rPr>
                        <m:t>(</m:t>
                      </m:r>
                      <m:r>
                        <a:rPr lang="en-US" sz="2000" b="0" i="1" smtClean="0">
                          <a:solidFill>
                            <a:schemeClr val="tx1"/>
                          </a:solidFill>
                          <a:latin typeface="Cambria Math" panose="02040503050406030204" pitchFamily="18" charset="0"/>
                          <a:cs typeface="Segoe UI Light" panose="020B0502040204020203" pitchFamily="34" charset="0"/>
                        </a:rPr>
                        <m:t>𝐴</m:t>
                      </m:r>
                      <m:r>
                        <a:rPr lang="en-US" sz="2000" b="0" i="1" smtClean="0">
                          <a:solidFill>
                            <a:schemeClr val="tx1"/>
                          </a:solidFill>
                          <a:latin typeface="Cambria Math" panose="02040503050406030204" pitchFamily="18" charset="0"/>
                          <a:cs typeface="Segoe UI Light" panose="020B0502040204020203" pitchFamily="34" charset="0"/>
                        </a:rPr>
                        <m:t>=1|</m:t>
                      </m:r>
                      <m:r>
                        <a:rPr lang="en-US" sz="2000" b="0" i="1" smtClean="0">
                          <a:solidFill>
                            <a:schemeClr val="tx1"/>
                          </a:solidFill>
                          <a:latin typeface="Cambria Math" panose="02040503050406030204" pitchFamily="18" charset="0"/>
                          <a:cs typeface="Segoe UI Light" panose="020B0502040204020203" pitchFamily="34" charset="0"/>
                        </a:rPr>
                        <m:t>𝑋</m:t>
                      </m:r>
                      <m:r>
                        <a:rPr lang="en-US" sz="2000" b="0" i="1" smtClean="0">
                          <a:solidFill>
                            <a:schemeClr val="tx1"/>
                          </a:solidFill>
                          <a:latin typeface="Cambria Math" panose="02040503050406030204" pitchFamily="18" charset="0"/>
                          <a:cs typeface="Segoe UI Light" panose="020B0502040204020203" pitchFamily="34" charset="0"/>
                        </a:rPr>
                        <m:t>=</m:t>
                      </m:r>
                      <m:r>
                        <a:rPr lang="en-US" sz="2000" b="0" i="1" smtClean="0">
                          <a:solidFill>
                            <a:schemeClr val="tx1"/>
                          </a:solidFill>
                          <a:latin typeface="Cambria Math" panose="02040503050406030204" pitchFamily="18" charset="0"/>
                          <a:cs typeface="Segoe UI Light" panose="020B0502040204020203" pitchFamily="34" charset="0"/>
                        </a:rPr>
                        <m:t>𝑥</m:t>
                      </m:r>
                      <m:r>
                        <a:rPr lang="en-US" sz="2000" b="0" i="1" smtClean="0">
                          <a:solidFill>
                            <a:schemeClr val="tx1"/>
                          </a:solidFill>
                          <a:latin typeface="Cambria Math" panose="02040503050406030204" pitchFamily="18" charset="0"/>
                          <a:cs typeface="Segoe UI Light" panose="020B0502040204020203" pitchFamily="34" charset="0"/>
                        </a:rPr>
                        <m:t>)</m:t>
                      </m:r>
                    </m:oMath>
                  </m:oMathPara>
                </a14:m>
                <a:endParaRPr lang="fr-FR" sz="2000" dirty="0"/>
              </a:p>
            </p:txBody>
          </p:sp>
        </mc:Choice>
        <mc:Fallback xmlns="">
          <p:sp>
            <p:nvSpPr>
              <p:cNvPr id="6" name="TextBox 5">
                <a:extLst>
                  <a:ext uri="{FF2B5EF4-FFF2-40B4-BE49-F238E27FC236}">
                    <a16:creationId xmlns:a16="http://schemas.microsoft.com/office/drawing/2014/main" id="{7A17C76C-0EE2-5366-832B-98A4B272D370}"/>
                  </a:ext>
                </a:extLst>
              </p:cNvPr>
              <p:cNvSpPr txBox="1">
                <a:spLocks noRot="1" noChangeAspect="1" noMove="1" noResize="1" noEditPoints="1" noAdjustHandles="1" noChangeArrowheads="1" noChangeShapeType="1" noTextEdit="1"/>
              </p:cNvSpPr>
              <p:nvPr/>
            </p:nvSpPr>
            <p:spPr>
              <a:xfrm>
                <a:off x="5220236" y="3382052"/>
                <a:ext cx="6388667" cy="415691"/>
              </a:xfrm>
              <a:prstGeom prst="rect">
                <a:avLst/>
              </a:prstGeom>
              <a:blipFill>
                <a:blip r:embed="rId4"/>
                <a:stretch>
                  <a:fillRect b="-10294"/>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80CED4F8-D2D2-19B1-C5E2-26856CFAC44C}"/>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pic>
        <p:nvPicPr>
          <p:cNvPr id="13" name="Picture 12" descr="A diagram of a function&#10;&#10;Description automatically generated">
            <a:extLst>
              <a:ext uri="{FF2B5EF4-FFF2-40B4-BE49-F238E27FC236}">
                <a16:creationId xmlns:a16="http://schemas.microsoft.com/office/drawing/2014/main" id="{AB256E6F-1A9F-7EC9-3AC2-656F9B0999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046" y="4568654"/>
            <a:ext cx="5067884" cy="1663181"/>
          </a:xfrm>
          <a:prstGeom prst="rect">
            <a:avLst/>
          </a:prstGeom>
        </p:spPr>
      </p:pic>
      <p:sp>
        <p:nvSpPr>
          <p:cNvPr id="14" name="Rectangle 13">
            <a:extLst>
              <a:ext uri="{FF2B5EF4-FFF2-40B4-BE49-F238E27FC236}">
                <a16:creationId xmlns:a16="http://schemas.microsoft.com/office/drawing/2014/main" id="{873D9CF9-3A0A-7E87-E95D-1438D045A218}"/>
              </a:ext>
            </a:extLst>
          </p:cNvPr>
          <p:cNvSpPr/>
          <p:nvPr/>
        </p:nvSpPr>
        <p:spPr>
          <a:xfrm>
            <a:off x="6897757" y="4879434"/>
            <a:ext cx="725556"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743CF8-5444-6F7D-6551-080E8BF01836}"/>
              </a:ext>
            </a:extLst>
          </p:cNvPr>
          <p:cNvSpPr/>
          <p:nvPr/>
        </p:nvSpPr>
        <p:spPr>
          <a:xfrm>
            <a:off x="8777832" y="4879433"/>
            <a:ext cx="902881" cy="2484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1C94C490-2E47-E742-31E5-97554D053CEC}"/>
              </a:ext>
            </a:extLst>
          </p:cNvPr>
          <p:cNvSpPr/>
          <p:nvPr/>
        </p:nvSpPr>
        <p:spPr>
          <a:xfrm>
            <a:off x="8042113" y="5818154"/>
            <a:ext cx="299355" cy="1935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230CF1EC-B09B-7D53-9BBF-28E830F8931F}"/>
              </a:ext>
            </a:extLst>
          </p:cNvPr>
          <p:cNvCxnSpPr>
            <a:cxnSpLocks/>
          </p:cNvCxnSpPr>
          <p:nvPr/>
        </p:nvCxnSpPr>
        <p:spPr>
          <a:xfrm>
            <a:off x="5657046" y="6175085"/>
            <a:ext cx="5149499"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8F340BE-AC08-2A27-F97B-AC8158F53DD5}"/>
                  </a:ext>
                </a:extLst>
              </p:cNvPr>
              <p:cNvSpPr txBox="1"/>
              <p:nvPr/>
            </p:nvSpPr>
            <p:spPr>
              <a:xfrm>
                <a:off x="10878541" y="6011693"/>
                <a:ext cx="176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fr-FR" dirty="0"/>
              </a:p>
            </p:txBody>
          </p:sp>
        </mc:Choice>
        <mc:Fallback xmlns="">
          <p:sp>
            <p:nvSpPr>
              <p:cNvPr id="23" name="TextBox 22">
                <a:extLst>
                  <a:ext uri="{FF2B5EF4-FFF2-40B4-BE49-F238E27FC236}">
                    <a16:creationId xmlns:a16="http://schemas.microsoft.com/office/drawing/2014/main" id="{38F340BE-AC08-2A27-F97B-AC8158F53DD5}"/>
                  </a:ext>
                </a:extLst>
              </p:cNvPr>
              <p:cNvSpPr txBox="1">
                <a:spLocks noRot="1" noChangeAspect="1" noMove="1" noResize="1" noEditPoints="1" noAdjustHandles="1" noChangeArrowheads="1" noChangeShapeType="1" noTextEdit="1"/>
              </p:cNvSpPr>
              <p:nvPr/>
            </p:nvSpPr>
            <p:spPr>
              <a:xfrm>
                <a:off x="10878541" y="6011693"/>
                <a:ext cx="176908" cy="276999"/>
              </a:xfrm>
              <a:prstGeom prst="rect">
                <a:avLst/>
              </a:prstGeom>
              <a:blipFill>
                <a:blip r:embed="rId6"/>
                <a:stretch>
                  <a:fillRect l="-20690" r="-172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6C2B201-F04E-55A9-6567-7F221E611DA2}"/>
                  </a:ext>
                </a:extLst>
              </p:cNvPr>
              <p:cNvSpPr txBox="1"/>
              <p:nvPr/>
            </p:nvSpPr>
            <p:spPr>
              <a:xfrm>
                <a:off x="5653181" y="470668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=1|</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4" name="TextBox 23">
                <a:extLst>
                  <a:ext uri="{FF2B5EF4-FFF2-40B4-BE49-F238E27FC236}">
                    <a16:creationId xmlns:a16="http://schemas.microsoft.com/office/drawing/2014/main" id="{C6C2B201-F04E-55A9-6567-7F221E611DA2}"/>
                  </a:ext>
                </a:extLst>
              </p:cNvPr>
              <p:cNvSpPr txBox="1">
                <a:spLocks noRot="1" noChangeAspect="1" noMove="1" noResize="1" noEditPoints="1" noAdjustHandles="1" noChangeArrowheads="1" noChangeShapeType="1" noTextEdit="1"/>
              </p:cNvSpPr>
              <p:nvPr/>
            </p:nvSpPr>
            <p:spPr>
              <a:xfrm>
                <a:off x="5653181" y="4706680"/>
                <a:ext cx="1991762" cy="338554"/>
              </a:xfrm>
              <a:prstGeom prst="rect">
                <a:avLst/>
              </a:prstGeom>
              <a:blipFill>
                <a:blip r:embed="rId7"/>
                <a:stretch>
                  <a:fillRect b="-89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A6DBFB4-997E-B882-E733-6C1775A2425D}"/>
                  </a:ext>
                </a:extLst>
              </p:cNvPr>
              <p:cNvSpPr txBox="1"/>
              <p:nvPr/>
            </p:nvSpPr>
            <p:spPr>
              <a:xfrm>
                <a:off x="8796153" y="4701990"/>
                <a:ext cx="199176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Segoe UI Light" panose="020B0502040204020203" pitchFamily="34" charset="0"/>
                        </a:rPr>
                        <m:t>𝑃</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𝐴</m:t>
                      </m:r>
                      <m:r>
                        <a:rPr lang="en-US" sz="1600" b="0" i="1" smtClean="0">
                          <a:solidFill>
                            <a:schemeClr val="tx1"/>
                          </a:solidFill>
                          <a:latin typeface="Cambria Math" panose="02040503050406030204" pitchFamily="18" charset="0"/>
                          <a:cs typeface="Segoe UI Light" panose="020B0502040204020203" pitchFamily="34" charset="0"/>
                        </a:rPr>
                        <m:t>=0|</m:t>
                      </m:r>
                      <m:r>
                        <a:rPr lang="en-US" sz="1600" b="0" i="1" smtClean="0">
                          <a:solidFill>
                            <a:schemeClr val="tx1"/>
                          </a:solidFill>
                          <a:latin typeface="Cambria Math" panose="02040503050406030204" pitchFamily="18" charset="0"/>
                          <a:cs typeface="Segoe UI Light" panose="020B0502040204020203" pitchFamily="34" charset="0"/>
                        </a:rPr>
                        <m:t>𝑋</m:t>
                      </m:r>
                      <m:r>
                        <a:rPr lang="en-US" sz="1600" b="0" i="1" smtClean="0">
                          <a:solidFill>
                            <a:schemeClr val="tx1"/>
                          </a:solidFill>
                          <a:latin typeface="Cambria Math" panose="02040503050406030204" pitchFamily="18" charset="0"/>
                          <a:cs typeface="Segoe UI Light" panose="020B0502040204020203" pitchFamily="34" charset="0"/>
                        </a:rPr>
                        <m:t>=</m:t>
                      </m:r>
                      <m:r>
                        <a:rPr lang="en-US" sz="1600" b="0" i="1" smtClean="0">
                          <a:solidFill>
                            <a:schemeClr val="tx1"/>
                          </a:solidFill>
                          <a:latin typeface="Cambria Math" panose="02040503050406030204" pitchFamily="18" charset="0"/>
                          <a:cs typeface="Segoe UI Light" panose="020B0502040204020203" pitchFamily="34" charset="0"/>
                        </a:rPr>
                        <m:t>𝑥</m:t>
                      </m:r>
                      <m:r>
                        <a:rPr lang="en-US" sz="1600" b="0" i="1" smtClean="0">
                          <a:solidFill>
                            <a:schemeClr val="tx1"/>
                          </a:solidFill>
                          <a:latin typeface="Cambria Math" panose="02040503050406030204" pitchFamily="18" charset="0"/>
                          <a:cs typeface="Segoe UI Light" panose="020B0502040204020203" pitchFamily="34" charset="0"/>
                        </a:rPr>
                        <m:t>)</m:t>
                      </m:r>
                    </m:oMath>
                  </m:oMathPara>
                </a14:m>
                <a:endParaRPr lang="fr-FR" sz="1600" dirty="0"/>
              </a:p>
            </p:txBody>
          </p:sp>
        </mc:Choice>
        <mc:Fallback xmlns="">
          <p:sp>
            <p:nvSpPr>
              <p:cNvPr id="25" name="TextBox 24">
                <a:extLst>
                  <a:ext uri="{FF2B5EF4-FFF2-40B4-BE49-F238E27FC236}">
                    <a16:creationId xmlns:a16="http://schemas.microsoft.com/office/drawing/2014/main" id="{3A6DBFB4-997E-B882-E733-6C1775A2425D}"/>
                  </a:ext>
                </a:extLst>
              </p:cNvPr>
              <p:cNvSpPr txBox="1">
                <a:spLocks noRot="1" noChangeAspect="1" noMove="1" noResize="1" noEditPoints="1" noAdjustHandles="1" noChangeArrowheads="1" noChangeShapeType="1" noTextEdit="1"/>
              </p:cNvSpPr>
              <p:nvPr/>
            </p:nvSpPr>
            <p:spPr>
              <a:xfrm>
                <a:off x="8796153" y="4701990"/>
                <a:ext cx="1991762" cy="338554"/>
              </a:xfrm>
              <a:prstGeom prst="rect">
                <a:avLst/>
              </a:prstGeom>
              <a:blipFill>
                <a:blip r:embed="rId8"/>
                <a:stretch>
                  <a:fillRect b="-8929"/>
                </a:stretch>
              </a:blipFill>
            </p:spPr>
            <p:txBody>
              <a:bodyPr/>
              <a:lstStyle/>
              <a:p>
                <a:r>
                  <a:rPr lang="fr-FR">
                    <a:noFill/>
                  </a:rPr>
                  <a:t> </a:t>
                </a:r>
              </a:p>
            </p:txBody>
          </p:sp>
        </mc:Fallback>
      </mc:AlternateContent>
      <p:cxnSp>
        <p:nvCxnSpPr>
          <p:cNvPr id="28" name="Straight Arrow Connector 27">
            <a:extLst>
              <a:ext uri="{FF2B5EF4-FFF2-40B4-BE49-F238E27FC236}">
                <a16:creationId xmlns:a16="http://schemas.microsoft.com/office/drawing/2014/main" id="{480DFB64-9296-D508-4772-655D05A39D85}"/>
              </a:ext>
            </a:extLst>
          </p:cNvPr>
          <p:cNvCxnSpPr>
            <a:cxnSpLocks/>
          </p:cNvCxnSpPr>
          <p:nvPr/>
        </p:nvCxnSpPr>
        <p:spPr>
          <a:xfrm flipV="1">
            <a:off x="5658828" y="4419093"/>
            <a:ext cx="0" cy="17681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DF4AEA89-A4B6-C095-03CC-FD059DD1EAD0}"/>
              </a:ext>
            </a:extLst>
          </p:cNvPr>
          <p:cNvSpPr txBox="1"/>
          <p:nvPr/>
        </p:nvSpPr>
        <p:spPr>
          <a:xfrm>
            <a:off x="696687" y="2366675"/>
            <a:ext cx="3998890" cy="4154984"/>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a:p>
            <a:pPr lvl="1"/>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6502C403-5721-BA32-850C-69390802D0F9}"/>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63</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C6469B8A-C783-6C3E-E9E9-2734F536BD56}"/>
              </a:ext>
            </a:extLst>
          </p:cNvPr>
          <p:cNvSpPr txBox="1"/>
          <p:nvPr/>
        </p:nvSpPr>
        <p:spPr>
          <a:xfrm>
            <a:off x="4997431" y="4062503"/>
            <a:ext cx="205143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Propensity score</a:t>
            </a:r>
            <a:endParaRPr lang="fr-F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4786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48C1-E35F-799E-1316-1E5790305479}"/>
              </a:ext>
            </a:extLst>
          </p:cNvPr>
          <p:cNvSpPr>
            <a:spLocks noGrp="1"/>
          </p:cNvSpPr>
          <p:nvPr>
            <p:ph type="title"/>
          </p:nvPr>
        </p:nvSpPr>
        <p:spPr>
          <a:xfrm>
            <a:off x="838200" y="576263"/>
            <a:ext cx="10515600" cy="2852737"/>
          </a:xfrm>
        </p:spPr>
        <p:txBody>
          <a:bodyPr>
            <a:normAutofit/>
          </a:bodyPr>
          <a:lstStyle/>
          <a:p>
            <a:pPr algn="ctr"/>
            <a:r>
              <a:rPr lang="en-US" sz="4000" dirty="0">
                <a:latin typeface="Segoe UI" panose="020B0502040204020203" pitchFamily="34" charset="0"/>
                <a:cs typeface="Segoe UI" panose="020B0502040204020203" pitchFamily="34" charset="0"/>
              </a:rPr>
              <a:t>Why using overlap weights?</a:t>
            </a:r>
            <a:endParaRPr lang="fr-FR" sz="4000" dirty="0">
              <a:latin typeface="Segoe UI" panose="020B0502040204020203" pitchFamily="34" charset="0"/>
              <a:cs typeface="Segoe UI" panose="020B0502040204020203" pitchFamily="34" charset="0"/>
            </a:endParaRPr>
          </a:p>
        </p:txBody>
      </p:sp>
      <p:sp>
        <p:nvSpPr>
          <p:cNvPr id="3" name="Google Shape;234;p36">
            <a:extLst>
              <a:ext uri="{FF2B5EF4-FFF2-40B4-BE49-F238E27FC236}">
                <a16:creationId xmlns:a16="http://schemas.microsoft.com/office/drawing/2014/main" id="{D80846C1-FCFA-B7C2-E10C-B35659EC7565}"/>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64</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502674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4395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291330" cy="3477875"/>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Statistical advantages</a:t>
            </a:r>
            <a:endParaRPr lang="en-US" sz="2000" dirty="0">
              <a:latin typeface="Segoe UI" panose="020B0502040204020203" pitchFamily="34" charset="0"/>
              <a:cs typeface="Segoe UI" panose="020B0502040204020203" pitchFamily="34" charset="0"/>
            </a:endParaRPr>
          </a:p>
          <a:p>
            <a:pPr marL="342900" indent="-342900">
              <a:buAutoNum type="arabicPeriod"/>
            </a:pPr>
            <a:endParaRPr lang="en-US" sz="2000"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Overlap weights are bounded.</a:t>
            </a:r>
            <a:br>
              <a:rPr lang="en-US" sz="2000"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If propensity scores are estimated by maximum likelihood with a logistic regression, then equality of covariate means is achieved.</a:t>
            </a:r>
            <a:br>
              <a:rPr lang="en-US" sz="2000"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The nonparametric estimator for the ATO has minimum variance among all WATE estimators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with balancing weights.</a:t>
            </a:r>
          </a:p>
        </p:txBody>
      </p:sp>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C532A5CF-8B37-4557-985E-BB0C15352E9E}"/>
              </a:ext>
            </a:extLst>
          </p:cNvPr>
          <p:cNvSpPr txBox="1"/>
          <p:nvPr/>
        </p:nvSpPr>
        <p:spPr>
          <a:xfrm>
            <a:off x="5220236" y="6040792"/>
            <a:ext cx="6705947" cy="307777"/>
          </a:xfrm>
          <a:prstGeom prst="rect">
            <a:avLst/>
          </a:prstGeom>
          <a:noFill/>
        </p:spPr>
        <p:txBody>
          <a:bodyPr wrap="square" rtlCol="0">
            <a:spAutoFit/>
          </a:bodyPr>
          <a:lstStyle/>
          <a:p>
            <a:r>
              <a:rPr lang="en-US" sz="1400" i="1" dirty="0">
                <a:latin typeface="Segoe UI" panose="020B0502040204020203" pitchFamily="34" charset="0"/>
                <a:cs typeface="Segoe UI" panose="020B0502040204020203" pitchFamily="34" charset="0"/>
              </a:rPr>
              <a:t>Sources: </a:t>
            </a:r>
            <a:r>
              <a:rPr lang="en-US" sz="1400" i="1" dirty="0">
                <a:latin typeface="Segoe UI" panose="020B0502040204020203" pitchFamily="34" charset="0"/>
                <a:cs typeface="Segoe UI" panose="020B0502040204020203" pitchFamily="34" charset="0"/>
                <a:hlinkClick r:id="rId3"/>
              </a:rPr>
              <a:t>Li, Morgan, and </a:t>
            </a:r>
            <a:r>
              <a:rPr lang="en-US" sz="1400" i="1" dirty="0" err="1">
                <a:latin typeface="Segoe UI" panose="020B0502040204020203" pitchFamily="34" charset="0"/>
                <a:cs typeface="Segoe UI" panose="020B0502040204020203" pitchFamily="34" charset="0"/>
                <a:hlinkClick r:id="rId3"/>
              </a:rPr>
              <a:t>Zaslavsky</a:t>
            </a:r>
            <a:r>
              <a:rPr lang="en-US" sz="1400" i="1" dirty="0">
                <a:latin typeface="Segoe UI" panose="020B0502040204020203" pitchFamily="34" charset="0"/>
                <a:cs typeface="Segoe UI" panose="020B0502040204020203" pitchFamily="34" charset="0"/>
                <a:hlinkClick r:id="rId3"/>
              </a:rPr>
              <a:t> (JASA, 2017)</a:t>
            </a:r>
            <a:r>
              <a:rPr lang="en-US" sz="1400" i="1" dirty="0">
                <a:latin typeface="Segoe UI" panose="020B0502040204020203" pitchFamily="34" charset="0"/>
                <a:cs typeface="Segoe UI" panose="020B0502040204020203" pitchFamily="34" charset="0"/>
              </a:rPr>
              <a:t> &amp; </a:t>
            </a:r>
            <a:r>
              <a:rPr lang="en-US" sz="1400" i="1" dirty="0">
                <a:latin typeface="Segoe UI" panose="020B0502040204020203" pitchFamily="34" charset="0"/>
                <a:cs typeface="Segoe UI" panose="020B0502040204020203" pitchFamily="34" charset="0"/>
                <a:hlinkClick r:id="rId4"/>
              </a:rPr>
              <a:t>Li, Thomas, and Li (AJE, 2018) </a:t>
            </a:r>
            <a:endParaRPr lang="fr-FR" sz="1400" i="1" dirty="0">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420C6BDE-0AA8-F897-50FE-6045A4264A4A}"/>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1EB910A2-D6C7-4A22-D921-9E481FAFEB23}"/>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p>
        </p:txBody>
      </p:sp>
      <p:sp>
        <p:nvSpPr>
          <p:cNvPr id="2" name="Google Shape;234;p36">
            <a:extLst>
              <a:ext uri="{FF2B5EF4-FFF2-40B4-BE49-F238E27FC236}">
                <a16:creationId xmlns:a16="http://schemas.microsoft.com/office/drawing/2014/main" id="{72C7CA91-A790-3349-EF8B-CBE251941CE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65</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53602BB2-80BB-094C-4E27-BD3D2152F9CE}"/>
              </a:ext>
            </a:extLst>
          </p:cNvPr>
          <p:cNvSpPr txBox="1"/>
          <p:nvPr/>
        </p:nvSpPr>
        <p:spPr>
          <a:xfrm>
            <a:off x="5220236" y="5517572"/>
            <a:ext cx="5923687" cy="523220"/>
          </a:xfrm>
          <a:prstGeom prst="rect">
            <a:avLst/>
          </a:prstGeom>
          <a:noFill/>
        </p:spPr>
        <p:txBody>
          <a:bodyPr wrap="square" rtlCol="0">
            <a:spAutoFit/>
          </a:bodyPr>
          <a:lstStyle/>
          <a:p>
            <a:r>
              <a:rPr lang="en-US" sz="1400" i="1" dirty="0">
                <a:latin typeface="Segoe UI" panose="020B0502040204020203" pitchFamily="34" charset="0"/>
                <a:cs typeface="Segoe UI" panose="020B0502040204020203" pitchFamily="34" charset="0"/>
              </a:rPr>
              <a:t>ATO: average treatment effect in the overlap population, </a:t>
            </a:r>
            <a:br>
              <a:rPr lang="en-US" sz="1400" i="1" dirty="0">
                <a:latin typeface="Segoe UI" panose="020B0502040204020203" pitchFamily="34" charset="0"/>
                <a:cs typeface="Segoe UI" panose="020B0502040204020203" pitchFamily="34" charset="0"/>
              </a:rPr>
            </a:br>
            <a:r>
              <a:rPr lang="en-US" sz="1400" i="1" dirty="0">
                <a:latin typeface="Segoe UI" panose="020B0502040204020203" pitchFamily="34" charset="0"/>
                <a:cs typeface="Segoe UI" panose="020B0502040204020203" pitchFamily="34" charset="0"/>
              </a:rPr>
              <a:t>WATE: weighted average treatment effect</a:t>
            </a:r>
            <a:endParaRPr lang="fr-FR" sz="14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5337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4395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2BA5288F-91DD-201A-20E0-E0B394FF84DC}"/>
              </a:ext>
            </a:extLst>
          </p:cNvPr>
          <p:cNvSpPr txBox="1"/>
          <p:nvPr/>
        </p:nvSpPr>
        <p:spPr>
          <a:xfrm>
            <a:off x="5220236" y="1825579"/>
            <a:ext cx="6475375" cy="2554545"/>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Clinical relevance</a:t>
            </a:r>
            <a:br>
              <a:rPr lang="en-US" sz="2000" b="1" dirty="0">
                <a:latin typeface="Segoe UI" panose="020B0502040204020203" pitchFamily="34" charset="0"/>
                <a:cs typeface="Segoe UI" panose="020B0502040204020203" pitchFamily="34" charset="0"/>
              </a:rPr>
            </a:br>
            <a:endParaRPr lang="en-US" sz="2000" b="1" dirty="0">
              <a:latin typeface="Segoe UI" panose="020B0502040204020203" pitchFamily="34" charset="0"/>
              <a:cs typeface="Segoe UI" panose="020B0502040204020203" pitchFamily="34" charset="0"/>
            </a:endParaRPr>
          </a:p>
          <a:p>
            <a:pPr marL="342900" indent="-342900">
              <a:buFontTx/>
              <a:buAutoNum type="arabicPeriod"/>
            </a:pPr>
            <a:r>
              <a:rPr lang="en-US" sz="2000" dirty="0">
                <a:latin typeface="Segoe UI" panose="020B0502040204020203" pitchFamily="34" charset="0"/>
                <a:cs typeface="Segoe UI" panose="020B0502040204020203" pitchFamily="34" charset="0"/>
              </a:rPr>
              <a:t>The overlap-weighted population corresponds to patients in clinical equipoise, whose covariates could appear with high probability in any arm.</a:t>
            </a:r>
          </a:p>
          <a:p>
            <a:pPr marL="342900" indent="-342900">
              <a:buFontTx/>
              <a:buAutoNum type="arabicPeriod"/>
            </a:pPr>
            <a:endParaRPr lang="en-US" sz="2000" dirty="0">
              <a:latin typeface="Segoe UI" panose="020B0502040204020203" pitchFamily="34" charset="0"/>
              <a:cs typeface="Segoe UI" panose="020B0502040204020203" pitchFamily="34" charset="0"/>
            </a:endParaRPr>
          </a:p>
          <a:p>
            <a:pPr marL="342900" indent="-342900">
              <a:buFontTx/>
              <a:buAutoNum type="arabicPeriod"/>
            </a:pPr>
            <a:r>
              <a:rPr lang="en-US" sz="2000" dirty="0">
                <a:latin typeface="Segoe UI" panose="020B0502040204020203" pitchFamily="34" charset="0"/>
                <a:cs typeface="Segoe UI" panose="020B0502040204020203" pitchFamily="34" charset="0"/>
              </a:rPr>
              <a:t>The ATO may be more generalizable than other effect measures.</a:t>
            </a:r>
          </a:p>
        </p:txBody>
      </p:sp>
      <p:cxnSp>
        <p:nvCxnSpPr>
          <p:cNvPr id="7" name="Straight Connector 6">
            <a:extLst>
              <a:ext uri="{FF2B5EF4-FFF2-40B4-BE49-F238E27FC236}">
                <a16:creationId xmlns:a16="http://schemas.microsoft.com/office/drawing/2014/main" id="{08DA5E4C-F916-3419-2211-A39ED099A4C8}"/>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9457D01-4B79-2237-BDAD-9A5F8FC0505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9F00FD3D-C2F3-6099-C9A9-EFF3013C8C04}"/>
              </a:ext>
            </a:extLst>
          </p:cNvPr>
          <p:cNvSpPr txBox="1"/>
          <p:nvPr/>
        </p:nvSpPr>
        <p:spPr>
          <a:xfrm>
            <a:off x="5220236" y="5839174"/>
            <a:ext cx="5923687" cy="307777"/>
          </a:xfrm>
          <a:prstGeom prst="rect">
            <a:avLst/>
          </a:prstGeom>
          <a:noFill/>
        </p:spPr>
        <p:txBody>
          <a:bodyPr wrap="square" rtlCol="0">
            <a:spAutoFit/>
          </a:bodyPr>
          <a:lstStyle/>
          <a:p>
            <a:r>
              <a:rPr lang="en-US" sz="1400" i="1" dirty="0">
                <a:latin typeface="Segoe UI" panose="020B0502040204020203" pitchFamily="34" charset="0"/>
                <a:cs typeface="Segoe UI" panose="020B0502040204020203" pitchFamily="34" charset="0"/>
              </a:rPr>
              <a:t>Source: </a:t>
            </a:r>
            <a:r>
              <a:rPr lang="en-US" sz="1400" i="1" dirty="0">
                <a:latin typeface="Segoe UI" panose="020B0502040204020203" pitchFamily="34" charset="0"/>
                <a:cs typeface="Segoe UI" panose="020B0502040204020203" pitchFamily="34" charset="0"/>
                <a:hlinkClick r:id="rId3"/>
              </a:rPr>
              <a:t>Thomas, Li, and Pencina (JAMA, 2020)</a:t>
            </a:r>
            <a:r>
              <a:rPr lang="en-US" sz="1400" i="1" dirty="0">
                <a:latin typeface="Segoe UI" panose="020B0502040204020203" pitchFamily="34" charset="0"/>
                <a:cs typeface="Segoe UI" panose="020B0502040204020203" pitchFamily="34" charset="0"/>
              </a:rPr>
              <a:t> </a:t>
            </a:r>
            <a:endParaRPr lang="fr-FR" sz="1400" i="1"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DBC1A85D-B624-5AA7-49EE-07AB3F6D4014}"/>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p>
        </p:txBody>
      </p:sp>
      <p:sp>
        <p:nvSpPr>
          <p:cNvPr id="12" name="Title 1">
            <a:extLst>
              <a:ext uri="{FF2B5EF4-FFF2-40B4-BE49-F238E27FC236}">
                <a16:creationId xmlns:a16="http://schemas.microsoft.com/office/drawing/2014/main" id="{B5183165-CE62-70AC-BED1-F950D43E5360}"/>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F49DE938-E6C6-2440-6938-1214CFC9D451}"/>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66</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3" name="TextBox 2">
            <a:extLst>
              <a:ext uri="{FF2B5EF4-FFF2-40B4-BE49-F238E27FC236}">
                <a16:creationId xmlns:a16="http://schemas.microsoft.com/office/drawing/2014/main" id="{FB3BA467-6C06-0DD2-9FED-E78240916928}"/>
              </a:ext>
            </a:extLst>
          </p:cNvPr>
          <p:cNvSpPr txBox="1"/>
          <p:nvPr/>
        </p:nvSpPr>
        <p:spPr>
          <a:xfrm>
            <a:off x="5220236" y="5517572"/>
            <a:ext cx="5923687" cy="307777"/>
          </a:xfrm>
          <a:prstGeom prst="rect">
            <a:avLst/>
          </a:prstGeom>
          <a:noFill/>
        </p:spPr>
        <p:txBody>
          <a:bodyPr wrap="square" rtlCol="0">
            <a:spAutoFit/>
          </a:bodyPr>
          <a:lstStyle/>
          <a:p>
            <a:r>
              <a:rPr lang="en-US" sz="1400" i="1" dirty="0">
                <a:latin typeface="Segoe UI" panose="020B0502040204020203" pitchFamily="34" charset="0"/>
                <a:cs typeface="Segoe UI" panose="020B0502040204020203" pitchFamily="34" charset="0"/>
              </a:rPr>
              <a:t>ATO: average treatment effect in the overlap population</a:t>
            </a:r>
            <a:endParaRPr lang="fr-FR" sz="14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866143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B85813C-E865-1D06-8947-A5B84FE95FB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69D0BBD-136C-E643-30B1-2253C255DE96}"/>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6" name="Title 1">
            <a:extLst>
              <a:ext uri="{FF2B5EF4-FFF2-40B4-BE49-F238E27FC236}">
                <a16:creationId xmlns:a16="http://schemas.microsoft.com/office/drawing/2014/main" id="{C514BC1D-0B76-8E44-45E0-3D385A8491C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80EFB8D5-7C3B-258F-6FBF-EBA5E91B09F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C23E7D4A-A160-9C0D-FBFF-E2D3F39E2C2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67</a:t>
            </a:fld>
            <a:endParaRPr lang="en" kern="0" dirty="0">
              <a:solidFill>
                <a:srgbClr val="595959"/>
              </a:solidFill>
              <a:latin typeface="Segoe UI" panose="020B0502040204020203" pitchFamily="34" charset="0"/>
              <a:cs typeface="Segoe UI" panose="020B0502040204020203" pitchFamily="34" charset="0"/>
              <a:sym typeface="Arial"/>
            </a:endParaRPr>
          </a:p>
        </p:txBody>
      </p:sp>
      <p:sp>
        <p:nvSpPr>
          <p:cNvPr id="2" name="TextBox 1">
            <a:extLst>
              <a:ext uri="{FF2B5EF4-FFF2-40B4-BE49-F238E27FC236}">
                <a16:creationId xmlns:a16="http://schemas.microsoft.com/office/drawing/2014/main" id="{217D160C-5E74-4950-692E-3E2FB6FB53BF}"/>
              </a:ext>
            </a:extLst>
          </p:cNvPr>
          <p:cNvSpPr txBox="1"/>
          <p:nvPr/>
        </p:nvSpPr>
        <p:spPr>
          <a:xfrm>
            <a:off x="5349270" y="3129718"/>
            <a:ext cx="6146043" cy="1938992"/>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The statistical estimation procedure involves </a:t>
            </a:r>
            <a:r>
              <a:rPr lang="en-US" sz="2400" b="1" dirty="0">
                <a:latin typeface="Segoe UI" panose="020B0502040204020203" pitchFamily="34" charset="0"/>
                <a:cs typeface="Segoe UI" panose="020B0502040204020203" pitchFamily="34" charset="0"/>
              </a:rPr>
              <a:t>4 steps</a:t>
            </a:r>
            <a:r>
              <a:rPr lang="en-US" sz="2400" dirty="0">
                <a:latin typeface="Segoe UI" panose="020B0502040204020203" pitchFamily="34" charset="0"/>
                <a:cs typeface="Segoe UI" panose="020B0502040204020203" pitchFamily="34" charset="0"/>
              </a:rPr>
              <a:t>.</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In what follows, we assume proportional hazards, but it can be relaxed.</a:t>
            </a:r>
          </a:p>
        </p:txBody>
      </p:sp>
    </p:spTree>
    <p:extLst>
      <p:ext uri="{BB962C8B-B14F-4D97-AF65-F5344CB8AC3E}">
        <p14:creationId xmlns:p14="http://schemas.microsoft.com/office/powerpoint/2010/main" val="1120215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5B85813C-E865-1D06-8947-A5B84FE95FB5}"/>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69D0BBD-136C-E643-30B1-2253C255DE96}"/>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C08040-BCBD-91FB-AB4C-948084C6E838}"/>
                  </a:ext>
                </a:extLst>
              </p:cNvPr>
              <p:cNvSpPr txBox="1"/>
              <p:nvPr/>
            </p:nvSpPr>
            <p:spPr>
              <a:xfrm>
                <a:off x="5276246" y="1589489"/>
                <a:ext cx="5885242" cy="136441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r>
                  <a:rPr lang="en-US" sz="2000" dirty="0">
                    <a:latin typeface="Segoe UI" panose="020B0502040204020203" pitchFamily="34" charset="0"/>
                    <a:cs typeface="Segoe UI" panose="020B0502040204020203" pitchFamily="34" charset="0"/>
                  </a:rPr>
                  <a:t> for </a:t>
                </a:r>
                <a14:m>
                  <m:oMath xmlns:m="http://schemas.openxmlformats.org/officeDocument/2006/math">
                    <m:r>
                      <a:rPr lang="en-US" sz="2000" b="1" i="1">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with </a:t>
                </a:r>
                <a14:m>
                  <m:oMath xmlns:m="http://schemas.openxmlformats.org/officeDocument/2006/math">
                    <m:acc>
                      <m:accPr>
                        <m:chr m:val="̂"/>
                        <m:ctrlPr>
                          <a:rPr lang="fr-FR" sz="2000" b="1" i="1">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defined as the solution of a weighted version of the Cox score equation</a:t>
                </a:r>
              </a:p>
            </p:txBody>
          </p:sp>
        </mc:Choice>
        <mc:Fallback xmlns="">
          <p:sp>
            <p:nvSpPr>
              <p:cNvPr id="7" name="TextBox 6">
                <a:extLst>
                  <a:ext uri="{FF2B5EF4-FFF2-40B4-BE49-F238E27FC236}">
                    <a16:creationId xmlns:a16="http://schemas.microsoft.com/office/drawing/2014/main" id="{ECC08040-BCBD-91FB-AB4C-948084C6E838}"/>
                  </a:ext>
                </a:extLst>
              </p:cNvPr>
              <p:cNvSpPr txBox="1">
                <a:spLocks noRot="1" noChangeAspect="1" noMove="1" noResize="1" noEditPoints="1" noAdjustHandles="1" noChangeArrowheads="1" noChangeShapeType="1" noTextEdit="1"/>
              </p:cNvSpPr>
              <p:nvPr/>
            </p:nvSpPr>
            <p:spPr>
              <a:xfrm>
                <a:off x="5276246" y="1589489"/>
                <a:ext cx="5885242" cy="1364412"/>
              </a:xfrm>
              <a:prstGeom prst="rect">
                <a:avLst/>
              </a:prstGeom>
              <a:blipFill>
                <a:blip r:embed="rId3"/>
                <a:stretch>
                  <a:fillRect l="-1140" t="-2232" r="-9016" b="-7143"/>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C514BC1D-0B76-8E44-45E0-3D385A8491CD}"/>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80EFB8D5-7C3B-258F-6FBF-EBA5E91B09F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C23E7D4A-A160-9C0D-FBFF-E2D3F39E2C22}"/>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68</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152833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6DEE8-651F-DC81-54C3-3E5331588F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4E3067-5CE4-8F54-7D6F-D249D810B60B}"/>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00C518A3-BA8A-CDC3-3AA0-612F773A91AB}"/>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B97DFA36-47F2-0C6F-4BD5-D9906422E915}"/>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2168C7A-22E1-976F-7834-AB8D1B7A9576}"/>
                  </a:ext>
                </a:extLst>
              </p:cNvPr>
              <p:cNvSpPr txBox="1"/>
              <p:nvPr/>
            </p:nvSpPr>
            <p:spPr>
              <a:xfrm>
                <a:off x="5276246" y="1589489"/>
                <a:ext cx="5885242" cy="136441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r>
                  <a:rPr lang="en-US" sz="2000" dirty="0">
                    <a:latin typeface="Segoe UI" panose="020B0502040204020203" pitchFamily="34" charset="0"/>
                    <a:cs typeface="Segoe UI" panose="020B0502040204020203" pitchFamily="34" charset="0"/>
                  </a:rPr>
                  <a:t> for </a:t>
                </a:r>
                <a14:m>
                  <m:oMath xmlns:m="http://schemas.openxmlformats.org/officeDocument/2006/math">
                    <m:r>
                      <a:rPr lang="en-US" sz="2000" b="1" i="1">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with </a:t>
                </a:r>
                <a14:m>
                  <m:oMath xmlns:m="http://schemas.openxmlformats.org/officeDocument/2006/math">
                    <m:acc>
                      <m:accPr>
                        <m:chr m:val="̂"/>
                        <m:ctrlPr>
                          <a:rPr lang="fr-FR" sz="2000" b="1" i="1">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defined as the solution of a weighted version of the Cox score equation</a:t>
                </a:r>
              </a:p>
            </p:txBody>
          </p:sp>
        </mc:Choice>
        <mc:Fallback xmlns="">
          <p:sp>
            <p:nvSpPr>
              <p:cNvPr id="7" name="TextBox 6">
                <a:extLst>
                  <a:ext uri="{FF2B5EF4-FFF2-40B4-BE49-F238E27FC236}">
                    <a16:creationId xmlns:a16="http://schemas.microsoft.com/office/drawing/2014/main" id="{82168C7A-22E1-976F-7834-AB8D1B7A9576}"/>
                  </a:ext>
                </a:extLst>
              </p:cNvPr>
              <p:cNvSpPr txBox="1">
                <a:spLocks noRot="1" noChangeAspect="1" noMove="1" noResize="1" noEditPoints="1" noAdjustHandles="1" noChangeArrowheads="1" noChangeShapeType="1" noTextEdit="1"/>
              </p:cNvSpPr>
              <p:nvPr/>
            </p:nvSpPr>
            <p:spPr>
              <a:xfrm>
                <a:off x="5276246" y="1589489"/>
                <a:ext cx="5885242" cy="1364412"/>
              </a:xfrm>
              <a:prstGeom prst="rect">
                <a:avLst/>
              </a:prstGeom>
              <a:blipFill>
                <a:blip r:embed="rId3"/>
                <a:stretch>
                  <a:fillRect l="-1140" t="-2232" r="-9016" b="-7143"/>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4A58D25F-AD07-B951-E2E7-E5AA24CB1DE5}"/>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F8E0B4B2-8227-246C-0642-0C7F53609119}"/>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1759D529-D652-028D-B071-B8E567CE0EF5}"/>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69</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FA5DCC-3F5F-7E74-57EC-A90F8CAD2456}"/>
                  </a:ext>
                </a:extLst>
              </p:cNvPr>
              <p:cNvSpPr txBox="1"/>
              <p:nvPr/>
            </p:nvSpPr>
            <p:spPr>
              <a:xfrm>
                <a:off x="5276245" y="3133573"/>
                <a:ext cx="6091705" cy="139403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2:</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cumulative baseline hazard function </a:t>
                </a:r>
                <a14:m>
                  <m:oMath xmlns:m="http://schemas.openxmlformats.org/officeDocument/2006/math">
                    <m:acc>
                      <m:accPr>
                        <m:chr m:val="̂"/>
                        <m:ctrlPr>
                          <a:rPr lang="en-US" sz="2000" i="1" smtClean="0">
                            <a:solidFill>
                              <a:schemeClr val="tx1"/>
                            </a:solidFill>
                            <a:latin typeface="Cambria Math" panose="02040503050406030204" pitchFamily="18" charset="0"/>
                            <a:cs typeface="Segoe UI" panose="020B0502040204020203" pitchFamily="34" charset="0"/>
                          </a:rPr>
                        </m:ctrlPr>
                      </m:accPr>
                      <m:e>
                        <m:sSubSup>
                          <m:sSubSupPr>
                            <m:ctrlPr>
                              <a:rPr lang="en-US" sz="2000" i="1" smtClean="0">
                                <a:solidFill>
                                  <a:schemeClr val="tx1"/>
                                </a:solidFill>
                                <a:latin typeface="Cambria Math" panose="02040503050406030204" pitchFamily="18" charset="0"/>
                                <a:cs typeface="Segoe UI" panose="020B0502040204020203" pitchFamily="34" charset="0"/>
                              </a:rPr>
                            </m:ctrlPr>
                          </m:sSubSupPr>
                          <m:e>
                            <m:r>
                              <a:rPr lang="en-US" sz="2000" b="0" i="1" smtClean="0">
                                <a:solidFill>
                                  <a:schemeClr val="tx1"/>
                                </a:solidFill>
                                <a:latin typeface="Cambria Math" panose="02040503050406030204" pitchFamily="18" charset="0"/>
                                <a:cs typeface="Segoe UI" panose="020B0502040204020203" pitchFamily="34" charset="0"/>
                              </a:rPr>
                              <m:t>𝐻</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0" i="1" smtClean="0">
                                <a:solidFill>
                                  <a:schemeClr val="tx1"/>
                                </a:solidFill>
                                <a:latin typeface="Cambria Math" panose="02040503050406030204" pitchFamily="18" charset="0"/>
                                <a:cs typeface="Segoe UI" panose="020B0502040204020203" pitchFamily="34" charset="0"/>
                              </a:rPr>
                              <m:t>0</m:t>
                            </m:r>
                          </m:sup>
                        </m:sSubSup>
                      </m:e>
                    </m:acc>
                  </m:oMath>
                </a14:m>
                <a:r>
                  <a:rPr lang="en-US" sz="2000" dirty="0">
                    <a:latin typeface="Segoe UI" panose="020B0502040204020203" pitchFamily="34" charset="0"/>
                    <a:cs typeface="Segoe UI" panose="020B0502040204020203" pitchFamily="34" charset="0"/>
                  </a:rPr>
                  <a:t> for </a:t>
                </a:r>
                <a:r>
                  <a:rPr lang="en-US" sz="2000" dirty="0">
                    <a:solidFill>
                      <a:srgbClr val="0070C0"/>
                    </a:solidFill>
                    <a:latin typeface="Segoe UI" panose="020B0502040204020203" pitchFamily="34" charset="0"/>
                    <a:cs typeface="Segoe UI" panose="020B0502040204020203" pitchFamily="34" charset="0"/>
                  </a:rPr>
                  <a:t>𝒌</a:t>
                </a:r>
                <a:r>
                  <a:rPr lang="en-US" sz="2000" dirty="0">
                    <a:latin typeface="Segoe UI" panose="020B0502040204020203" pitchFamily="34" charset="0"/>
                    <a:cs typeface="Segoe UI" panose="020B0502040204020203" pitchFamily="34" charset="0"/>
                  </a:rPr>
                  <a:t> ∈{1,2}, defined as a weighted version of the Breslow-type estimator</a:t>
                </a:r>
              </a:p>
            </p:txBody>
          </p:sp>
        </mc:Choice>
        <mc:Fallback xmlns="">
          <p:sp>
            <p:nvSpPr>
              <p:cNvPr id="2" name="TextBox 1">
                <a:extLst>
                  <a:ext uri="{FF2B5EF4-FFF2-40B4-BE49-F238E27FC236}">
                    <a16:creationId xmlns:a16="http://schemas.microsoft.com/office/drawing/2014/main" id="{F9FA5DCC-3F5F-7E74-57EC-A90F8CAD2456}"/>
                  </a:ext>
                </a:extLst>
              </p:cNvPr>
              <p:cNvSpPr txBox="1">
                <a:spLocks noRot="1" noChangeAspect="1" noMove="1" noResize="1" noEditPoints="1" noAdjustHandles="1" noChangeArrowheads="1" noChangeShapeType="1" noTextEdit="1"/>
              </p:cNvSpPr>
              <p:nvPr/>
            </p:nvSpPr>
            <p:spPr>
              <a:xfrm>
                <a:off x="5276245" y="3133573"/>
                <a:ext cx="6091705" cy="1394036"/>
              </a:xfrm>
              <a:prstGeom prst="rect">
                <a:avLst/>
              </a:prstGeom>
              <a:blipFill>
                <a:blip r:embed="rId4"/>
                <a:stretch>
                  <a:fillRect l="-1101" t="-1747" r="-100" b="-6987"/>
                </a:stretch>
              </a:blipFill>
            </p:spPr>
            <p:txBody>
              <a:bodyPr/>
              <a:lstStyle/>
              <a:p>
                <a:r>
                  <a:rPr lang="en-US">
                    <a:noFill/>
                  </a:rPr>
                  <a:t> </a:t>
                </a:r>
              </a:p>
            </p:txBody>
          </p:sp>
        </mc:Fallback>
      </mc:AlternateContent>
    </p:spTree>
    <p:extLst>
      <p:ext uri="{BB962C8B-B14F-4D97-AF65-F5344CB8AC3E}">
        <p14:creationId xmlns:p14="http://schemas.microsoft.com/office/powerpoint/2010/main" val="313066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AC8C55E-D9E4-A0AF-3795-9C795D4F909E}"/>
              </a:ext>
            </a:extLst>
          </p:cNvPr>
          <p:cNvSpPr/>
          <p:nvPr/>
        </p:nvSpPr>
        <p:spPr>
          <a:xfrm>
            <a:off x="8592711" y="2292956"/>
            <a:ext cx="340070" cy="302342"/>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a:extLst>
              <a:ext uri="{FF2B5EF4-FFF2-40B4-BE49-F238E27FC236}">
                <a16:creationId xmlns:a16="http://schemas.microsoft.com/office/drawing/2014/main" id="{88B48826-581B-66A9-C4C4-B7331D40ADBE}"/>
              </a:ext>
            </a:extLst>
          </p:cNvPr>
          <p:cNvSpPr/>
          <p:nvPr/>
        </p:nvSpPr>
        <p:spPr>
          <a:xfrm>
            <a:off x="8587247" y="3013588"/>
            <a:ext cx="340070" cy="302342"/>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0A88E6EE-7497-795D-8D94-B69335D510F5}"/>
              </a:ext>
            </a:extLst>
          </p:cNvPr>
          <p:cNvSpPr txBox="1"/>
          <p:nvPr/>
        </p:nvSpPr>
        <p:spPr>
          <a:xfrm>
            <a:off x="469127" y="2197160"/>
            <a:ext cx="4838164" cy="3477875"/>
          </a:xfrm>
          <a:prstGeom prst="rect">
            <a:avLst/>
          </a:prstGeom>
          <a:noFill/>
        </p:spPr>
        <p:txBody>
          <a:bodyPr wrap="square" rtlCol="0">
            <a:spAutoFit/>
          </a:bodyPr>
          <a:lstStyle/>
          <a:p>
            <a:endParaRPr lang="en-US" sz="2000" b="1"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Co-localization analyses identified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a gene variant for three traits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(chr. 17, </a:t>
            </a:r>
            <a:r>
              <a:rPr lang="en-US" sz="2000" i="1" dirty="0">
                <a:latin typeface="Segoe UI" panose="020B0502040204020203" pitchFamily="34" charset="0"/>
                <a:cs typeface="Segoe UI" panose="020B0502040204020203" pitchFamily="34" charset="0"/>
              </a:rPr>
              <a:t>rs4291</a:t>
            </a:r>
            <a:r>
              <a:rPr lang="en-US" sz="2000"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Directionality of the associations:</a:t>
            </a:r>
            <a:br>
              <a:rPr lang="en-US" sz="2000" dirty="0">
                <a:latin typeface="Segoe UI" panose="020B0502040204020203" pitchFamily="34" charset="0"/>
                <a:cs typeface="Segoe UI" panose="020B0502040204020203" pitchFamily="34" charset="0"/>
              </a:rPr>
            </a:br>
            <a:endParaRPr lang="en-US" sz="2000" dirty="0">
              <a:latin typeface="Segoe UI" panose="020B0502040204020203" pitchFamily="34" charset="0"/>
              <a:cs typeface="Segoe UI" panose="020B0502040204020203" pitchFamily="34" charset="0"/>
            </a:endParaRPr>
          </a:p>
          <a:p>
            <a:pPr marL="800100" lvl="1" indent="-342900">
              <a:buAutoNum type="alphaLcPeriod"/>
            </a:pPr>
            <a:r>
              <a:rPr lang="en-US" sz="2000" dirty="0">
                <a:latin typeface="Segoe UI" panose="020B0502040204020203" pitchFamily="34" charset="0"/>
                <a:cs typeface="Segoe UI" panose="020B0502040204020203" pitchFamily="34" charset="0"/>
              </a:rPr>
              <a:t>Lower ACE expression, lower SBP</a:t>
            </a:r>
          </a:p>
          <a:p>
            <a:pPr marL="800100" lvl="1" indent="-342900">
              <a:buAutoNum type="alphaLcPeriod"/>
            </a:pPr>
            <a:r>
              <a:rPr lang="en-US" sz="2000" dirty="0">
                <a:latin typeface="Segoe UI" panose="020B0502040204020203" pitchFamily="34" charset="0"/>
                <a:cs typeface="Segoe UI" panose="020B0502040204020203" pitchFamily="34" charset="0"/>
              </a:rPr>
              <a:t>Lower ACE, higher risk of AD</a:t>
            </a:r>
          </a:p>
          <a:p>
            <a:pPr marL="800100" lvl="1" indent="-342900">
              <a:buFontTx/>
              <a:buAutoNum type="alphaLcPeriod"/>
            </a:pPr>
            <a:r>
              <a:rPr lang="en-US" sz="2000" dirty="0">
                <a:latin typeface="Segoe UI" panose="020B0502040204020203" pitchFamily="34" charset="0"/>
                <a:cs typeface="Segoe UI" panose="020B0502040204020203" pitchFamily="34" charset="0"/>
              </a:rPr>
              <a:t>No association btw predicted SBP and AD risk</a:t>
            </a:r>
          </a:p>
        </p:txBody>
      </p:sp>
      <p:graphicFrame>
        <p:nvGraphicFramePr>
          <p:cNvPr id="4" name="Table 3">
            <a:extLst>
              <a:ext uri="{FF2B5EF4-FFF2-40B4-BE49-F238E27FC236}">
                <a16:creationId xmlns:a16="http://schemas.microsoft.com/office/drawing/2014/main" id="{7022DDF3-FC69-D3D2-8F7B-219A7A544B2E}"/>
              </a:ext>
            </a:extLst>
          </p:cNvPr>
          <p:cNvGraphicFramePr>
            <a:graphicFrameLocks noGrp="1"/>
          </p:cNvGraphicFramePr>
          <p:nvPr/>
        </p:nvGraphicFramePr>
        <p:xfrm>
          <a:off x="6096000" y="1385177"/>
          <a:ext cx="5322564" cy="2818112"/>
        </p:xfrm>
        <a:graphic>
          <a:graphicData uri="http://schemas.openxmlformats.org/drawingml/2006/table">
            <a:tbl>
              <a:tblPr firstRow="1" bandRow="1">
                <a:tableStyleId>{7E9639D4-E3E2-4D34-9284-5A2195B3D0D7}</a:tableStyleId>
              </a:tblPr>
              <a:tblGrid>
                <a:gridCol w="1774188">
                  <a:extLst>
                    <a:ext uri="{9D8B030D-6E8A-4147-A177-3AD203B41FA5}">
                      <a16:colId xmlns:a16="http://schemas.microsoft.com/office/drawing/2014/main" val="2966742555"/>
                    </a:ext>
                  </a:extLst>
                </a:gridCol>
                <a:gridCol w="1774188">
                  <a:extLst>
                    <a:ext uri="{9D8B030D-6E8A-4147-A177-3AD203B41FA5}">
                      <a16:colId xmlns:a16="http://schemas.microsoft.com/office/drawing/2014/main" val="1046952823"/>
                    </a:ext>
                  </a:extLst>
                </a:gridCol>
                <a:gridCol w="1774188">
                  <a:extLst>
                    <a:ext uri="{9D8B030D-6E8A-4147-A177-3AD203B41FA5}">
                      <a16:colId xmlns:a16="http://schemas.microsoft.com/office/drawing/2014/main" val="3727908590"/>
                    </a:ext>
                  </a:extLst>
                </a:gridCol>
              </a:tblGrid>
              <a:tr h="704528">
                <a:tc>
                  <a:txBody>
                    <a:bodyPr/>
                    <a:lstStyle/>
                    <a:p>
                      <a:pPr algn="ctr"/>
                      <a:r>
                        <a:rPr lang="en-US" sz="1800" dirty="0">
                          <a:latin typeface="Segoe UI" panose="020B0502040204020203" pitchFamily="34" charset="0"/>
                          <a:cs typeface="Segoe UI" panose="020B0502040204020203" pitchFamily="34" charset="0"/>
                        </a:rPr>
                        <a:t>Association</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1800" dirty="0">
                          <a:latin typeface="Segoe UI" panose="020B0502040204020203" pitchFamily="34" charset="0"/>
                          <a:cs typeface="Segoe UI" panose="020B0502040204020203" pitchFamily="34" charset="0"/>
                        </a:rPr>
                        <a:t>Directionality</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1800" dirty="0">
                          <a:latin typeface="Segoe UI" panose="020B0502040204020203" pitchFamily="34" charset="0"/>
                          <a:cs typeface="Segoe UI" panose="020B0502040204020203" pitchFamily="34" charset="0"/>
                        </a:rPr>
                        <a:t>Relation</a:t>
                      </a:r>
                      <a:endParaRPr lang="fr-FR" sz="180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357805050"/>
                  </a:ext>
                </a:extLst>
              </a:tr>
              <a:tr h="704528">
                <a:tc>
                  <a:txBody>
                    <a:bodyPr/>
                    <a:lstStyle/>
                    <a:p>
                      <a:pPr algn="ctr"/>
                      <a:r>
                        <a:rPr lang="en-US" sz="1800" dirty="0">
                          <a:latin typeface="Segoe UI" panose="020B0502040204020203" pitchFamily="34" charset="0"/>
                          <a:cs typeface="Segoe UI" panose="020B0502040204020203" pitchFamily="34" charset="0"/>
                        </a:rPr>
                        <a:t>ACE expression</a:t>
                      </a:r>
                      <a:br>
                        <a:rPr lang="en-US" sz="1800" dirty="0">
                          <a:latin typeface="Segoe UI" panose="020B0502040204020203" pitchFamily="34" charset="0"/>
                          <a:cs typeface="Segoe UI" panose="020B0502040204020203" pitchFamily="34" charset="0"/>
                        </a:rPr>
                      </a:br>
                      <a:r>
                        <a:rPr lang="en-US" sz="1800" dirty="0">
                          <a:latin typeface="Segoe UI" panose="020B0502040204020203" pitchFamily="34" charset="0"/>
                          <a:cs typeface="Segoe UI" panose="020B0502040204020203" pitchFamily="34" charset="0"/>
                        </a:rPr>
                        <a:t>vs SBP</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a:txBody>
                  <a:tcPr anchor="ctr"/>
                </a:tc>
                <a:tc>
                  <a:txBody>
                    <a:bodyPr/>
                    <a:lstStyle/>
                    <a:p>
                      <a:r>
                        <a:rPr lang="en-US" sz="1600" dirty="0">
                          <a:latin typeface="Segoe UI" panose="020B0502040204020203" pitchFamily="34" charset="0"/>
                          <a:cs typeface="Segoe UI" panose="020B0502040204020203" pitchFamily="34" charset="0"/>
                        </a:rPr>
                        <a:t>     ACE  ~     SBP</a:t>
                      </a:r>
                      <a:endParaRPr lang="fr-FR" sz="160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872130002"/>
                  </a:ext>
                </a:extLst>
              </a:tr>
              <a:tr h="704528">
                <a:tc>
                  <a:txBody>
                    <a:bodyPr/>
                    <a:lstStyle/>
                    <a:p>
                      <a:pPr algn="ctr"/>
                      <a:r>
                        <a:rPr lang="en-US" sz="1800" dirty="0">
                          <a:latin typeface="Segoe UI" panose="020B0502040204020203" pitchFamily="34" charset="0"/>
                          <a:cs typeface="Segoe UI" panose="020B0502040204020203" pitchFamily="34" charset="0"/>
                        </a:rPr>
                        <a:t>ACE expression </a:t>
                      </a:r>
                      <a:br>
                        <a:rPr lang="en-US" sz="1800" dirty="0">
                          <a:latin typeface="Segoe UI" panose="020B0502040204020203" pitchFamily="34" charset="0"/>
                          <a:cs typeface="Segoe UI" panose="020B0502040204020203" pitchFamily="34" charset="0"/>
                        </a:rPr>
                      </a:br>
                      <a:r>
                        <a:rPr lang="en-US" sz="1800" dirty="0">
                          <a:latin typeface="Segoe UI" panose="020B0502040204020203" pitchFamily="34" charset="0"/>
                          <a:cs typeface="Segoe UI" panose="020B0502040204020203" pitchFamily="34" charset="0"/>
                        </a:rPr>
                        <a:t>vs AD risk</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a:txBody>
                  <a:tcPr anchor="ctr"/>
                </a:tc>
                <a:tc>
                  <a:txBody>
                    <a:bodyPr/>
                    <a:lstStyle/>
                    <a:p>
                      <a:r>
                        <a:rPr lang="en-US" sz="1600" dirty="0">
                          <a:latin typeface="Segoe UI" panose="020B0502040204020203" pitchFamily="34" charset="0"/>
                          <a:cs typeface="Segoe UI" panose="020B0502040204020203" pitchFamily="34" charset="0"/>
                        </a:rPr>
                        <a:t>     ACE  ~     AD</a:t>
                      </a:r>
                      <a:endParaRPr lang="fr-FR" sz="160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603250770"/>
                  </a:ext>
                </a:extLst>
              </a:tr>
              <a:tr h="704528">
                <a:tc>
                  <a:txBody>
                    <a:bodyPr/>
                    <a:lstStyle/>
                    <a:p>
                      <a:pPr algn="ctr"/>
                      <a:r>
                        <a:rPr lang="en-US" sz="1800" dirty="0">
                          <a:latin typeface="Segoe UI" panose="020B0502040204020203" pitchFamily="34" charset="0"/>
                          <a:cs typeface="Segoe UI" panose="020B0502040204020203" pitchFamily="34" charset="0"/>
                        </a:rPr>
                        <a:t>Predicted SBP</a:t>
                      </a:r>
                      <a:br>
                        <a:rPr lang="en-US" sz="1800" dirty="0">
                          <a:latin typeface="Segoe UI" panose="020B0502040204020203" pitchFamily="34" charset="0"/>
                          <a:cs typeface="Segoe UI" panose="020B0502040204020203" pitchFamily="34" charset="0"/>
                        </a:rPr>
                      </a:br>
                      <a:r>
                        <a:rPr lang="en-US" sz="1800" dirty="0">
                          <a:latin typeface="Segoe UI" panose="020B0502040204020203" pitchFamily="34" charset="0"/>
                          <a:cs typeface="Segoe UI" panose="020B0502040204020203" pitchFamily="34" charset="0"/>
                        </a:rPr>
                        <a:t>vs AD risk</a:t>
                      </a:r>
                      <a:endParaRPr lang="fr-FR" sz="1800" dirty="0">
                        <a:latin typeface="Segoe UI" panose="020B0502040204020203" pitchFamily="34" charset="0"/>
                        <a:cs typeface="Segoe UI" panose="020B0502040204020203" pitchFamily="34" charset="0"/>
                      </a:endParaRPr>
                    </a:p>
                  </a:txBody>
                  <a:tcPr anchor="ctr"/>
                </a:tc>
                <a:tc>
                  <a:txBody>
                    <a:bodyPr/>
                    <a:lstStyle/>
                    <a:p>
                      <a:pPr algn="ctr"/>
                      <a:endParaRPr lang="fr-FR" sz="1600" dirty="0">
                        <a:latin typeface="Segoe UI" panose="020B0502040204020203" pitchFamily="34" charset="0"/>
                        <a:cs typeface="Segoe UI" panose="020B0502040204020203" pitchFamily="34" charset="0"/>
                      </a:endParaRPr>
                    </a:p>
                  </a:txBody>
                  <a:tcPr anchor="ctr">
                    <a:solidFill>
                      <a:schemeClr val="bg1">
                        <a:lumMod val="85000"/>
                      </a:schemeClr>
                    </a:solidFill>
                  </a:tcPr>
                </a:tc>
                <a:tc>
                  <a:txBody>
                    <a:bodyPr/>
                    <a:lstStyle/>
                    <a:p>
                      <a:pPr algn="ctr"/>
                      <a:endParaRPr lang="fr-FR" sz="1600" dirty="0">
                        <a:latin typeface="Segoe UI" panose="020B0502040204020203" pitchFamily="34" charset="0"/>
                        <a:cs typeface="Segoe UI" panose="020B0502040204020203" pitchFamily="34" charset="0"/>
                      </a:endParaRPr>
                    </a:p>
                  </a:txBody>
                  <a:tcPr anchor="ctr">
                    <a:solidFill>
                      <a:schemeClr val="bg1">
                        <a:lumMod val="85000"/>
                      </a:schemeClr>
                    </a:solidFill>
                  </a:tcPr>
                </a:tc>
                <a:extLst>
                  <a:ext uri="{0D108BD9-81ED-4DB2-BD59-A6C34878D82A}">
                    <a16:rowId xmlns:a16="http://schemas.microsoft.com/office/drawing/2014/main" val="3342192195"/>
                  </a:ext>
                </a:extLst>
              </a:tr>
            </a:tbl>
          </a:graphicData>
        </a:graphic>
      </p:graphicFrame>
      <p:cxnSp>
        <p:nvCxnSpPr>
          <p:cNvPr id="10" name="Straight Arrow Connector 9">
            <a:extLst>
              <a:ext uri="{FF2B5EF4-FFF2-40B4-BE49-F238E27FC236}">
                <a16:creationId xmlns:a16="http://schemas.microsoft.com/office/drawing/2014/main" id="{EAEA280B-FC6C-D6D2-0698-B49E707E2038}"/>
              </a:ext>
            </a:extLst>
          </p:cNvPr>
          <p:cNvCxnSpPr>
            <a:cxnSpLocks/>
          </p:cNvCxnSpPr>
          <p:nvPr/>
        </p:nvCxnSpPr>
        <p:spPr>
          <a:xfrm>
            <a:off x="9888774" y="2278626"/>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C3977B53-92BC-9C9F-27B2-BFC6205B49F6}"/>
              </a:ext>
            </a:extLst>
          </p:cNvPr>
          <p:cNvCxnSpPr>
            <a:cxnSpLocks/>
          </p:cNvCxnSpPr>
          <p:nvPr/>
        </p:nvCxnSpPr>
        <p:spPr>
          <a:xfrm>
            <a:off x="10778251" y="2278626"/>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85B27E85-B80D-88C1-61E9-52BE7744DEDF}"/>
              </a:ext>
            </a:extLst>
          </p:cNvPr>
          <p:cNvCxnSpPr>
            <a:cxnSpLocks/>
          </p:cNvCxnSpPr>
          <p:nvPr/>
        </p:nvCxnSpPr>
        <p:spPr>
          <a:xfrm>
            <a:off x="9888774" y="3013588"/>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53794120-F6F4-1E56-DA8B-B46E52BDA703}"/>
              </a:ext>
            </a:extLst>
          </p:cNvPr>
          <p:cNvCxnSpPr>
            <a:cxnSpLocks/>
          </p:cNvCxnSpPr>
          <p:nvPr/>
        </p:nvCxnSpPr>
        <p:spPr>
          <a:xfrm flipV="1">
            <a:off x="10778251" y="3013588"/>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3D14C396-5471-6895-5A20-B8FEDCA83318}"/>
              </a:ext>
            </a:extLst>
          </p:cNvPr>
          <p:cNvSpPr txBox="1"/>
          <p:nvPr/>
        </p:nvSpPr>
        <p:spPr>
          <a:xfrm>
            <a:off x="469128" y="597428"/>
            <a:ext cx="3756285" cy="1323439"/>
          </a:xfrm>
          <a:prstGeom prst="rect">
            <a:avLst/>
          </a:prstGeom>
          <a:solidFill>
            <a:schemeClr val="bg1">
              <a:lumMod val="85000"/>
            </a:schemeClr>
          </a:solidFill>
        </p:spPr>
        <p:txBody>
          <a:bodyPr wrap="square" rtlCol="0">
            <a:spAutoFit/>
          </a:bodyPr>
          <a:lstStyle/>
          <a:p>
            <a:r>
              <a:rPr lang="en-US" sz="2000" b="1" dirty="0">
                <a:latin typeface="Segoe UI" panose="020B0502040204020203" pitchFamily="34" charset="0"/>
                <a:cs typeface="Segoe UI" panose="020B0502040204020203" pitchFamily="34" charset="0"/>
              </a:rPr>
              <a:t>Step 1</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Mine genetic epidemiology studies to identify gene variants related to dementia risk</a:t>
            </a:r>
            <a:endParaRPr lang="fr-FR" sz="2000"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165D5634-2046-7EAC-3291-F78ED7ECDF78}"/>
              </a:ext>
            </a:extLst>
          </p:cNvPr>
          <p:cNvSpPr txBox="1"/>
          <p:nvPr/>
        </p:nvSpPr>
        <p:spPr>
          <a:xfrm>
            <a:off x="6132069" y="859037"/>
            <a:ext cx="5250425"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Mendelian randomization of the ACE gene</a:t>
            </a:r>
            <a:endParaRPr lang="fr-FR" sz="2000" b="1" dirty="0">
              <a:latin typeface="Segoe UI" panose="020B0502040204020203" pitchFamily="34" charset="0"/>
              <a:cs typeface="Segoe UI" panose="020B0502040204020203" pitchFamily="34" charset="0"/>
            </a:endParaRPr>
          </a:p>
        </p:txBody>
      </p:sp>
      <p:sp>
        <p:nvSpPr>
          <p:cNvPr id="3" name="Google Shape;234;p36">
            <a:extLst>
              <a:ext uri="{FF2B5EF4-FFF2-40B4-BE49-F238E27FC236}">
                <a16:creationId xmlns:a16="http://schemas.microsoft.com/office/drawing/2014/main" id="{5D70D36C-C1AB-B7D8-208E-482789B1547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Arial"/>
                <a:cs typeface="Arial"/>
                <a:sym typeface="Arial"/>
              </a:rPr>
              <a:pPr defTabSz="1219170">
                <a:buClr>
                  <a:srgbClr val="000000"/>
                </a:buClr>
              </a:pPr>
              <a:t>7</a:t>
            </a:fld>
            <a:endParaRPr lang="en" kern="0" dirty="0">
              <a:solidFill>
                <a:srgbClr val="595959"/>
              </a:solidFill>
              <a:latin typeface="Arial"/>
              <a:cs typeface="Arial"/>
              <a:sym typeface="Arial"/>
            </a:endParaRPr>
          </a:p>
        </p:txBody>
      </p:sp>
    </p:spTree>
    <p:extLst>
      <p:ext uri="{BB962C8B-B14F-4D97-AF65-F5344CB8AC3E}">
        <p14:creationId xmlns:p14="http://schemas.microsoft.com/office/powerpoint/2010/main" val="1588387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96CBD-9C7E-2AEB-6907-8B3D3903D6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D7801CB-0CA8-78C6-1F8E-223BFB9BEBAB}"/>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545622D3-AE81-B9A3-84A4-C7508FE47F1D}"/>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2765A7B4-D18D-3E1B-D24A-6DBDD9F7B1DB}"/>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16AC63-E28C-579A-39EF-ADB1911A68F2}"/>
                  </a:ext>
                </a:extLst>
              </p:cNvPr>
              <p:cNvSpPr txBox="1"/>
              <p:nvPr/>
            </p:nvSpPr>
            <p:spPr>
              <a:xfrm>
                <a:off x="5276246" y="1589489"/>
                <a:ext cx="5885242" cy="136441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r>
                  <a:rPr lang="en-US" sz="2000" dirty="0">
                    <a:latin typeface="Segoe UI" panose="020B0502040204020203" pitchFamily="34" charset="0"/>
                    <a:cs typeface="Segoe UI" panose="020B0502040204020203" pitchFamily="34" charset="0"/>
                  </a:rPr>
                  <a:t> for </a:t>
                </a:r>
                <a14:m>
                  <m:oMath xmlns:m="http://schemas.openxmlformats.org/officeDocument/2006/math">
                    <m:r>
                      <a:rPr lang="en-US" sz="2000" b="1" i="1">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with </a:t>
                </a:r>
                <a14:m>
                  <m:oMath xmlns:m="http://schemas.openxmlformats.org/officeDocument/2006/math">
                    <m:acc>
                      <m:accPr>
                        <m:chr m:val="̂"/>
                        <m:ctrlPr>
                          <a:rPr lang="fr-FR" sz="2000" b="1" i="1">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defined as the solution of a weighted version of the Cox score equation</a:t>
                </a:r>
              </a:p>
            </p:txBody>
          </p:sp>
        </mc:Choice>
        <mc:Fallback xmlns="">
          <p:sp>
            <p:nvSpPr>
              <p:cNvPr id="7" name="TextBox 6">
                <a:extLst>
                  <a:ext uri="{FF2B5EF4-FFF2-40B4-BE49-F238E27FC236}">
                    <a16:creationId xmlns:a16="http://schemas.microsoft.com/office/drawing/2014/main" id="{0916AC63-E28C-579A-39EF-ADB1911A68F2}"/>
                  </a:ext>
                </a:extLst>
              </p:cNvPr>
              <p:cNvSpPr txBox="1">
                <a:spLocks noRot="1" noChangeAspect="1" noMove="1" noResize="1" noEditPoints="1" noAdjustHandles="1" noChangeArrowheads="1" noChangeShapeType="1" noTextEdit="1"/>
              </p:cNvSpPr>
              <p:nvPr/>
            </p:nvSpPr>
            <p:spPr>
              <a:xfrm>
                <a:off x="5276246" y="1589489"/>
                <a:ext cx="5885242" cy="1364412"/>
              </a:xfrm>
              <a:prstGeom prst="rect">
                <a:avLst/>
              </a:prstGeom>
              <a:blipFill>
                <a:blip r:embed="rId3"/>
                <a:stretch>
                  <a:fillRect l="-1140" t="-2232" r="-9016" b="-7143"/>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3F202E0E-7EB9-204B-39EA-7A25F5488D35}"/>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F46E6E90-0908-50EF-8144-9C1F40D4FAAF}"/>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FC06FE71-715B-56FE-3934-BA78C5D8CE7E}"/>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70</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D570DC4-616A-DC84-961B-E314093C518A}"/>
                  </a:ext>
                </a:extLst>
              </p:cNvPr>
              <p:cNvSpPr txBox="1"/>
              <p:nvPr/>
            </p:nvSpPr>
            <p:spPr>
              <a:xfrm>
                <a:off x="5276245" y="3133573"/>
                <a:ext cx="6091705" cy="139403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2:</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cumulative baseline hazard function </a:t>
                </a:r>
                <a14:m>
                  <m:oMath xmlns:m="http://schemas.openxmlformats.org/officeDocument/2006/math">
                    <m:acc>
                      <m:accPr>
                        <m:chr m:val="̂"/>
                        <m:ctrlPr>
                          <a:rPr lang="en-US" sz="2000" i="1" smtClean="0">
                            <a:solidFill>
                              <a:schemeClr val="tx1"/>
                            </a:solidFill>
                            <a:latin typeface="Cambria Math" panose="02040503050406030204" pitchFamily="18" charset="0"/>
                            <a:cs typeface="Segoe UI" panose="020B0502040204020203" pitchFamily="34" charset="0"/>
                          </a:rPr>
                        </m:ctrlPr>
                      </m:accPr>
                      <m:e>
                        <m:sSubSup>
                          <m:sSubSupPr>
                            <m:ctrlPr>
                              <a:rPr lang="en-US" sz="2000" i="1" smtClean="0">
                                <a:solidFill>
                                  <a:schemeClr val="tx1"/>
                                </a:solidFill>
                                <a:latin typeface="Cambria Math" panose="02040503050406030204" pitchFamily="18" charset="0"/>
                                <a:cs typeface="Segoe UI" panose="020B0502040204020203" pitchFamily="34" charset="0"/>
                              </a:rPr>
                            </m:ctrlPr>
                          </m:sSubSupPr>
                          <m:e>
                            <m:r>
                              <a:rPr lang="en-US" sz="2000" b="0" i="1" smtClean="0">
                                <a:solidFill>
                                  <a:schemeClr val="tx1"/>
                                </a:solidFill>
                                <a:latin typeface="Cambria Math" panose="02040503050406030204" pitchFamily="18" charset="0"/>
                                <a:cs typeface="Segoe UI" panose="020B0502040204020203" pitchFamily="34" charset="0"/>
                              </a:rPr>
                              <m:t>𝐻</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0" i="1" smtClean="0">
                                <a:solidFill>
                                  <a:schemeClr val="tx1"/>
                                </a:solidFill>
                                <a:latin typeface="Cambria Math" panose="02040503050406030204" pitchFamily="18" charset="0"/>
                                <a:cs typeface="Segoe UI" panose="020B0502040204020203" pitchFamily="34" charset="0"/>
                              </a:rPr>
                              <m:t>0</m:t>
                            </m:r>
                          </m:sup>
                        </m:sSubSup>
                      </m:e>
                    </m:acc>
                  </m:oMath>
                </a14:m>
                <a:r>
                  <a:rPr lang="en-US" sz="2000" dirty="0">
                    <a:latin typeface="Segoe UI" panose="020B0502040204020203" pitchFamily="34" charset="0"/>
                    <a:cs typeface="Segoe UI" panose="020B0502040204020203" pitchFamily="34" charset="0"/>
                  </a:rPr>
                  <a:t> for </a:t>
                </a:r>
                <a:r>
                  <a:rPr lang="en-US" sz="2000" dirty="0">
                    <a:solidFill>
                      <a:srgbClr val="0070C0"/>
                    </a:solidFill>
                    <a:latin typeface="Segoe UI" panose="020B0502040204020203" pitchFamily="34" charset="0"/>
                    <a:cs typeface="Segoe UI" panose="020B0502040204020203" pitchFamily="34" charset="0"/>
                  </a:rPr>
                  <a:t>𝒌</a:t>
                </a:r>
                <a:r>
                  <a:rPr lang="en-US" sz="2000" dirty="0">
                    <a:latin typeface="Segoe UI" panose="020B0502040204020203" pitchFamily="34" charset="0"/>
                    <a:cs typeface="Segoe UI" panose="020B0502040204020203" pitchFamily="34" charset="0"/>
                  </a:rPr>
                  <a:t> ∈{1,2}, defined as a weighted version of the Breslow-type estimator</a:t>
                </a:r>
              </a:p>
            </p:txBody>
          </p:sp>
        </mc:Choice>
        <mc:Fallback xmlns="">
          <p:sp>
            <p:nvSpPr>
              <p:cNvPr id="2" name="TextBox 1">
                <a:extLst>
                  <a:ext uri="{FF2B5EF4-FFF2-40B4-BE49-F238E27FC236}">
                    <a16:creationId xmlns:a16="http://schemas.microsoft.com/office/drawing/2014/main" id="{1D570DC4-616A-DC84-961B-E314093C518A}"/>
                  </a:ext>
                </a:extLst>
              </p:cNvPr>
              <p:cNvSpPr txBox="1">
                <a:spLocks noRot="1" noChangeAspect="1" noMove="1" noResize="1" noEditPoints="1" noAdjustHandles="1" noChangeArrowheads="1" noChangeShapeType="1" noTextEdit="1"/>
              </p:cNvSpPr>
              <p:nvPr/>
            </p:nvSpPr>
            <p:spPr>
              <a:xfrm>
                <a:off x="5276245" y="3133573"/>
                <a:ext cx="6091705" cy="1394036"/>
              </a:xfrm>
              <a:prstGeom prst="rect">
                <a:avLst/>
              </a:prstGeom>
              <a:blipFill>
                <a:blip r:embed="rId4"/>
                <a:stretch>
                  <a:fillRect l="-1101" t="-1747" r="-100" b="-6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1C88B2D-FBE0-2AC3-9F31-CEDC4EB49FD0}"/>
                  </a:ext>
                </a:extLst>
              </p:cNvPr>
              <p:cNvSpPr txBox="1"/>
              <p:nvPr/>
            </p:nvSpPr>
            <p:spPr>
              <a:xfrm>
                <a:off x="5276244" y="4707281"/>
                <a:ext cx="6431567" cy="7516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3:</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and world-specific</a:t>
                </a:r>
                <a:r>
                  <a:rPr lang="en-US" sz="2000" dirty="0">
                    <a:latin typeface="Segoe UI" panose="020B0502040204020203" pitchFamily="34" charset="0"/>
                    <a:cs typeface="Segoe UI" panose="020B0502040204020203" pitchFamily="34" charset="0"/>
                  </a:rPr>
                  <a:t> cumulative risk function </a:t>
                </a:r>
                <a14:m>
                  <m:oMath xmlns:m="http://schemas.openxmlformats.org/officeDocument/2006/math">
                    <m:acc>
                      <m:accPr>
                        <m:chr m:val="̂"/>
                        <m:ctrlPr>
                          <a:rPr lang="en-US" sz="2000" i="1" smtClean="0">
                            <a:latin typeface="Cambria Math" panose="02040503050406030204" pitchFamily="18" charset="0"/>
                            <a:cs typeface="Segoe UI" panose="020B0502040204020203" pitchFamily="34" charset="0"/>
                          </a:rPr>
                        </m:ctrlPr>
                      </m:accPr>
                      <m:e>
                        <m:sSubSup>
                          <m:sSubSupPr>
                            <m:ctrlPr>
                              <a:rPr lang="en-US" sz="2000" i="1" smtClean="0">
                                <a:latin typeface="Cambria Math" panose="02040503050406030204" pitchFamily="18" charset="0"/>
                                <a:cs typeface="Segoe UI" panose="020B0502040204020203" pitchFamily="34" charset="0"/>
                              </a:rPr>
                            </m:ctrlPr>
                          </m:sSubSupPr>
                          <m:e>
                            <m:r>
                              <a:rPr lang="en-US" sz="2000" b="0" i="1" smtClean="0">
                                <a:latin typeface="Cambria Math" panose="02040503050406030204" pitchFamily="18" charset="0"/>
                                <a:cs typeface="Segoe UI" panose="020B0502040204020203" pitchFamily="34" charset="0"/>
                              </a:rPr>
                              <m:t>𝑅</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1" i="1" smtClean="0">
                                <a:solidFill>
                                  <a:srgbClr val="0070C0"/>
                                </a:solidFill>
                                <a:latin typeface="Cambria Math" panose="02040503050406030204" pitchFamily="18" charset="0"/>
                                <a:cs typeface="Segoe UI" panose="020B0502040204020203" pitchFamily="34" charset="0"/>
                              </a:rPr>
                              <m:t>𝒂</m:t>
                            </m:r>
                          </m:sup>
                        </m:sSubSup>
                      </m:e>
                    </m:acc>
                  </m:oMath>
                </a14:m>
                <a:r>
                  <a:rPr lang="en-US" sz="2000" dirty="0">
                    <a:latin typeface="Segoe UI" panose="020B0502040204020203" pitchFamily="34" charset="0"/>
                    <a:cs typeface="Segoe UI" panose="020B0502040204020203" pitchFamily="34" charset="0"/>
                  </a:rPr>
                  <a:t> 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endParaRPr lang="fr-FR" sz="2000" dirty="0">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71C88B2D-FBE0-2AC3-9F31-CEDC4EB49FD0}"/>
                  </a:ext>
                </a:extLst>
              </p:cNvPr>
              <p:cNvSpPr txBox="1">
                <a:spLocks noRot="1" noChangeAspect="1" noMove="1" noResize="1" noEditPoints="1" noAdjustHandles="1" noChangeArrowheads="1" noChangeShapeType="1" noTextEdit="1"/>
              </p:cNvSpPr>
              <p:nvPr/>
            </p:nvSpPr>
            <p:spPr>
              <a:xfrm>
                <a:off x="5276244" y="4707281"/>
                <a:ext cx="6431567" cy="751616"/>
              </a:xfrm>
              <a:prstGeom prst="rect">
                <a:avLst/>
              </a:prstGeom>
              <a:blipFill>
                <a:blip r:embed="rId5"/>
                <a:stretch>
                  <a:fillRect l="-1043" t="-3252" b="-12195"/>
                </a:stretch>
              </a:blipFill>
            </p:spPr>
            <p:txBody>
              <a:bodyPr/>
              <a:lstStyle/>
              <a:p>
                <a:r>
                  <a:rPr lang="en-US">
                    <a:noFill/>
                  </a:rPr>
                  <a:t> </a:t>
                </a:r>
              </a:p>
            </p:txBody>
          </p:sp>
        </mc:Fallback>
      </mc:AlternateContent>
    </p:spTree>
    <p:extLst>
      <p:ext uri="{BB962C8B-B14F-4D97-AF65-F5344CB8AC3E}">
        <p14:creationId xmlns:p14="http://schemas.microsoft.com/office/powerpoint/2010/main" val="1256737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BD78-3779-61F3-949A-BFFE2A80615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55E29D1-0CD9-3642-D896-5C7C0B772BE2}"/>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FEE56A05-1ABA-23FB-82F0-E6FE8D589482}"/>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1ADE6B2E-05AA-D3E4-59D6-0106AB77CDC2}"/>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49ED5A-15B2-920E-890E-53AFF462E5C2}"/>
                  </a:ext>
                </a:extLst>
              </p:cNvPr>
              <p:cNvSpPr txBox="1"/>
              <p:nvPr/>
            </p:nvSpPr>
            <p:spPr>
              <a:xfrm>
                <a:off x="5276246" y="1589489"/>
                <a:ext cx="5885242" cy="136441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r>
                  <a:rPr lang="en-US" sz="2000" dirty="0">
                    <a:latin typeface="Segoe UI" panose="020B0502040204020203" pitchFamily="34" charset="0"/>
                    <a:cs typeface="Segoe UI" panose="020B0502040204020203" pitchFamily="34" charset="0"/>
                  </a:rPr>
                  <a:t> for </a:t>
                </a:r>
                <a14:m>
                  <m:oMath xmlns:m="http://schemas.openxmlformats.org/officeDocument/2006/math">
                    <m:r>
                      <a:rPr lang="en-US" sz="2000" b="1" i="1">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r>
                  <a:rPr lang="en-US" sz="2000" dirty="0">
                    <a:latin typeface="Segoe UI" panose="020B0502040204020203" pitchFamily="34" charset="0"/>
                    <a:cs typeface="Segoe UI" panose="020B0502040204020203" pitchFamily="34" charset="0"/>
                  </a:rPr>
                  <a:t>, with </a:t>
                </a:r>
                <a14:m>
                  <m:oMath xmlns:m="http://schemas.openxmlformats.org/officeDocument/2006/math">
                    <m:acc>
                      <m:accPr>
                        <m:chr m:val="̂"/>
                        <m:ctrlPr>
                          <a:rPr lang="fr-FR" sz="2000" b="1" i="1">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oMath>
                </a14:m>
                <a:r>
                  <a:rPr lang="en-US" sz="2000" dirty="0">
                    <a:latin typeface="Segoe UI" panose="020B0502040204020203" pitchFamily="34" charset="0"/>
                    <a:cs typeface="Segoe UI" panose="020B0502040204020203" pitchFamily="34" charset="0"/>
                  </a:rPr>
                  <a:t> defined as the solution of a weighted version of the Cox score equation</a:t>
                </a:r>
              </a:p>
            </p:txBody>
          </p:sp>
        </mc:Choice>
        <mc:Fallback xmlns="">
          <p:sp>
            <p:nvSpPr>
              <p:cNvPr id="7" name="TextBox 6">
                <a:extLst>
                  <a:ext uri="{FF2B5EF4-FFF2-40B4-BE49-F238E27FC236}">
                    <a16:creationId xmlns:a16="http://schemas.microsoft.com/office/drawing/2014/main" id="{0449ED5A-15B2-920E-890E-53AFF462E5C2}"/>
                  </a:ext>
                </a:extLst>
              </p:cNvPr>
              <p:cNvSpPr txBox="1">
                <a:spLocks noRot="1" noChangeAspect="1" noMove="1" noResize="1" noEditPoints="1" noAdjustHandles="1" noChangeArrowheads="1" noChangeShapeType="1" noTextEdit="1"/>
              </p:cNvSpPr>
              <p:nvPr/>
            </p:nvSpPr>
            <p:spPr>
              <a:xfrm>
                <a:off x="5276246" y="1589489"/>
                <a:ext cx="5885242" cy="1364412"/>
              </a:xfrm>
              <a:prstGeom prst="rect">
                <a:avLst/>
              </a:prstGeom>
              <a:blipFill>
                <a:blip r:embed="rId3"/>
                <a:stretch>
                  <a:fillRect l="-1140" t="-2232" r="-9016" b="-7143"/>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48BE205A-82B7-5F3F-5EFA-9C45FB03F524}"/>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ACEi vs. ARB 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BD14AF2B-97EF-729F-C930-A264EC04D698}"/>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845385A1-6ED8-BD38-4D9E-48F8EE85F9CE}"/>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71</a:t>
            </a:fld>
            <a:endParaRPr lang="en" kern="0" dirty="0">
              <a:solidFill>
                <a:srgbClr val="595959"/>
              </a:solidFill>
              <a:latin typeface="Segoe UI" panose="020B0502040204020203" pitchFamily="34" charset="0"/>
              <a:cs typeface="Segoe UI" panose="020B0502040204020203" pitchFamily="34" charset="0"/>
              <a:sym typeface="Aria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645B55-7572-91A0-0BF1-139439BB4393}"/>
                  </a:ext>
                </a:extLst>
              </p:cNvPr>
              <p:cNvSpPr txBox="1"/>
              <p:nvPr/>
            </p:nvSpPr>
            <p:spPr>
              <a:xfrm>
                <a:off x="5276245" y="3133573"/>
                <a:ext cx="6091705" cy="139403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2:</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cumulative baseline hazard function </a:t>
                </a:r>
                <a14:m>
                  <m:oMath xmlns:m="http://schemas.openxmlformats.org/officeDocument/2006/math">
                    <m:acc>
                      <m:accPr>
                        <m:chr m:val="̂"/>
                        <m:ctrlPr>
                          <a:rPr lang="en-US" sz="2000" i="1" smtClean="0">
                            <a:solidFill>
                              <a:schemeClr val="tx1"/>
                            </a:solidFill>
                            <a:latin typeface="Cambria Math" panose="02040503050406030204" pitchFamily="18" charset="0"/>
                            <a:cs typeface="Segoe UI" panose="020B0502040204020203" pitchFamily="34" charset="0"/>
                          </a:rPr>
                        </m:ctrlPr>
                      </m:accPr>
                      <m:e>
                        <m:sSubSup>
                          <m:sSubSupPr>
                            <m:ctrlPr>
                              <a:rPr lang="en-US" sz="2000" i="1" smtClean="0">
                                <a:solidFill>
                                  <a:schemeClr val="tx1"/>
                                </a:solidFill>
                                <a:latin typeface="Cambria Math" panose="02040503050406030204" pitchFamily="18" charset="0"/>
                                <a:cs typeface="Segoe UI" panose="020B0502040204020203" pitchFamily="34" charset="0"/>
                              </a:rPr>
                            </m:ctrlPr>
                          </m:sSubSupPr>
                          <m:e>
                            <m:r>
                              <a:rPr lang="en-US" sz="2000" b="0" i="1" smtClean="0">
                                <a:solidFill>
                                  <a:schemeClr val="tx1"/>
                                </a:solidFill>
                                <a:latin typeface="Cambria Math" panose="02040503050406030204" pitchFamily="18" charset="0"/>
                                <a:cs typeface="Segoe UI" panose="020B0502040204020203" pitchFamily="34" charset="0"/>
                              </a:rPr>
                              <m:t>𝐻</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0" i="1" smtClean="0">
                                <a:solidFill>
                                  <a:schemeClr val="tx1"/>
                                </a:solidFill>
                                <a:latin typeface="Cambria Math" panose="02040503050406030204" pitchFamily="18" charset="0"/>
                                <a:cs typeface="Segoe UI" panose="020B0502040204020203" pitchFamily="34" charset="0"/>
                              </a:rPr>
                              <m:t>0</m:t>
                            </m:r>
                          </m:sup>
                        </m:sSubSup>
                      </m:e>
                    </m:acc>
                  </m:oMath>
                </a14:m>
                <a:r>
                  <a:rPr lang="en-US" sz="2000" dirty="0">
                    <a:latin typeface="Segoe UI" panose="020B0502040204020203" pitchFamily="34" charset="0"/>
                    <a:cs typeface="Segoe UI" panose="020B0502040204020203" pitchFamily="34" charset="0"/>
                  </a:rPr>
                  <a:t> for </a:t>
                </a:r>
                <a:r>
                  <a:rPr lang="en-US" sz="2000" dirty="0">
                    <a:solidFill>
                      <a:srgbClr val="0070C0"/>
                    </a:solidFill>
                    <a:latin typeface="Segoe UI" panose="020B0502040204020203" pitchFamily="34" charset="0"/>
                    <a:cs typeface="Segoe UI" panose="020B0502040204020203" pitchFamily="34" charset="0"/>
                  </a:rPr>
                  <a:t>𝒌</a:t>
                </a:r>
                <a:r>
                  <a:rPr lang="en-US" sz="2000" dirty="0">
                    <a:latin typeface="Segoe UI" panose="020B0502040204020203" pitchFamily="34" charset="0"/>
                    <a:cs typeface="Segoe UI" panose="020B0502040204020203" pitchFamily="34" charset="0"/>
                  </a:rPr>
                  <a:t> ∈{1,2}, defined as a weighted version of the Breslow-type estimator</a:t>
                </a:r>
              </a:p>
            </p:txBody>
          </p:sp>
        </mc:Choice>
        <mc:Fallback xmlns="">
          <p:sp>
            <p:nvSpPr>
              <p:cNvPr id="2" name="TextBox 1">
                <a:extLst>
                  <a:ext uri="{FF2B5EF4-FFF2-40B4-BE49-F238E27FC236}">
                    <a16:creationId xmlns:a16="http://schemas.microsoft.com/office/drawing/2014/main" id="{C6645B55-7572-91A0-0BF1-139439BB4393}"/>
                  </a:ext>
                </a:extLst>
              </p:cNvPr>
              <p:cNvSpPr txBox="1">
                <a:spLocks noRot="1" noChangeAspect="1" noMove="1" noResize="1" noEditPoints="1" noAdjustHandles="1" noChangeArrowheads="1" noChangeShapeType="1" noTextEdit="1"/>
              </p:cNvSpPr>
              <p:nvPr/>
            </p:nvSpPr>
            <p:spPr>
              <a:xfrm>
                <a:off x="5276245" y="3133573"/>
                <a:ext cx="6091705" cy="1394036"/>
              </a:xfrm>
              <a:prstGeom prst="rect">
                <a:avLst/>
              </a:prstGeom>
              <a:blipFill>
                <a:blip r:embed="rId4"/>
                <a:stretch>
                  <a:fillRect l="-1101" t="-1747" r="-100" b="-6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292B344-6271-F81C-7A8F-BD0749E7AC8E}"/>
                  </a:ext>
                </a:extLst>
              </p:cNvPr>
              <p:cNvSpPr txBox="1"/>
              <p:nvPr/>
            </p:nvSpPr>
            <p:spPr>
              <a:xfrm>
                <a:off x="5276244" y="4707281"/>
                <a:ext cx="6431567" cy="7516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3:</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and world-specific</a:t>
                </a:r>
                <a:r>
                  <a:rPr lang="en-US" sz="2000" dirty="0">
                    <a:latin typeface="Segoe UI" panose="020B0502040204020203" pitchFamily="34" charset="0"/>
                    <a:cs typeface="Segoe UI" panose="020B0502040204020203" pitchFamily="34" charset="0"/>
                  </a:rPr>
                  <a:t> cumulative risk function </a:t>
                </a:r>
                <a14:m>
                  <m:oMath xmlns:m="http://schemas.openxmlformats.org/officeDocument/2006/math">
                    <m:acc>
                      <m:accPr>
                        <m:chr m:val="̂"/>
                        <m:ctrlPr>
                          <a:rPr lang="en-US" sz="2000" i="1" smtClean="0">
                            <a:latin typeface="Cambria Math" panose="02040503050406030204" pitchFamily="18" charset="0"/>
                            <a:cs typeface="Segoe UI" panose="020B0502040204020203" pitchFamily="34" charset="0"/>
                          </a:rPr>
                        </m:ctrlPr>
                      </m:accPr>
                      <m:e>
                        <m:sSubSup>
                          <m:sSubSupPr>
                            <m:ctrlPr>
                              <a:rPr lang="en-US" sz="2000" i="1" smtClean="0">
                                <a:latin typeface="Cambria Math" panose="02040503050406030204" pitchFamily="18" charset="0"/>
                                <a:cs typeface="Segoe UI" panose="020B0502040204020203" pitchFamily="34" charset="0"/>
                              </a:rPr>
                            </m:ctrlPr>
                          </m:sSubSupPr>
                          <m:e>
                            <m:r>
                              <a:rPr lang="en-US" sz="2000" b="0" i="1" smtClean="0">
                                <a:latin typeface="Cambria Math" panose="02040503050406030204" pitchFamily="18" charset="0"/>
                                <a:cs typeface="Segoe UI" panose="020B0502040204020203" pitchFamily="34" charset="0"/>
                              </a:rPr>
                              <m:t>𝑅</m:t>
                            </m:r>
                          </m:e>
                          <m:sub>
                            <m:r>
                              <a:rPr lang="en-US" sz="2000" b="1" i="1" smtClean="0">
                                <a:solidFill>
                                  <a:srgbClr val="0070C0"/>
                                </a:solidFill>
                                <a:latin typeface="Cambria Math" panose="02040503050406030204" pitchFamily="18" charset="0"/>
                                <a:cs typeface="Segoe UI" panose="020B0502040204020203" pitchFamily="34" charset="0"/>
                              </a:rPr>
                              <m:t>𝒌</m:t>
                            </m:r>
                          </m:sub>
                          <m:sup>
                            <m:r>
                              <a:rPr lang="en-US" sz="2000" b="1" i="1" smtClean="0">
                                <a:solidFill>
                                  <a:srgbClr val="0070C0"/>
                                </a:solidFill>
                                <a:latin typeface="Cambria Math" panose="02040503050406030204" pitchFamily="18" charset="0"/>
                                <a:cs typeface="Segoe UI" panose="020B0502040204020203" pitchFamily="34" charset="0"/>
                              </a:rPr>
                              <m:t>𝒂</m:t>
                            </m:r>
                          </m:sup>
                        </m:sSubSup>
                      </m:e>
                    </m:acc>
                  </m:oMath>
                </a14:m>
                <a:r>
                  <a:rPr lang="en-US" sz="2000" dirty="0">
                    <a:latin typeface="Segoe UI" panose="020B0502040204020203" pitchFamily="34" charset="0"/>
                    <a:cs typeface="Segoe UI" panose="020B0502040204020203" pitchFamily="34" charset="0"/>
                  </a:rPr>
                  <a:t> 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endParaRPr lang="fr-FR" sz="2000" dirty="0">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2292B344-6271-F81C-7A8F-BD0749E7AC8E}"/>
                  </a:ext>
                </a:extLst>
              </p:cNvPr>
              <p:cNvSpPr txBox="1">
                <a:spLocks noRot="1" noChangeAspect="1" noMove="1" noResize="1" noEditPoints="1" noAdjustHandles="1" noChangeArrowheads="1" noChangeShapeType="1" noTextEdit="1"/>
              </p:cNvSpPr>
              <p:nvPr/>
            </p:nvSpPr>
            <p:spPr>
              <a:xfrm>
                <a:off x="5276244" y="4707281"/>
                <a:ext cx="6431567" cy="751616"/>
              </a:xfrm>
              <a:prstGeom prst="rect">
                <a:avLst/>
              </a:prstGeom>
              <a:blipFill>
                <a:blip r:embed="rId5"/>
                <a:stretch>
                  <a:fillRect l="-1043" t="-3252"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8EF0E5F-16E9-1589-0399-5A2C46D2C860}"/>
                  </a:ext>
                </a:extLst>
              </p:cNvPr>
              <p:cNvSpPr txBox="1"/>
              <p:nvPr/>
            </p:nvSpPr>
            <p:spPr>
              <a:xfrm>
                <a:off x="5276244" y="5636769"/>
                <a:ext cx="6431567" cy="715965"/>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4:</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risk difference function </a:t>
                </a:r>
                <a14:m>
                  <m:oMath xmlns:m="http://schemas.openxmlformats.org/officeDocument/2006/math">
                    <m:acc>
                      <m:accPr>
                        <m:chr m:val="̂"/>
                        <m:ctrlPr>
                          <a:rPr lang="en-US" sz="2000" i="1">
                            <a:latin typeface="Cambria Math" panose="02040503050406030204" pitchFamily="18" charset="0"/>
                            <a:cs typeface="Segoe UI" panose="020B0502040204020203" pitchFamily="34" charset="0"/>
                          </a:rPr>
                        </m:ctrlPr>
                      </m:accPr>
                      <m:e>
                        <m:sSub>
                          <m:sSubPr>
                            <m:ctrlPr>
                              <a:rPr lang="en-US" sz="2000" i="1">
                                <a:latin typeface="Cambria Math" panose="02040503050406030204" pitchFamily="18" charset="0"/>
                                <a:cs typeface="Segoe UI" panose="020B0502040204020203" pitchFamily="34" charset="0"/>
                              </a:rPr>
                            </m:ctrlPr>
                          </m:sSubPr>
                          <m:e>
                            <m:r>
                              <a:rPr lang="en-US" sz="2000" i="1">
                                <a:latin typeface="Cambria Math" panose="02040503050406030204" pitchFamily="18" charset="0"/>
                                <a:cs typeface="Segoe UI" panose="020B0502040204020203" pitchFamily="34" charset="0"/>
                              </a:rPr>
                              <m:t>𝑅𝐷</m:t>
                            </m:r>
                          </m:e>
                          <m:sub>
                            <m:r>
                              <a:rPr lang="en-US" sz="2000" b="1" i="1" smtClean="0">
                                <a:solidFill>
                                  <a:srgbClr val="0070C0"/>
                                </a:solidFill>
                                <a:latin typeface="Cambria Math" panose="02040503050406030204" pitchFamily="18" charset="0"/>
                                <a:cs typeface="Segoe UI" panose="020B0502040204020203" pitchFamily="34" charset="0"/>
                              </a:rPr>
                              <m:t>𝒌</m:t>
                            </m:r>
                          </m:sub>
                        </m:sSub>
                      </m:e>
                    </m:acc>
                  </m:oMath>
                </a14:m>
                <a:r>
                  <a:rPr lang="en-US" sz="2000" dirty="0">
                    <a:latin typeface="Segoe UI" panose="020B0502040204020203" pitchFamily="34" charset="0"/>
                    <a:cs typeface="Segoe UI" panose="020B0502040204020203" pitchFamily="34" charset="0"/>
                  </a:rPr>
                  <a:t> for </a:t>
                </a:r>
                <a14:m>
                  <m:oMath xmlns:m="http://schemas.openxmlformats.org/officeDocument/2006/math">
                    <m:r>
                      <a:rPr lang="en-US" sz="2000" b="1" i="1" smtClean="0">
                        <a:solidFill>
                          <a:srgbClr val="0070C0"/>
                        </a:solidFill>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1,2}</m:t>
                    </m:r>
                  </m:oMath>
                </a14:m>
                <a:endParaRPr lang="fr-FR" sz="20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98EF0E5F-16E9-1589-0399-5A2C46D2C860}"/>
                  </a:ext>
                </a:extLst>
              </p:cNvPr>
              <p:cNvSpPr txBox="1">
                <a:spLocks noRot="1" noChangeAspect="1" noMove="1" noResize="1" noEditPoints="1" noAdjustHandles="1" noChangeArrowheads="1" noChangeShapeType="1" noTextEdit="1"/>
              </p:cNvSpPr>
              <p:nvPr/>
            </p:nvSpPr>
            <p:spPr>
              <a:xfrm>
                <a:off x="5276244" y="5636769"/>
                <a:ext cx="6431567" cy="715965"/>
              </a:xfrm>
              <a:prstGeom prst="rect">
                <a:avLst/>
              </a:prstGeom>
              <a:blipFill>
                <a:blip r:embed="rId6"/>
                <a:stretch>
                  <a:fillRect l="-1043" t="-4274" b="-15385"/>
                </a:stretch>
              </a:blipFill>
            </p:spPr>
            <p:txBody>
              <a:bodyPr/>
              <a:lstStyle/>
              <a:p>
                <a:r>
                  <a:rPr lang="en-US">
                    <a:noFill/>
                  </a:rPr>
                  <a:t> </a:t>
                </a:r>
              </a:p>
            </p:txBody>
          </p:sp>
        </mc:Fallback>
      </mc:AlternateContent>
    </p:spTree>
    <p:extLst>
      <p:ext uri="{BB962C8B-B14F-4D97-AF65-F5344CB8AC3E}">
        <p14:creationId xmlns:p14="http://schemas.microsoft.com/office/powerpoint/2010/main" val="34624197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89EC-ED99-518F-01EF-B06F66C57754}"/>
              </a:ext>
            </a:extLst>
          </p:cNvPr>
          <p:cNvSpPr>
            <a:spLocks noGrp="1"/>
          </p:cNvSpPr>
          <p:nvPr>
            <p:ph type="title"/>
          </p:nvPr>
        </p:nvSpPr>
        <p:spPr>
          <a:xfrm>
            <a:off x="776191" y="1423491"/>
            <a:ext cx="10515600" cy="2852737"/>
          </a:xfrm>
        </p:spPr>
        <p:txBody>
          <a:bodyPr>
            <a:normAutofit/>
          </a:bodyPr>
          <a:lstStyle/>
          <a:p>
            <a:pPr algn="ctr"/>
            <a:r>
              <a:rPr lang="en-US" sz="4000" dirty="0">
                <a:latin typeface="Segoe UI" panose="020B0502040204020203" pitchFamily="34" charset="0"/>
                <a:cs typeface="Segoe UI" panose="020B0502040204020203" pitchFamily="34" charset="0"/>
              </a:rPr>
              <a:t>What did we learn from applying </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this target trial emulation approach </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to real-world EHR data?</a:t>
            </a:r>
            <a:endParaRPr lang="fr-FR" sz="4000" dirty="0">
              <a:latin typeface="Segoe UI" panose="020B0502040204020203" pitchFamily="34" charset="0"/>
              <a:cs typeface="Segoe UI" panose="020B0502040204020203" pitchFamily="34" charset="0"/>
            </a:endParaRPr>
          </a:p>
        </p:txBody>
      </p:sp>
      <p:sp>
        <p:nvSpPr>
          <p:cNvPr id="3" name="Google Shape;234;p36">
            <a:extLst>
              <a:ext uri="{FF2B5EF4-FFF2-40B4-BE49-F238E27FC236}">
                <a16:creationId xmlns:a16="http://schemas.microsoft.com/office/drawing/2014/main" id="{C24F35E7-9523-1B25-A37A-7A5C0F954E0A}"/>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72</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4007203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text on a white background&#10;&#10;Description automatically generated">
            <a:extLst>
              <a:ext uri="{FF2B5EF4-FFF2-40B4-BE49-F238E27FC236}">
                <a16:creationId xmlns:a16="http://schemas.microsoft.com/office/drawing/2014/main" id="{1473FE38-B998-D1FC-74F1-8BA0D47E4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57" y="2752722"/>
            <a:ext cx="2705100" cy="1352550"/>
          </a:xfrm>
          <a:prstGeom prst="rect">
            <a:avLst/>
          </a:prstGeom>
        </p:spPr>
      </p:pic>
      <p:sp>
        <p:nvSpPr>
          <p:cNvPr id="16" name="TextBox 15">
            <a:extLst>
              <a:ext uri="{FF2B5EF4-FFF2-40B4-BE49-F238E27FC236}">
                <a16:creationId xmlns:a16="http://schemas.microsoft.com/office/drawing/2014/main" id="{8AC16F76-9DF6-92C5-AB4C-CF7C493C3D54}"/>
              </a:ext>
            </a:extLst>
          </p:cNvPr>
          <p:cNvSpPr txBox="1"/>
          <p:nvPr/>
        </p:nvSpPr>
        <p:spPr>
          <a:xfrm>
            <a:off x="591639" y="4494905"/>
            <a:ext cx="3294561" cy="163121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Research Patient Data Registry at an academic healthcare system on the US East Coast.</a:t>
            </a:r>
          </a:p>
          <a:p>
            <a:endParaRPr lang="en-US" sz="2000"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B43ACB3D-DD45-A39C-9F99-FE0B5ECFA729}"/>
              </a:ext>
            </a:extLst>
          </p:cNvPr>
          <p:cNvSpPr txBox="1"/>
          <p:nvPr/>
        </p:nvSpPr>
        <p:spPr>
          <a:xfrm>
            <a:off x="591639" y="1731314"/>
            <a:ext cx="1902506" cy="400110"/>
          </a:xfrm>
          <a:prstGeom prst="rect">
            <a:avLst/>
          </a:prstGeom>
          <a:noFill/>
        </p:spPr>
        <p:txBody>
          <a:bodyPr wrap="square">
            <a:spAutoFit/>
          </a:bodyPr>
          <a:lstStyle/>
          <a:p>
            <a:r>
              <a:rPr lang="en-US" sz="2000" b="1" dirty="0">
                <a:latin typeface="Segoe UI" panose="020B0502040204020203" pitchFamily="34" charset="0"/>
                <a:cs typeface="Segoe UI" panose="020B0502040204020203" pitchFamily="34" charset="0"/>
              </a:rPr>
              <a:t>1. Data source</a:t>
            </a:r>
          </a:p>
        </p:txBody>
      </p:sp>
      <p:cxnSp>
        <p:nvCxnSpPr>
          <p:cNvPr id="3" name="Straight Connector 2">
            <a:extLst>
              <a:ext uri="{FF2B5EF4-FFF2-40B4-BE49-F238E27FC236}">
                <a16:creationId xmlns:a16="http://schemas.microsoft.com/office/drawing/2014/main" id="{A8226BAC-57CF-D4D4-525F-2CB63CCBC0F4}"/>
              </a:ext>
            </a:extLst>
          </p:cNvPr>
          <p:cNvCxnSpPr/>
          <p:nvPr/>
        </p:nvCxnSpPr>
        <p:spPr>
          <a:xfrm>
            <a:off x="0" y="1043443"/>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Title 1">
            <a:extLst>
              <a:ext uri="{FF2B5EF4-FFF2-40B4-BE49-F238E27FC236}">
                <a16:creationId xmlns:a16="http://schemas.microsoft.com/office/drawing/2014/main" id="{DC1FA6B3-4D6E-D914-75AC-21590B900793}"/>
              </a:ext>
            </a:extLst>
          </p:cNvPr>
          <p:cNvSpPr txBox="1">
            <a:spLocks/>
          </p:cNvSpPr>
          <p:nvPr/>
        </p:nvSpPr>
        <p:spPr>
          <a:xfrm>
            <a:off x="504349" y="-1283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Data overview</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0" name="Google Shape;234;p36">
            <a:extLst>
              <a:ext uri="{FF2B5EF4-FFF2-40B4-BE49-F238E27FC236}">
                <a16:creationId xmlns:a16="http://schemas.microsoft.com/office/drawing/2014/main" id="{C8E486C4-B3C7-94C4-4A5B-AC9E30854683}"/>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73</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386643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text on a white background&#10;&#10;Description automatically generated">
            <a:extLst>
              <a:ext uri="{FF2B5EF4-FFF2-40B4-BE49-F238E27FC236}">
                <a16:creationId xmlns:a16="http://schemas.microsoft.com/office/drawing/2014/main" id="{1473FE38-B998-D1FC-74F1-8BA0D47E4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57" y="2752722"/>
            <a:ext cx="2705100" cy="1352550"/>
          </a:xfrm>
          <a:prstGeom prst="rect">
            <a:avLst/>
          </a:prstGeom>
        </p:spPr>
      </p:pic>
      <p:sp>
        <p:nvSpPr>
          <p:cNvPr id="16" name="TextBox 15">
            <a:extLst>
              <a:ext uri="{FF2B5EF4-FFF2-40B4-BE49-F238E27FC236}">
                <a16:creationId xmlns:a16="http://schemas.microsoft.com/office/drawing/2014/main" id="{8AC16F76-9DF6-92C5-AB4C-CF7C493C3D54}"/>
              </a:ext>
            </a:extLst>
          </p:cNvPr>
          <p:cNvSpPr txBox="1"/>
          <p:nvPr/>
        </p:nvSpPr>
        <p:spPr>
          <a:xfrm>
            <a:off x="591639" y="4494905"/>
            <a:ext cx="3294561" cy="163121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Research Patient Data Registry at an academic healthcare system on the US East Coast.</a:t>
            </a:r>
          </a:p>
          <a:p>
            <a:endParaRPr lang="en-US" sz="2000"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4F197AC1-D474-E767-5CBE-78D30E191A24}"/>
              </a:ext>
            </a:extLst>
          </p:cNvPr>
          <p:cNvSpPr txBox="1"/>
          <p:nvPr/>
        </p:nvSpPr>
        <p:spPr>
          <a:xfrm>
            <a:off x="4202417" y="4494905"/>
            <a:ext cx="3119464"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Outpatient prescription orders made between January 1, 2010, and January 31, 2020.</a:t>
            </a:r>
            <a:endParaRPr lang="fr-FR" sz="2000"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B43ACB3D-DD45-A39C-9F99-FE0B5ECFA729}"/>
              </a:ext>
            </a:extLst>
          </p:cNvPr>
          <p:cNvSpPr txBox="1"/>
          <p:nvPr/>
        </p:nvSpPr>
        <p:spPr>
          <a:xfrm>
            <a:off x="591639" y="1731314"/>
            <a:ext cx="1902506" cy="400110"/>
          </a:xfrm>
          <a:prstGeom prst="rect">
            <a:avLst/>
          </a:prstGeom>
          <a:noFill/>
        </p:spPr>
        <p:txBody>
          <a:bodyPr wrap="square">
            <a:spAutoFit/>
          </a:bodyPr>
          <a:lstStyle/>
          <a:p>
            <a:r>
              <a:rPr lang="en-US" sz="2000" b="1" dirty="0">
                <a:latin typeface="Segoe UI" panose="020B0502040204020203" pitchFamily="34" charset="0"/>
                <a:cs typeface="Segoe UI" panose="020B0502040204020203" pitchFamily="34" charset="0"/>
              </a:rPr>
              <a:t>1. Data source</a:t>
            </a:r>
          </a:p>
        </p:txBody>
      </p:sp>
      <p:sp>
        <p:nvSpPr>
          <p:cNvPr id="21" name="TextBox 20">
            <a:extLst>
              <a:ext uri="{FF2B5EF4-FFF2-40B4-BE49-F238E27FC236}">
                <a16:creationId xmlns:a16="http://schemas.microsoft.com/office/drawing/2014/main" id="{B3603D2E-C088-5ABA-0A8E-9A5D1E50ACF7}"/>
              </a:ext>
            </a:extLst>
          </p:cNvPr>
          <p:cNvSpPr txBox="1"/>
          <p:nvPr/>
        </p:nvSpPr>
        <p:spPr>
          <a:xfrm>
            <a:off x="4202417" y="1731314"/>
            <a:ext cx="2213033" cy="400110"/>
          </a:xfrm>
          <a:prstGeom prst="rect">
            <a:avLst/>
          </a:prstGeom>
          <a:noFill/>
        </p:spPr>
        <p:txBody>
          <a:bodyPr wrap="square">
            <a:spAutoFit/>
          </a:bodyPr>
          <a:lstStyle/>
          <a:p>
            <a:r>
              <a:rPr lang="en-US" sz="2000" b="1" dirty="0">
                <a:latin typeface="Segoe UI" panose="020B0502040204020203" pitchFamily="34" charset="0"/>
                <a:cs typeface="Segoe UI" panose="020B0502040204020203" pitchFamily="34" charset="0"/>
              </a:rPr>
              <a:t>2. Study period</a:t>
            </a:r>
          </a:p>
        </p:txBody>
      </p:sp>
      <p:cxnSp>
        <p:nvCxnSpPr>
          <p:cNvPr id="3" name="Straight Connector 2">
            <a:extLst>
              <a:ext uri="{FF2B5EF4-FFF2-40B4-BE49-F238E27FC236}">
                <a16:creationId xmlns:a16="http://schemas.microsoft.com/office/drawing/2014/main" id="{A8226BAC-57CF-D4D4-525F-2CB63CCBC0F4}"/>
              </a:ext>
            </a:extLst>
          </p:cNvPr>
          <p:cNvCxnSpPr/>
          <p:nvPr/>
        </p:nvCxnSpPr>
        <p:spPr>
          <a:xfrm>
            <a:off x="0" y="1043443"/>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Title 1">
            <a:extLst>
              <a:ext uri="{FF2B5EF4-FFF2-40B4-BE49-F238E27FC236}">
                <a16:creationId xmlns:a16="http://schemas.microsoft.com/office/drawing/2014/main" id="{DC1FA6B3-4D6E-D914-75AC-21590B900793}"/>
              </a:ext>
            </a:extLst>
          </p:cNvPr>
          <p:cNvSpPr txBox="1">
            <a:spLocks/>
          </p:cNvSpPr>
          <p:nvPr/>
        </p:nvSpPr>
        <p:spPr>
          <a:xfrm>
            <a:off x="504349" y="-1283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Data overview</a:t>
            </a:r>
            <a:endParaRPr lang="fr-FR" sz="3200" dirty="0">
              <a:solidFill>
                <a:srgbClr val="0070C0"/>
              </a:solidFill>
              <a:latin typeface="Segoe UI Semibold" panose="020B0702040204020203" pitchFamily="34" charset="0"/>
              <a:cs typeface="Segoe UI Semibold" panose="020B0702040204020203" pitchFamily="34" charset="0"/>
            </a:endParaRPr>
          </a:p>
        </p:txBody>
      </p:sp>
      <p:pic>
        <p:nvPicPr>
          <p:cNvPr id="4" name="Picture 3" descr="A medical record with a medical symbol&#10;&#10;Description automatically generated">
            <a:extLst>
              <a:ext uri="{FF2B5EF4-FFF2-40B4-BE49-F238E27FC236}">
                <a16:creationId xmlns:a16="http://schemas.microsoft.com/office/drawing/2014/main" id="{E702D906-EAAF-D3B6-8738-E2FFD4DC5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289" y="2631093"/>
            <a:ext cx="1087508" cy="1474178"/>
          </a:xfrm>
          <a:prstGeom prst="rect">
            <a:avLst/>
          </a:prstGeom>
        </p:spPr>
      </p:pic>
      <p:sp>
        <p:nvSpPr>
          <p:cNvPr id="10" name="Google Shape;234;p36">
            <a:extLst>
              <a:ext uri="{FF2B5EF4-FFF2-40B4-BE49-F238E27FC236}">
                <a16:creationId xmlns:a16="http://schemas.microsoft.com/office/drawing/2014/main" id="{C8E486C4-B3C7-94C4-4A5B-AC9E30854683}"/>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74</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503017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a circle&#10;&#10;Description automatically generated">
            <a:extLst>
              <a:ext uri="{FF2B5EF4-FFF2-40B4-BE49-F238E27FC236}">
                <a16:creationId xmlns:a16="http://schemas.microsoft.com/office/drawing/2014/main" id="{85175B43-BD76-33A5-B8C8-4F63CD441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289" y="345195"/>
            <a:ext cx="7124340" cy="4987038"/>
          </a:xfrm>
          <a:prstGeom prst="rect">
            <a:avLst/>
          </a:prstGeom>
        </p:spPr>
      </p:pic>
      <p:pic>
        <p:nvPicPr>
          <p:cNvPr id="6" name="Picture 5" descr="A blue and black object with a triangle in the middle&#10;&#10;Description automatically generated">
            <a:extLst>
              <a:ext uri="{FF2B5EF4-FFF2-40B4-BE49-F238E27FC236}">
                <a16:creationId xmlns:a16="http://schemas.microsoft.com/office/drawing/2014/main" id="{84B86D16-9E87-5FE1-E97D-5423BC32C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647" y="904865"/>
            <a:ext cx="9144019" cy="6400813"/>
          </a:xfrm>
          <a:prstGeom prst="rect">
            <a:avLst/>
          </a:prstGeom>
        </p:spPr>
      </p:pic>
      <p:pic>
        <p:nvPicPr>
          <p:cNvPr id="9" name="Picture 8" descr="Blue text on a white background&#10;&#10;Description automatically generated">
            <a:extLst>
              <a:ext uri="{FF2B5EF4-FFF2-40B4-BE49-F238E27FC236}">
                <a16:creationId xmlns:a16="http://schemas.microsoft.com/office/drawing/2014/main" id="{1473FE38-B998-D1FC-74F1-8BA0D47E4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857" y="2752722"/>
            <a:ext cx="2705100" cy="1352550"/>
          </a:xfrm>
          <a:prstGeom prst="rect">
            <a:avLst/>
          </a:prstGeom>
        </p:spPr>
      </p:pic>
      <p:sp>
        <p:nvSpPr>
          <p:cNvPr id="16" name="TextBox 15">
            <a:extLst>
              <a:ext uri="{FF2B5EF4-FFF2-40B4-BE49-F238E27FC236}">
                <a16:creationId xmlns:a16="http://schemas.microsoft.com/office/drawing/2014/main" id="{8AC16F76-9DF6-92C5-AB4C-CF7C493C3D54}"/>
              </a:ext>
            </a:extLst>
          </p:cNvPr>
          <p:cNvSpPr txBox="1"/>
          <p:nvPr/>
        </p:nvSpPr>
        <p:spPr>
          <a:xfrm>
            <a:off x="591639" y="4494905"/>
            <a:ext cx="3294561" cy="163121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Research Patient Data Registry at an academic healthcare system on the US East Coast.</a:t>
            </a:r>
          </a:p>
          <a:p>
            <a:endParaRPr lang="en-US" sz="2000"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4F197AC1-D474-E767-5CBE-78D30E191A24}"/>
              </a:ext>
            </a:extLst>
          </p:cNvPr>
          <p:cNvSpPr txBox="1"/>
          <p:nvPr/>
        </p:nvSpPr>
        <p:spPr>
          <a:xfrm>
            <a:off x="4202417" y="4494905"/>
            <a:ext cx="3119464"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Outpatient prescription orders made between January 1, 2010, and January 31, 2020.</a:t>
            </a:r>
            <a:endParaRPr lang="fr-FR" sz="2000"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52BB1A05-63D8-D3FC-FC9C-178371A9AE78}"/>
              </a:ext>
            </a:extLst>
          </p:cNvPr>
          <p:cNvSpPr txBox="1"/>
          <p:nvPr/>
        </p:nvSpPr>
        <p:spPr>
          <a:xfrm>
            <a:off x="9206717" y="2637136"/>
            <a:ext cx="2525485"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25,507 hypertensive patients aged 50+</a:t>
            </a:r>
            <a:endParaRPr lang="fr-FR" sz="2000"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B43ACB3D-DD45-A39C-9F99-FE0B5ECFA729}"/>
              </a:ext>
            </a:extLst>
          </p:cNvPr>
          <p:cNvSpPr txBox="1"/>
          <p:nvPr/>
        </p:nvSpPr>
        <p:spPr>
          <a:xfrm>
            <a:off x="591639" y="1731314"/>
            <a:ext cx="1902506" cy="400110"/>
          </a:xfrm>
          <a:prstGeom prst="rect">
            <a:avLst/>
          </a:prstGeom>
          <a:noFill/>
        </p:spPr>
        <p:txBody>
          <a:bodyPr wrap="square">
            <a:spAutoFit/>
          </a:bodyPr>
          <a:lstStyle/>
          <a:p>
            <a:r>
              <a:rPr lang="en-US" sz="2000" b="1" dirty="0">
                <a:latin typeface="Segoe UI" panose="020B0502040204020203" pitchFamily="34" charset="0"/>
                <a:cs typeface="Segoe UI" panose="020B0502040204020203" pitchFamily="34" charset="0"/>
              </a:rPr>
              <a:t>1. Data source</a:t>
            </a:r>
          </a:p>
        </p:txBody>
      </p:sp>
      <p:sp>
        <p:nvSpPr>
          <p:cNvPr id="21" name="TextBox 20">
            <a:extLst>
              <a:ext uri="{FF2B5EF4-FFF2-40B4-BE49-F238E27FC236}">
                <a16:creationId xmlns:a16="http://schemas.microsoft.com/office/drawing/2014/main" id="{B3603D2E-C088-5ABA-0A8E-9A5D1E50ACF7}"/>
              </a:ext>
            </a:extLst>
          </p:cNvPr>
          <p:cNvSpPr txBox="1"/>
          <p:nvPr/>
        </p:nvSpPr>
        <p:spPr>
          <a:xfrm>
            <a:off x="4202417" y="1731314"/>
            <a:ext cx="2213033" cy="400110"/>
          </a:xfrm>
          <a:prstGeom prst="rect">
            <a:avLst/>
          </a:prstGeom>
          <a:noFill/>
        </p:spPr>
        <p:txBody>
          <a:bodyPr wrap="square">
            <a:spAutoFit/>
          </a:bodyPr>
          <a:lstStyle/>
          <a:p>
            <a:r>
              <a:rPr lang="en-US" sz="2000" b="1" dirty="0">
                <a:latin typeface="Segoe UI" panose="020B0502040204020203" pitchFamily="34" charset="0"/>
                <a:cs typeface="Segoe UI" panose="020B0502040204020203" pitchFamily="34" charset="0"/>
              </a:rPr>
              <a:t>2. Study period</a:t>
            </a:r>
          </a:p>
        </p:txBody>
      </p:sp>
      <p:sp>
        <p:nvSpPr>
          <p:cNvPr id="22" name="TextBox 21">
            <a:extLst>
              <a:ext uri="{FF2B5EF4-FFF2-40B4-BE49-F238E27FC236}">
                <a16:creationId xmlns:a16="http://schemas.microsoft.com/office/drawing/2014/main" id="{3E21C128-166A-684C-786A-D02F53ACD686}"/>
              </a:ext>
            </a:extLst>
          </p:cNvPr>
          <p:cNvSpPr txBox="1"/>
          <p:nvPr/>
        </p:nvSpPr>
        <p:spPr>
          <a:xfrm>
            <a:off x="7639268" y="1731314"/>
            <a:ext cx="3531400" cy="400110"/>
          </a:xfrm>
          <a:prstGeom prst="rect">
            <a:avLst/>
          </a:prstGeom>
          <a:noFill/>
        </p:spPr>
        <p:txBody>
          <a:bodyPr wrap="square">
            <a:spAutoFit/>
          </a:bodyPr>
          <a:lstStyle/>
          <a:p>
            <a:r>
              <a:rPr lang="en-US" sz="2000" b="1" dirty="0">
                <a:latin typeface="Segoe UI" panose="020B0502040204020203" pitchFamily="34" charset="0"/>
                <a:cs typeface="Segoe UI" panose="020B0502040204020203" pitchFamily="34" charset="0"/>
              </a:rPr>
              <a:t>3. Cohort size and arm split</a:t>
            </a:r>
          </a:p>
        </p:txBody>
      </p:sp>
      <p:cxnSp>
        <p:nvCxnSpPr>
          <p:cNvPr id="3" name="Straight Connector 2">
            <a:extLst>
              <a:ext uri="{FF2B5EF4-FFF2-40B4-BE49-F238E27FC236}">
                <a16:creationId xmlns:a16="http://schemas.microsoft.com/office/drawing/2014/main" id="{A8226BAC-57CF-D4D4-525F-2CB63CCBC0F4}"/>
              </a:ext>
            </a:extLst>
          </p:cNvPr>
          <p:cNvCxnSpPr/>
          <p:nvPr/>
        </p:nvCxnSpPr>
        <p:spPr>
          <a:xfrm>
            <a:off x="0" y="1043443"/>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Title 1">
            <a:extLst>
              <a:ext uri="{FF2B5EF4-FFF2-40B4-BE49-F238E27FC236}">
                <a16:creationId xmlns:a16="http://schemas.microsoft.com/office/drawing/2014/main" id="{DC1FA6B3-4D6E-D914-75AC-21590B900793}"/>
              </a:ext>
            </a:extLst>
          </p:cNvPr>
          <p:cNvSpPr txBox="1">
            <a:spLocks/>
          </p:cNvSpPr>
          <p:nvPr/>
        </p:nvSpPr>
        <p:spPr>
          <a:xfrm>
            <a:off x="504349" y="-1283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Data overview</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FAD3A656-A023-7DFF-6914-7DE56E05C3A7}"/>
              </a:ext>
            </a:extLst>
          </p:cNvPr>
          <p:cNvSpPr txBox="1"/>
          <p:nvPr/>
        </p:nvSpPr>
        <p:spPr>
          <a:xfrm>
            <a:off x="7639268" y="5039750"/>
            <a:ext cx="1937028"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ARB initiators</a:t>
            </a:r>
          </a:p>
          <a:p>
            <a:r>
              <a:rPr lang="en-US" sz="2000" b="1" dirty="0">
                <a:latin typeface="Segoe UI" panose="020B0502040204020203" pitchFamily="34" charset="0"/>
                <a:cs typeface="Segoe UI" panose="020B0502040204020203" pitchFamily="34" charset="0"/>
              </a:rPr>
              <a:t>25.2%</a:t>
            </a:r>
            <a:endParaRPr lang="fr-FR" sz="2000" b="1"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FF7BA3AE-B29B-9C9B-70CB-690EE47BF9DD}"/>
              </a:ext>
            </a:extLst>
          </p:cNvPr>
          <p:cNvSpPr txBox="1"/>
          <p:nvPr/>
        </p:nvSpPr>
        <p:spPr>
          <a:xfrm>
            <a:off x="9468416" y="5039750"/>
            <a:ext cx="2263786"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ACEi initiators</a:t>
            </a:r>
          </a:p>
          <a:p>
            <a:r>
              <a:rPr lang="en-US" sz="2000" b="1" dirty="0">
                <a:latin typeface="Segoe UI" panose="020B0502040204020203" pitchFamily="34" charset="0"/>
                <a:cs typeface="Segoe UI" panose="020B0502040204020203" pitchFamily="34" charset="0"/>
              </a:rPr>
              <a:t>74.8%</a:t>
            </a:r>
            <a:endParaRPr lang="fr-FR" sz="2000" b="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D29CCC2D-34D8-FEC6-B14A-14E46A18FC16}"/>
              </a:ext>
            </a:extLst>
          </p:cNvPr>
          <p:cNvSpPr txBox="1"/>
          <p:nvPr/>
        </p:nvSpPr>
        <p:spPr>
          <a:xfrm>
            <a:off x="9206717" y="4066163"/>
            <a:ext cx="2876550" cy="707886"/>
          </a:xfrm>
          <a:prstGeom prst="rect">
            <a:avLst/>
          </a:prstGeom>
          <a:noFill/>
        </p:spPr>
        <p:txBody>
          <a:bodyPr wrap="square">
            <a:spAutoFit/>
          </a:bodyPr>
          <a:lstStyle/>
          <a:p>
            <a:r>
              <a:rPr lang="en-US" sz="2000" dirty="0">
                <a:latin typeface="Segoe UI" panose="020B0502040204020203" pitchFamily="34" charset="0"/>
                <a:cs typeface="Segoe UI" panose="020B0502040204020203" pitchFamily="34" charset="0"/>
              </a:rPr>
              <a:t>Uneven split between original arms</a:t>
            </a:r>
          </a:p>
        </p:txBody>
      </p:sp>
      <p:pic>
        <p:nvPicPr>
          <p:cNvPr id="4" name="Picture 3" descr="A medical record with a medical symbol&#10;&#10;Description automatically generated">
            <a:extLst>
              <a:ext uri="{FF2B5EF4-FFF2-40B4-BE49-F238E27FC236}">
                <a16:creationId xmlns:a16="http://schemas.microsoft.com/office/drawing/2014/main" id="{E702D906-EAAF-D3B6-8738-E2FFD4DC5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289" y="2631093"/>
            <a:ext cx="1087508" cy="1474178"/>
          </a:xfrm>
          <a:prstGeom prst="rect">
            <a:avLst/>
          </a:prstGeom>
        </p:spPr>
      </p:pic>
      <p:sp>
        <p:nvSpPr>
          <p:cNvPr id="10" name="Google Shape;234;p36">
            <a:extLst>
              <a:ext uri="{FF2B5EF4-FFF2-40B4-BE49-F238E27FC236}">
                <a16:creationId xmlns:a16="http://schemas.microsoft.com/office/drawing/2014/main" id="{C8E486C4-B3C7-94C4-4A5B-AC9E30854683}"/>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75</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991959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5A1AC-7B0C-964E-0C06-101515DF8C2D}"/>
              </a:ext>
            </a:extLst>
          </p:cNvPr>
          <p:cNvSpPr>
            <a:spLocks noGrp="1"/>
          </p:cNvSpPr>
          <p:nvPr>
            <p:ph type="sldNum" sz="quarter" idx="12"/>
          </p:nvPr>
        </p:nvSpPr>
        <p:spPr/>
        <p:txBody>
          <a:bodyPr/>
          <a:lstStyle/>
          <a:p>
            <a:fld id="{EDDA45E3-7E32-4A90-A45A-D72A0E588A1F}" type="slidenum">
              <a:rPr lang="fr-FR" smtClean="0"/>
              <a:t>76</a:t>
            </a:fld>
            <a:endParaRPr lang="fr-FR"/>
          </a:p>
        </p:txBody>
      </p:sp>
      <p:pic>
        <p:nvPicPr>
          <p:cNvPr id="8" name="Picture 7" descr="A graph of different colored squares&#10;&#10;Description automatically generated">
            <a:extLst>
              <a:ext uri="{FF2B5EF4-FFF2-40B4-BE49-F238E27FC236}">
                <a16:creationId xmlns:a16="http://schemas.microsoft.com/office/drawing/2014/main" id="{0D74C665-D234-5CBB-4C31-5586F9DFE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181" y="1172389"/>
            <a:ext cx="8223617" cy="5412899"/>
          </a:xfrm>
          <a:prstGeom prst="rect">
            <a:avLst/>
          </a:prstGeom>
        </p:spPr>
      </p:pic>
      <p:sp>
        <p:nvSpPr>
          <p:cNvPr id="10" name="TextBox 9">
            <a:extLst>
              <a:ext uri="{FF2B5EF4-FFF2-40B4-BE49-F238E27FC236}">
                <a16:creationId xmlns:a16="http://schemas.microsoft.com/office/drawing/2014/main" id="{0E26B9F1-021F-CEDD-CA45-F310543BE9BB}"/>
              </a:ext>
            </a:extLst>
          </p:cNvPr>
          <p:cNvSpPr txBox="1"/>
          <p:nvPr/>
        </p:nvSpPr>
        <p:spPr>
          <a:xfrm rot="16200000">
            <a:off x="496282" y="3631814"/>
            <a:ext cx="3203175" cy="369332"/>
          </a:xfrm>
          <a:prstGeom prst="rect">
            <a:avLst/>
          </a:prstGeom>
          <a:solidFill>
            <a:schemeClr val="bg1"/>
          </a:solidFill>
        </p:spPr>
        <p:txBody>
          <a:bodyPr wrap="square" rtlCol="0">
            <a:spAutoFit/>
          </a:bodyPr>
          <a:lstStyle/>
          <a:p>
            <a:pPr algn="ctr"/>
            <a:r>
              <a:rPr lang="en-US" dirty="0">
                <a:latin typeface="Segoe UI" panose="020B0502040204020203" pitchFamily="34" charset="0"/>
                <a:cs typeface="Segoe UI" panose="020B0502040204020203" pitchFamily="34" charset="0"/>
              </a:rPr>
              <a:t>Percent of new prescriptions</a:t>
            </a:r>
            <a:endParaRPr lang="fr-FR" dirty="0">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6537EC60-55C3-CEF0-7CE8-65622AAA7481}"/>
              </a:ext>
            </a:extLst>
          </p:cNvPr>
          <p:cNvSpPr/>
          <p:nvPr/>
        </p:nvSpPr>
        <p:spPr>
          <a:xfrm>
            <a:off x="2412460" y="1172389"/>
            <a:ext cx="3394953" cy="267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BA223631-B77D-AC58-825E-65740CAC8078}"/>
              </a:ext>
            </a:extLst>
          </p:cNvPr>
          <p:cNvSpPr txBox="1"/>
          <p:nvPr/>
        </p:nvSpPr>
        <p:spPr>
          <a:xfrm>
            <a:off x="2990940" y="6346604"/>
            <a:ext cx="5632945" cy="369332"/>
          </a:xfrm>
          <a:prstGeom prst="rect">
            <a:avLst/>
          </a:prstGeom>
          <a:solidFill>
            <a:schemeClr val="bg1"/>
          </a:solidFill>
        </p:spPr>
        <p:txBody>
          <a:bodyPr wrap="square" rtlCol="0">
            <a:spAutoFit/>
          </a:bodyPr>
          <a:lstStyle/>
          <a:p>
            <a:pPr algn="ctr"/>
            <a:r>
              <a:rPr lang="en-US" dirty="0">
                <a:latin typeface="Segoe UI" panose="020B0502040204020203" pitchFamily="34" charset="0"/>
                <a:cs typeface="Segoe UI" panose="020B0502040204020203" pitchFamily="34" charset="0"/>
              </a:rPr>
              <a:t>Prescription year</a:t>
            </a:r>
            <a:endParaRPr lang="fr-FR"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7029A1B4-721B-50BD-D073-163A36373D59}"/>
              </a:ext>
            </a:extLst>
          </p:cNvPr>
          <p:cNvSpPr txBox="1"/>
          <p:nvPr/>
        </p:nvSpPr>
        <p:spPr>
          <a:xfrm>
            <a:off x="9150496" y="3270833"/>
            <a:ext cx="1821799" cy="400110"/>
          </a:xfrm>
          <a:prstGeom prst="rect">
            <a:avLst/>
          </a:prstGeom>
          <a:solidFill>
            <a:schemeClr val="bg1"/>
          </a:solidFill>
        </p:spPr>
        <p:txBody>
          <a:bodyPr wrap="square" rtlCol="0">
            <a:spAutoFit/>
          </a:bodyPr>
          <a:lstStyle/>
          <a:p>
            <a:r>
              <a:rPr lang="en-US" sz="2000" dirty="0">
                <a:latin typeface="Segoe UI" panose="020B0502040204020203" pitchFamily="34" charset="0"/>
                <a:cs typeface="Segoe UI" panose="020B0502040204020203" pitchFamily="34" charset="0"/>
              </a:rPr>
              <a:t>Arm</a:t>
            </a:r>
            <a:endParaRPr lang="fr-FR" sz="2000"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954910DB-BE99-C501-0873-A36B9BFAA08F}"/>
              </a:ext>
            </a:extLst>
          </p:cNvPr>
          <p:cNvSpPr txBox="1"/>
          <p:nvPr/>
        </p:nvSpPr>
        <p:spPr>
          <a:xfrm>
            <a:off x="9509876" y="3875871"/>
            <a:ext cx="551520" cy="307777"/>
          </a:xfrm>
          <a:prstGeom prst="rect">
            <a:avLst/>
          </a:prstGeom>
          <a:solidFill>
            <a:schemeClr val="bg1"/>
          </a:solidFill>
        </p:spPr>
        <p:txBody>
          <a:bodyPr wrap="square" rtlCol="0">
            <a:spAutoFit/>
          </a:bodyPr>
          <a:lstStyle/>
          <a:p>
            <a:r>
              <a:rPr lang="en-US" sz="1400" dirty="0">
                <a:latin typeface="Segoe UI" panose="020B0502040204020203" pitchFamily="34" charset="0"/>
                <a:cs typeface="Segoe UI" panose="020B0502040204020203" pitchFamily="34" charset="0"/>
              </a:rPr>
              <a:t>ACEi</a:t>
            </a:r>
            <a:endParaRPr lang="fr-FR" sz="1400" dirty="0">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12096ACE-A395-AC90-4F76-DA5D33DB0F1E}"/>
              </a:ext>
            </a:extLst>
          </p:cNvPr>
          <p:cNvSpPr txBox="1"/>
          <p:nvPr/>
        </p:nvSpPr>
        <p:spPr>
          <a:xfrm>
            <a:off x="9509877" y="3646690"/>
            <a:ext cx="551519" cy="307777"/>
          </a:xfrm>
          <a:prstGeom prst="rect">
            <a:avLst/>
          </a:prstGeom>
          <a:solidFill>
            <a:schemeClr val="bg1"/>
          </a:solidFill>
        </p:spPr>
        <p:txBody>
          <a:bodyPr wrap="square" rtlCol="0">
            <a:spAutoFit/>
          </a:bodyPr>
          <a:lstStyle/>
          <a:p>
            <a:r>
              <a:rPr lang="en-US" sz="1400" dirty="0">
                <a:latin typeface="Segoe UI" panose="020B0502040204020203" pitchFamily="34" charset="0"/>
                <a:cs typeface="Segoe UI" panose="020B0502040204020203" pitchFamily="34" charset="0"/>
              </a:rPr>
              <a:t>ARB</a:t>
            </a:r>
            <a:endParaRPr lang="fr-FR" sz="1400" dirty="0">
              <a:latin typeface="Segoe UI" panose="020B0502040204020203" pitchFamily="34" charset="0"/>
              <a:cs typeface="Segoe UI" panose="020B0502040204020203" pitchFamily="34" charset="0"/>
            </a:endParaRPr>
          </a:p>
        </p:txBody>
      </p:sp>
      <p:cxnSp>
        <p:nvCxnSpPr>
          <p:cNvPr id="3" name="Straight Connector 2">
            <a:extLst>
              <a:ext uri="{FF2B5EF4-FFF2-40B4-BE49-F238E27FC236}">
                <a16:creationId xmlns:a16="http://schemas.microsoft.com/office/drawing/2014/main" id="{E9C59E21-F96A-CD57-9721-093CBB0B8F4C}"/>
              </a:ext>
            </a:extLst>
          </p:cNvPr>
          <p:cNvCxnSpPr/>
          <p:nvPr/>
        </p:nvCxnSpPr>
        <p:spPr>
          <a:xfrm>
            <a:off x="0" y="996551"/>
            <a:ext cx="12192000" cy="0"/>
          </a:xfrm>
          <a:prstGeom prst="line">
            <a:avLst/>
          </a:prstGeom>
        </p:spPr>
        <p:style>
          <a:lnRef idx="2">
            <a:schemeClr val="dk1"/>
          </a:lnRef>
          <a:fillRef idx="0">
            <a:schemeClr val="dk1"/>
          </a:fillRef>
          <a:effectRef idx="1">
            <a:schemeClr val="dk1"/>
          </a:effectRef>
          <a:fontRef idx="minor">
            <a:schemeClr val="tx1"/>
          </a:fontRef>
        </p:style>
      </p:cxnSp>
      <p:sp>
        <p:nvSpPr>
          <p:cNvPr id="4" name="Title 1">
            <a:extLst>
              <a:ext uri="{FF2B5EF4-FFF2-40B4-BE49-F238E27FC236}">
                <a16:creationId xmlns:a16="http://schemas.microsoft.com/office/drawing/2014/main" id="{9E388099-8950-2C7B-23B6-2F4518664E37}"/>
              </a:ext>
            </a:extLst>
          </p:cNvPr>
          <p:cNvSpPr txBox="1">
            <a:spLocks/>
          </p:cNvSpPr>
          <p:nvPr/>
        </p:nvSpPr>
        <p:spPr>
          <a:xfrm>
            <a:off x="504349" y="-1283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Temporal patterns of ACEi/ARB drug prescriptions</a:t>
            </a:r>
            <a:endParaRPr lang="fr-FR" sz="3200" dirty="0">
              <a:solidFill>
                <a:srgbClr val="0070C0"/>
              </a:solidFill>
              <a:latin typeface="Segoe UI Semibold" panose="020B0702040204020203" pitchFamily="34" charset="0"/>
              <a:cs typeface="Segoe UI Semibold" panose="020B0702040204020203" pitchFamily="34" charset="0"/>
            </a:endParaRPr>
          </a:p>
        </p:txBody>
      </p:sp>
      <p:cxnSp>
        <p:nvCxnSpPr>
          <p:cNvPr id="6" name="Straight Connector 5">
            <a:extLst>
              <a:ext uri="{FF2B5EF4-FFF2-40B4-BE49-F238E27FC236}">
                <a16:creationId xmlns:a16="http://schemas.microsoft.com/office/drawing/2014/main" id="{F53D86B4-2FF7-7F1B-A322-43BEFDF8A20D}"/>
              </a:ext>
            </a:extLst>
          </p:cNvPr>
          <p:cNvCxnSpPr>
            <a:cxnSpLocks/>
          </p:cNvCxnSpPr>
          <p:nvPr/>
        </p:nvCxnSpPr>
        <p:spPr>
          <a:xfrm>
            <a:off x="2565175" y="2752212"/>
            <a:ext cx="6535794"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FD61795E-B822-65B3-8987-24B922C3766E}"/>
              </a:ext>
            </a:extLst>
          </p:cNvPr>
          <p:cNvSpPr/>
          <p:nvPr/>
        </p:nvSpPr>
        <p:spPr>
          <a:xfrm>
            <a:off x="2662280" y="6222932"/>
            <a:ext cx="825387"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2010</a:t>
            </a:r>
            <a:endParaRPr lang="fr-FR" sz="1600" dirty="0">
              <a:solidFill>
                <a:schemeClr val="tx1"/>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C0FEE001-2871-A811-E5BC-0107669C225A}"/>
              </a:ext>
            </a:extLst>
          </p:cNvPr>
          <p:cNvSpPr/>
          <p:nvPr/>
        </p:nvSpPr>
        <p:spPr>
          <a:xfrm>
            <a:off x="8127158" y="6220163"/>
            <a:ext cx="825387"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2020</a:t>
            </a:r>
            <a:endParaRPr lang="fr-FR" sz="16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0F744A43-A26F-305A-5D53-79F0AD86390B}"/>
              </a:ext>
            </a:extLst>
          </p:cNvPr>
          <p:cNvSpPr/>
          <p:nvPr/>
        </p:nvSpPr>
        <p:spPr>
          <a:xfrm>
            <a:off x="3999345" y="6220163"/>
            <a:ext cx="3657600" cy="1361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0010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7C6213-7C41-6140-EB75-B37D8A323C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8202" y="1804706"/>
            <a:ext cx="5632945" cy="4413213"/>
          </a:xfrm>
          <a:prstGeom prst="rect">
            <a:avLst/>
          </a:prstGeom>
        </p:spPr>
      </p:pic>
      <p:sp>
        <p:nvSpPr>
          <p:cNvPr id="2" name="Slide Number Placeholder 1">
            <a:extLst>
              <a:ext uri="{FF2B5EF4-FFF2-40B4-BE49-F238E27FC236}">
                <a16:creationId xmlns:a16="http://schemas.microsoft.com/office/drawing/2014/main" id="{5595A1AC-7B0C-964E-0C06-101515DF8C2D}"/>
              </a:ext>
            </a:extLst>
          </p:cNvPr>
          <p:cNvSpPr>
            <a:spLocks noGrp="1"/>
          </p:cNvSpPr>
          <p:nvPr>
            <p:ph type="sldNum" sz="quarter" idx="12"/>
          </p:nvPr>
        </p:nvSpPr>
        <p:spPr/>
        <p:txBody>
          <a:bodyPr/>
          <a:lstStyle/>
          <a:p>
            <a:fld id="{EDDA45E3-7E32-4A90-A45A-D72A0E588A1F}" type="slidenum">
              <a:rPr lang="fr-FR" smtClean="0"/>
              <a:t>77</a:t>
            </a:fld>
            <a:endParaRPr lang="fr-FR"/>
          </a:p>
        </p:txBody>
      </p:sp>
      <p:sp>
        <p:nvSpPr>
          <p:cNvPr id="12" name="TextBox 11">
            <a:extLst>
              <a:ext uri="{FF2B5EF4-FFF2-40B4-BE49-F238E27FC236}">
                <a16:creationId xmlns:a16="http://schemas.microsoft.com/office/drawing/2014/main" id="{95FA43BC-D523-21A0-9BFE-B728A426DA89}"/>
              </a:ext>
            </a:extLst>
          </p:cNvPr>
          <p:cNvSpPr txBox="1"/>
          <p:nvPr/>
        </p:nvSpPr>
        <p:spPr>
          <a:xfrm>
            <a:off x="7531255" y="3667973"/>
            <a:ext cx="4092933" cy="1015663"/>
          </a:xfrm>
          <a:prstGeom prst="rect">
            <a:avLst/>
          </a:prstGeom>
          <a:noFill/>
        </p:spPr>
        <p:txBody>
          <a:bodyPr wrap="square">
            <a:spAutoFit/>
          </a:bodyPr>
          <a:lstStyle/>
          <a:p>
            <a:r>
              <a:rPr lang="en-US" sz="2000" b="1" dirty="0">
                <a:latin typeface="Segoe UI" panose="020B0502040204020203" pitchFamily="34" charset="0"/>
                <a:cs typeface="Segoe UI" panose="020B0502040204020203" pitchFamily="34" charset="0"/>
              </a:rPr>
              <a:t>Large overlap </a:t>
            </a:r>
            <a:r>
              <a:rPr lang="en-US" sz="2000" dirty="0">
                <a:latin typeface="Segoe UI" panose="020B0502040204020203" pitchFamily="34" charset="0"/>
                <a:cs typeface="Segoe UI" panose="020B0502040204020203" pitchFamily="34" charset="0"/>
              </a:rPr>
              <a:t>between the two arms, enabling us to proceed with the target trial internally</a:t>
            </a:r>
          </a:p>
        </p:txBody>
      </p:sp>
      <p:cxnSp>
        <p:nvCxnSpPr>
          <p:cNvPr id="4" name="Straight Arrow Connector 3">
            <a:extLst>
              <a:ext uri="{FF2B5EF4-FFF2-40B4-BE49-F238E27FC236}">
                <a16:creationId xmlns:a16="http://schemas.microsoft.com/office/drawing/2014/main" id="{DE52B374-71DB-13F7-E044-23E0583247F0}"/>
              </a:ext>
            </a:extLst>
          </p:cNvPr>
          <p:cNvCxnSpPr>
            <a:cxnSpLocks/>
          </p:cNvCxnSpPr>
          <p:nvPr/>
        </p:nvCxnSpPr>
        <p:spPr>
          <a:xfrm>
            <a:off x="5262880" y="4129638"/>
            <a:ext cx="2053261"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1AC86482-937D-38B4-FFB2-4A4AD0B1AE88}"/>
              </a:ext>
            </a:extLst>
          </p:cNvPr>
          <p:cNvSpPr txBox="1"/>
          <p:nvPr/>
        </p:nvSpPr>
        <p:spPr>
          <a:xfrm>
            <a:off x="2214856" y="1986448"/>
            <a:ext cx="1821799" cy="369332"/>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Arm</a:t>
            </a:r>
            <a:endParaRPr lang="fr-FR"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2ADBFB11-4C59-6FD3-B48B-BDDA39F37865}"/>
              </a:ext>
            </a:extLst>
          </p:cNvPr>
          <p:cNvSpPr txBox="1"/>
          <p:nvPr/>
        </p:nvSpPr>
        <p:spPr>
          <a:xfrm rot="16200000">
            <a:off x="518393" y="3640159"/>
            <a:ext cx="1145698" cy="369332"/>
          </a:xfrm>
          <a:prstGeom prst="rect">
            <a:avLst/>
          </a:prstGeom>
          <a:solidFill>
            <a:schemeClr val="bg1"/>
          </a:solidFill>
        </p:spPr>
        <p:txBody>
          <a:bodyPr wrap="square" rtlCol="0">
            <a:spAutoFit/>
          </a:bodyPr>
          <a:lstStyle/>
          <a:p>
            <a:pPr algn="ctr"/>
            <a:r>
              <a:rPr lang="en-US" dirty="0">
                <a:latin typeface="Segoe UI" panose="020B0502040204020203" pitchFamily="34" charset="0"/>
                <a:cs typeface="Segoe UI" panose="020B0502040204020203" pitchFamily="34" charset="0"/>
              </a:rPr>
              <a:t>Density</a:t>
            </a:r>
            <a:endParaRPr lang="fr-FR"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BAFB26F1-A4AA-85A4-BDB6-F22F5544747D}"/>
              </a:ext>
            </a:extLst>
          </p:cNvPr>
          <p:cNvSpPr txBox="1"/>
          <p:nvPr/>
        </p:nvSpPr>
        <p:spPr>
          <a:xfrm>
            <a:off x="1586552" y="6033253"/>
            <a:ext cx="5632945" cy="369332"/>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Estimated probability of treatment with an ACEi</a:t>
            </a:r>
            <a:endParaRPr lang="fr-FR"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35C97B68-A698-6856-1A60-7B4F52363E19}"/>
              </a:ext>
            </a:extLst>
          </p:cNvPr>
          <p:cNvSpPr txBox="1"/>
          <p:nvPr/>
        </p:nvSpPr>
        <p:spPr>
          <a:xfrm>
            <a:off x="2574237" y="2537522"/>
            <a:ext cx="551520" cy="276999"/>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ACEi</a:t>
            </a:r>
            <a:endParaRPr lang="fr-FR" sz="1200" dirty="0">
              <a:latin typeface="Segoe UI" panose="020B0502040204020203" pitchFamily="34" charset="0"/>
              <a:cs typeface="Segoe UI" panose="020B0502040204020203" pitchFamily="34" charset="0"/>
            </a:endParaRPr>
          </a:p>
        </p:txBody>
      </p:sp>
      <p:sp>
        <p:nvSpPr>
          <p:cNvPr id="3" name="Title 1">
            <a:extLst>
              <a:ext uri="{FF2B5EF4-FFF2-40B4-BE49-F238E27FC236}">
                <a16:creationId xmlns:a16="http://schemas.microsoft.com/office/drawing/2014/main" id="{28D776BA-2F88-72DD-B89C-D43D244C70DB}"/>
              </a:ext>
            </a:extLst>
          </p:cNvPr>
          <p:cNvSpPr txBox="1">
            <a:spLocks/>
          </p:cNvSpPr>
          <p:nvPr/>
        </p:nvSpPr>
        <p:spPr>
          <a:xfrm>
            <a:off x="-179754" y="-105936"/>
            <a:ext cx="12551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Assessment of overlap between arms</a:t>
            </a:r>
            <a:endParaRPr lang="fr-FR" sz="3200" dirty="0">
              <a:solidFill>
                <a:srgbClr val="0070C0"/>
              </a:solidFill>
              <a:latin typeface="Segoe UI Semibold" panose="020B0702040204020203" pitchFamily="34" charset="0"/>
              <a:cs typeface="Segoe UI Semibold" panose="020B0702040204020203" pitchFamily="34" charset="0"/>
            </a:endParaRPr>
          </a:p>
        </p:txBody>
      </p:sp>
      <p:cxnSp>
        <p:nvCxnSpPr>
          <p:cNvPr id="7" name="Straight Connector 6">
            <a:extLst>
              <a:ext uri="{FF2B5EF4-FFF2-40B4-BE49-F238E27FC236}">
                <a16:creationId xmlns:a16="http://schemas.microsoft.com/office/drawing/2014/main" id="{1BC30BD5-9937-75E8-A11B-5C4DC7B33D8F}"/>
              </a:ext>
            </a:extLst>
          </p:cNvPr>
          <p:cNvCxnSpPr/>
          <p:nvPr/>
        </p:nvCxnSpPr>
        <p:spPr>
          <a:xfrm>
            <a:off x="0" y="996551"/>
            <a:ext cx="121920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C158151-239F-62D3-0F43-6D4F7B036B3C}"/>
              </a:ext>
            </a:extLst>
          </p:cNvPr>
          <p:cNvSpPr txBox="1"/>
          <p:nvPr/>
        </p:nvSpPr>
        <p:spPr>
          <a:xfrm>
            <a:off x="2574237" y="2328918"/>
            <a:ext cx="551519" cy="276999"/>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ARB</a:t>
            </a:r>
            <a:endParaRPr lang="fr-FR"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2631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527BF60-DC3E-BAEC-31ED-01E4B6E550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7535" y="764395"/>
            <a:ext cx="7137469" cy="5591955"/>
          </a:xfrm>
          <a:prstGeom prst="rect">
            <a:avLst/>
          </a:prstGeom>
        </p:spPr>
      </p:pic>
      <p:sp>
        <p:nvSpPr>
          <p:cNvPr id="2" name="Slide Number Placeholder 1">
            <a:extLst>
              <a:ext uri="{FF2B5EF4-FFF2-40B4-BE49-F238E27FC236}">
                <a16:creationId xmlns:a16="http://schemas.microsoft.com/office/drawing/2014/main" id="{8D3EE6FF-5567-E79B-EA84-A85A2BB52A4A}"/>
              </a:ext>
            </a:extLst>
          </p:cNvPr>
          <p:cNvSpPr>
            <a:spLocks noGrp="1"/>
          </p:cNvSpPr>
          <p:nvPr>
            <p:ph type="sldNum" sz="quarter" idx="12"/>
          </p:nvPr>
        </p:nvSpPr>
        <p:spPr/>
        <p:txBody>
          <a:bodyPr/>
          <a:lstStyle/>
          <a:p>
            <a:fld id="{EDDA45E3-7E32-4A90-A45A-D72A0E588A1F}" type="slidenum">
              <a:rPr lang="fr-FR" smtClean="0"/>
              <a:t>78</a:t>
            </a:fld>
            <a:endParaRPr lang="fr-FR"/>
          </a:p>
        </p:txBody>
      </p:sp>
      <p:sp>
        <p:nvSpPr>
          <p:cNvPr id="10" name="Rectangle 9">
            <a:extLst>
              <a:ext uri="{FF2B5EF4-FFF2-40B4-BE49-F238E27FC236}">
                <a16:creationId xmlns:a16="http://schemas.microsoft.com/office/drawing/2014/main" id="{AFFF5D33-66DA-2634-97BB-AB6447A69F67}"/>
              </a:ext>
            </a:extLst>
          </p:cNvPr>
          <p:cNvSpPr/>
          <p:nvPr/>
        </p:nvSpPr>
        <p:spPr>
          <a:xfrm>
            <a:off x="228165" y="1076074"/>
            <a:ext cx="2676833" cy="92527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B00345C-D623-B61C-6623-94931E45257D}"/>
              </a:ext>
            </a:extLst>
          </p:cNvPr>
          <p:cNvSpPr txBox="1"/>
          <p:nvPr/>
        </p:nvSpPr>
        <p:spPr>
          <a:xfrm>
            <a:off x="2233366" y="5987018"/>
            <a:ext cx="4245128" cy="369332"/>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Absolute standardized mean differences</a:t>
            </a:r>
            <a:endParaRPr lang="fr-FR"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17AC97C-37DC-3490-FD3C-28B87E34ED3D}"/>
              </a:ext>
            </a:extLst>
          </p:cNvPr>
          <p:cNvSpPr txBox="1"/>
          <p:nvPr/>
        </p:nvSpPr>
        <p:spPr>
          <a:xfrm>
            <a:off x="4863099" y="4797815"/>
            <a:ext cx="1356831" cy="261610"/>
          </a:xfrm>
          <a:prstGeom prst="rect">
            <a:avLst/>
          </a:prstGeom>
          <a:solidFill>
            <a:schemeClr val="bg1"/>
          </a:solidFill>
          <a:ln>
            <a:solidFill>
              <a:schemeClr val="bg1"/>
            </a:solidFill>
          </a:ln>
        </p:spPr>
        <p:txBody>
          <a:bodyPr wrap="square" rtlCol="0">
            <a:spAutoFit/>
          </a:bodyPr>
          <a:lstStyle/>
          <a:p>
            <a:r>
              <a:rPr lang="en-US" sz="1100" dirty="0">
                <a:latin typeface="Segoe UI" panose="020B0502040204020203" pitchFamily="34" charset="0"/>
                <a:cs typeface="Segoe UI" panose="020B0502040204020203" pitchFamily="34" charset="0"/>
              </a:rPr>
              <a:t>Unweighted</a:t>
            </a:r>
            <a:endParaRPr lang="fr-FR" sz="11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07A041B3-A5E5-06C9-CC6A-3DA6DEC07260}"/>
              </a:ext>
            </a:extLst>
          </p:cNvPr>
          <p:cNvSpPr txBox="1"/>
          <p:nvPr/>
        </p:nvSpPr>
        <p:spPr>
          <a:xfrm>
            <a:off x="4863099" y="5085419"/>
            <a:ext cx="1356831" cy="261610"/>
          </a:xfrm>
          <a:prstGeom prst="rect">
            <a:avLst/>
          </a:prstGeom>
          <a:solidFill>
            <a:schemeClr val="bg1"/>
          </a:solidFill>
          <a:ln>
            <a:solidFill>
              <a:schemeClr val="bg1"/>
            </a:solidFill>
          </a:ln>
        </p:spPr>
        <p:txBody>
          <a:bodyPr wrap="square" rtlCol="0">
            <a:spAutoFit/>
          </a:bodyPr>
          <a:lstStyle/>
          <a:p>
            <a:r>
              <a:rPr lang="en-US" sz="1100" dirty="0">
                <a:latin typeface="Segoe UI" panose="020B0502040204020203" pitchFamily="34" charset="0"/>
                <a:cs typeface="Segoe UI" panose="020B0502040204020203" pitchFamily="34" charset="0"/>
              </a:rPr>
              <a:t>Overlap-weighted</a:t>
            </a:r>
            <a:endParaRPr lang="fr-FR" sz="1100" dirty="0">
              <a:latin typeface="Segoe UI" panose="020B0502040204020203" pitchFamily="34" charset="0"/>
              <a:cs typeface="Segoe UI" panose="020B0502040204020203" pitchFamily="34" charset="0"/>
            </a:endParaRPr>
          </a:p>
        </p:txBody>
      </p:sp>
      <p:sp>
        <p:nvSpPr>
          <p:cNvPr id="9" name="Flowchart: Connector 8">
            <a:extLst>
              <a:ext uri="{FF2B5EF4-FFF2-40B4-BE49-F238E27FC236}">
                <a16:creationId xmlns:a16="http://schemas.microsoft.com/office/drawing/2014/main" id="{D8CAF9CF-870F-8E3B-63A2-A0B82437BC5F}"/>
              </a:ext>
            </a:extLst>
          </p:cNvPr>
          <p:cNvSpPr/>
          <p:nvPr/>
        </p:nvSpPr>
        <p:spPr>
          <a:xfrm>
            <a:off x="4772967" y="4888591"/>
            <a:ext cx="90132" cy="80059"/>
          </a:xfrm>
          <a:prstGeom prst="flowChartConnector">
            <a:avLst/>
          </a:prstGeom>
          <a:solidFill>
            <a:srgbClr val="E64B35"/>
          </a:solidFill>
          <a:ln>
            <a:solidFill>
              <a:srgbClr val="E64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2D4989BD-1503-0732-B898-5F13850CBF1F}"/>
              </a:ext>
            </a:extLst>
          </p:cNvPr>
          <p:cNvSpPr/>
          <p:nvPr/>
        </p:nvSpPr>
        <p:spPr>
          <a:xfrm>
            <a:off x="4772967" y="5176194"/>
            <a:ext cx="90132" cy="80059"/>
          </a:xfrm>
          <a:prstGeom prst="flowChartConnector">
            <a:avLst/>
          </a:prstGeom>
          <a:solidFill>
            <a:srgbClr val="4DBBD5"/>
          </a:solidFill>
          <a:ln>
            <a:solidFill>
              <a:srgbClr val="4DB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0959B5A-54CC-2D40-4F16-51FAC3664DF7}"/>
              </a:ext>
            </a:extLst>
          </p:cNvPr>
          <p:cNvSpPr/>
          <p:nvPr/>
        </p:nvSpPr>
        <p:spPr>
          <a:xfrm>
            <a:off x="6478494" y="3089835"/>
            <a:ext cx="820803" cy="6753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Straight Connector 12">
            <a:extLst>
              <a:ext uri="{FF2B5EF4-FFF2-40B4-BE49-F238E27FC236}">
                <a16:creationId xmlns:a16="http://schemas.microsoft.com/office/drawing/2014/main" id="{8304D2E5-E825-043D-40E4-C90268A64AE9}"/>
              </a:ext>
            </a:extLst>
          </p:cNvPr>
          <p:cNvCxnSpPr>
            <a:cxnSpLocks/>
          </p:cNvCxnSpPr>
          <p:nvPr/>
        </p:nvCxnSpPr>
        <p:spPr>
          <a:xfrm>
            <a:off x="6705209" y="826936"/>
            <a:ext cx="0" cy="603106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172D7856-2EC9-F8D4-677C-625A4E1D3E1C}"/>
              </a:ext>
            </a:extLst>
          </p:cNvPr>
          <p:cNvCxnSpPr/>
          <p:nvPr/>
        </p:nvCxnSpPr>
        <p:spPr>
          <a:xfrm>
            <a:off x="0" y="82693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8" name="Title 1">
            <a:extLst>
              <a:ext uri="{FF2B5EF4-FFF2-40B4-BE49-F238E27FC236}">
                <a16:creationId xmlns:a16="http://schemas.microsoft.com/office/drawing/2014/main" id="{77070319-C2AF-F3A4-97D9-9FF5C7830326}"/>
              </a:ext>
            </a:extLst>
          </p:cNvPr>
          <p:cNvSpPr txBox="1">
            <a:spLocks/>
          </p:cNvSpPr>
          <p:nvPr/>
        </p:nvSpPr>
        <p:spPr>
          <a:xfrm>
            <a:off x="-179754" y="-221167"/>
            <a:ext cx="12551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Assessment of covariate balance</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911AF9C5-0460-6B78-32A7-3CF7CAA7F661}"/>
              </a:ext>
            </a:extLst>
          </p:cNvPr>
          <p:cNvSpPr/>
          <p:nvPr/>
        </p:nvSpPr>
        <p:spPr>
          <a:xfrm>
            <a:off x="7092563" y="3363402"/>
            <a:ext cx="611811" cy="1987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6285C02B-4A86-B305-6F7A-67685B238D90}"/>
              </a:ext>
            </a:extLst>
          </p:cNvPr>
          <p:cNvSpPr txBox="1"/>
          <p:nvPr/>
        </p:nvSpPr>
        <p:spPr>
          <a:xfrm>
            <a:off x="6931925" y="2304544"/>
            <a:ext cx="5087837" cy="1323439"/>
          </a:xfrm>
          <a:prstGeom prst="rect">
            <a:avLst/>
          </a:prstGeom>
          <a:noFill/>
        </p:spPr>
        <p:txBody>
          <a:bodyPr wrap="square" rtlCol="0">
            <a:spAutoFit/>
          </a:bodyPr>
          <a:lstStyle/>
          <a:p>
            <a:pPr marL="342900" indent="-342900">
              <a:buAutoNum type="arabicPeriod"/>
            </a:pPr>
            <a:r>
              <a:rPr lang="en-US" sz="2000" dirty="0">
                <a:latin typeface="Segoe UI" panose="020B0502040204020203" pitchFamily="34" charset="0"/>
                <a:cs typeface="Segoe UI" panose="020B0502040204020203" pitchFamily="34" charset="0"/>
              </a:rPr>
              <a:t>Main </a:t>
            </a:r>
            <a:r>
              <a:rPr lang="en-US" sz="2000" b="1" dirty="0">
                <a:solidFill>
                  <a:srgbClr val="C00000"/>
                </a:solidFill>
                <a:latin typeface="Segoe UI" panose="020B0502040204020203" pitchFamily="34" charset="0"/>
                <a:cs typeface="Segoe UI" panose="020B0502040204020203" pitchFamily="34" charset="0"/>
              </a:rPr>
              <a:t>differences before weighting</a:t>
            </a:r>
            <a:r>
              <a:rPr lang="en-US" sz="2000" dirty="0">
                <a:latin typeface="Segoe UI" panose="020B0502040204020203" pitchFamily="34" charset="0"/>
                <a:cs typeface="Segoe UI" panose="020B0502040204020203" pitchFamily="34" charset="0"/>
              </a:rPr>
              <a:t>: age, prior exposure to calcium channel blockers (CCB), presence of a primary care physician (PCP), etc.</a:t>
            </a:r>
          </a:p>
        </p:txBody>
      </p:sp>
    </p:spTree>
    <p:extLst>
      <p:ext uri="{BB962C8B-B14F-4D97-AF65-F5344CB8AC3E}">
        <p14:creationId xmlns:p14="http://schemas.microsoft.com/office/powerpoint/2010/main" val="686773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527BF60-DC3E-BAEC-31ED-01E4B6E550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7535" y="764395"/>
            <a:ext cx="7137469" cy="5591955"/>
          </a:xfrm>
          <a:prstGeom prst="rect">
            <a:avLst/>
          </a:prstGeom>
        </p:spPr>
      </p:pic>
      <p:sp>
        <p:nvSpPr>
          <p:cNvPr id="2" name="Slide Number Placeholder 1">
            <a:extLst>
              <a:ext uri="{FF2B5EF4-FFF2-40B4-BE49-F238E27FC236}">
                <a16:creationId xmlns:a16="http://schemas.microsoft.com/office/drawing/2014/main" id="{8D3EE6FF-5567-E79B-EA84-A85A2BB52A4A}"/>
              </a:ext>
            </a:extLst>
          </p:cNvPr>
          <p:cNvSpPr>
            <a:spLocks noGrp="1"/>
          </p:cNvSpPr>
          <p:nvPr>
            <p:ph type="sldNum" sz="quarter" idx="12"/>
          </p:nvPr>
        </p:nvSpPr>
        <p:spPr/>
        <p:txBody>
          <a:bodyPr/>
          <a:lstStyle/>
          <a:p>
            <a:fld id="{EDDA45E3-7E32-4A90-A45A-D72A0E588A1F}" type="slidenum">
              <a:rPr lang="fr-FR" smtClean="0"/>
              <a:t>79</a:t>
            </a:fld>
            <a:endParaRPr lang="fr-FR"/>
          </a:p>
        </p:txBody>
      </p:sp>
      <p:sp>
        <p:nvSpPr>
          <p:cNvPr id="10" name="Rectangle 9">
            <a:extLst>
              <a:ext uri="{FF2B5EF4-FFF2-40B4-BE49-F238E27FC236}">
                <a16:creationId xmlns:a16="http://schemas.microsoft.com/office/drawing/2014/main" id="{AFFF5D33-66DA-2634-97BB-AB6447A69F67}"/>
              </a:ext>
            </a:extLst>
          </p:cNvPr>
          <p:cNvSpPr/>
          <p:nvPr/>
        </p:nvSpPr>
        <p:spPr>
          <a:xfrm>
            <a:off x="228165" y="1076074"/>
            <a:ext cx="2676833" cy="92527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B00345C-D623-B61C-6623-94931E45257D}"/>
              </a:ext>
            </a:extLst>
          </p:cNvPr>
          <p:cNvSpPr txBox="1"/>
          <p:nvPr/>
        </p:nvSpPr>
        <p:spPr>
          <a:xfrm>
            <a:off x="2233366" y="5987018"/>
            <a:ext cx="4245128" cy="369332"/>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Absolute standardized mean differences</a:t>
            </a:r>
            <a:endParaRPr lang="fr-FR"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17AC97C-37DC-3490-FD3C-28B87E34ED3D}"/>
              </a:ext>
            </a:extLst>
          </p:cNvPr>
          <p:cNvSpPr txBox="1"/>
          <p:nvPr/>
        </p:nvSpPr>
        <p:spPr>
          <a:xfrm>
            <a:off x="4863099" y="4797815"/>
            <a:ext cx="1356831" cy="261610"/>
          </a:xfrm>
          <a:prstGeom prst="rect">
            <a:avLst/>
          </a:prstGeom>
          <a:solidFill>
            <a:schemeClr val="bg1"/>
          </a:solidFill>
          <a:ln>
            <a:solidFill>
              <a:schemeClr val="bg1"/>
            </a:solidFill>
          </a:ln>
        </p:spPr>
        <p:txBody>
          <a:bodyPr wrap="square" rtlCol="0">
            <a:spAutoFit/>
          </a:bodyPr>
          <a:lstStyle/>
          <a:p>
            <a:r>
              <a:rPr lang="en-US" sz="1100" dirty="0">
                <a:latin typeface="Segoe UI" panose="020B0502040204020203" pitchFamily="34" charset="0"/>
                <a:cs typeface="Segoe UI" panose="020B0502040204020203" pitchFamily="34" charset="0"/>
              </a:rPr>
              <a:t>Unweighted</a:t>
            </a:r>
            <a:endParaRPr lang="fr-FR" sz="11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07A041B3-A5E5-06C9-CC6A-3DA6DEC07260}"/>
              </a:ext>
            </a:extLst>
          </p:cNvPr>
          <p:cNvSpPr txBox="1"/>
          <p:nvPr/>
        </p:nvSpPr>
        <p:spPr>
          <a:xfrm>
            <a:off x="4863099" y="5085419"/>
            <a:ext cx="1356831" cy="261610"/>
          </a:xfrm>
          <a:prstGeom prst="rect">
            <a:avLst/>
          </a:prstGeom>
          <a:solidFill>
            <a:schemeClr val="bg1"/>
          </a:solidFill>
          <a:ln>
            <a:solidFill>
              <a:schemeClr val="bg1"/>
            </a:solidFill>
          </a:ln>
        </p:spPr>
        <p:txBody>
          <a:bodyPr wrap="square" rtlCol="0">
            <a:spAutoFit/>
          </a:bodyPr>
          <a:lstStyle/>
          <a:p>
            <a:r>
              <a:rPr lang="en-US" sz="1100" dirty="0">
                <a:latin typeface="Segoe UI" panose="020B0502040204020203" pitchFamily="34" charset="0"/>
                <a:cs typeface="Segoe UI" panose="020B0502040204020203" pitchFamily="34" charset="0"/>
              </a:rPr>
              <a:t>Overlap-weighted</a:t>
            </a:r>
            <a:endParaRPr lang="fr-FR" sz="1100" dirty="0">
              <a:latin typeface="Segoe UI" panose="020B0502040204020203" pitchFamily="34" charset="0"/>
              <a:cs typeface="Segoe UI" panose="020B0502040204020203" pitchFamily="34" charset="0"/>
            </a:endParaRPr>
          </a:p>
        </p:txBody>
      </p:sp>
      <p:sp>
        <p:nvSpPr>
          <p:cNvPr id="9" name="Flowchart: Connector 8">
            <a:extLst>
              <a:ext uri="{FF2B5EF4-FFF2-40B4-BE49-F238E27FC236}">
                <a16:creationId xmlns:a16="http://schemas.microsoft.com/office/drawing/2014/main" id="{D8CAF9CF-870F-8E3B-63A2-A0B82437BC5F}"/>
              </a:ext>
            </a:extLst>
          </p:cNvPr>
          <p:cNvSpPr/>
          <p:nvPr/>
        </p:nvSpPr>
        <p:spPr>
          <a:xfrm>
            <a:off x="4772967" y="4888591"/>
            <a:ext cx="90132" cy="80059"/>
          </a:xfrm>
          <a:prstGeom prst="flowChartConnector">
            <a:avLst/>
          </a:prstGeom>
          <a:solidFill>
            <a:srgbClr val="E64B35"/>
          </a:solidFill>
          <a:ln>
            <a:solidFill>
              <a:srgbClr val="E64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2D4989BD-1503-0732-B898-5F13850CBF1F}"/>
              </a:ext>
            </a:extLst>
          </p:cNvPr>
          <p:cNvSpPr/>
          <p:nvPr/>
        </p:nvSpPr>
        <p:spPr>
          <a:xfrm>
            <a:off x="4772967" y="5176194"/>
            <a:ext cx="90132" cy="80059"/>
          </a:xfrm>
          <a:prstGeom prst="flowChartConnector">
            <a:avLst/>
          </a:prstGeom>
          <a:solidFill>
            <a:srgbClr val="4DBBD5"/>
          </a:solidFill>
          <a:ln>
            <a:solidFill>
              <a:srgbClr val="4DB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0959B5A-54CC-2D40-4F16-51FAC3664DF7}"/>
              </a:ext>
            </a:extLst>
          </p:cNvPr>
          <p:cNvSpPr/>
          <p:nvPr/>
        </p:nvSpPr>
        <p:spPr>
          <a:xfrm>
            <a:off x="6478494" y="3089835"/>
            <a:ext cx="820803" cy="6753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Straight Connector 12">
            <a:extLst>
              <a:ext uri="{FF2B5EF4-FFF2-40B4-BE49-F238E27FC236}">
                <a16:creationId xmlns:a16="http://schemas.microsoft.com/office/drawing/2014/main" id="{8304D2E5-E825-043D-40E4-C90268A64AE9}"/>
              </a:ext>
            </a:extLst>
          </p:cNvPr>
          <p:cNvCxnSpPr>
            <a:cxnSpLocks/>
          </p:cNvCxnSpPr>
          <p:nvPr/>
        </p:nvCxnSpPr>
        <p:spPr>
          <a:xfrm>
            <a:off x="6705209" y="826936"/>
            <a:ext cx="0" cy="603106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172D7856-2EC9-F8D4-677C-625A4E1D3E1C}"/>
              </a:ext>
            </a:extLst>
          </p:cNvPr>
          <p:cNvCxnSpPr/>
          <p:nvPr/>
        </p:nvCxnSpPr>
        <p:spPr>
          <a:xfrm>
            <a:off x="0" y="82693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8" name="Title 1">
            <a:extLst>
              <a:ext uri="{FF2B5EF4-FFF2-40B4-BE49-F238E27FC236}">
                <a16:creationId xmlns:a16="http://schemas.microsoft.com/office/drawing/2014/main" id="{77070319-C2AF-F3A4-97D9-9FF5C7830326}"/>
              </a:ext>
            </a:extLst>
          </p:cNvPr>
          <p:cNvSpPr txBox="1">
            <a:spLocks/>
          </p:cNvSpPr>
          <p:nvPr/>
        </p:nvSpPr>
        <p:spPr>
          <a:xfrm>
            <a:off x="-179754" y="-221167"/>
            <a:ext cx="12551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Assessment of covariate balance</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911AF9C5-0460-6B78-32A7-3CF7CAA7F661}"/>
              </a:ext>
            </a:extLst>
          </p:cNvPr>
          <p:cNvSpPr/>
          <p:nvPr/>
        </p:nvSpPr>
        <p:spPr>
          <a:xfrm>
            <a:off x="7092563" y="3363402"/>
            <a:ext cx="611811" cy="1987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6285C02B-4A86-B305-6F7A-67685B238D90}"/>
              </a:ext>
            </a:extLst>
          </p:cNvPr>
          <p:cNvSpPr txBox="1"/>
          <p:nvPr/>
        </p:nvSpPr>
        <p:spPr>
          <a:xfrm>
            <a:off x="6931925" y="2304544"/>
            <a:ext cx="5087837" cy="2862322"/>
          </a:xfrm>
          <a:prstGeom prst="rect">
            <a:avLst/>
          </a:prstGeom>
          <a:noFill/>
        </p:spPr>
        <p:txBody>
          <a:bodyPr wrap="square" rtlCol="0">
            <a:spAutoFit/>
          </a:bodyPr>
          <a:lstStyle/>
          <a:p>
            <a:pPr marL="342900" indent="-342900">
              <a:buAutoNum type="arabicPeriod"/>
            </a:pPr>
            <a:r>
              <a:rPr lang="en-US" sz="2000" dirty="0">
                <a:latin typeface="Segoe UI" panose="020B0502040204020203" pitchFamily="34" charset="0"/>
                <a:cs typeface="Segoe UI" panose="020B0502040204020203" pitchFamily="34" charset="0"/>
              </a:rPr>
              <a:t>Main </a:t>
            </a:r>
            <a:r>
              <a:rPr lang="en-US" sz="2000" b="1" dirty="0">
                <a:solidFill>
                  <a:srgbClr val="C00000"/>
                </a:solidFill>
                <a:latin typeface="Segoe UI" panose="020B0502040204020203" pitchFamily="34" charset="0"/>
                <a:cs typeface="Segoe UI" panose="020B0502040204020203" pitchFamily="34" charset="0"/>
              </a:rPr>
              <a:t>differences before weighting</a:t>
            </a:r>
            <a:r>
              <a:rPr lang="en-US" sz="2000" dirty="0">
                <a:latin typeface="Segoe UI" panose="020B0502040204020203" pitchFamily="34" charset="0"/>
                <a:cs typeface="Segoe UI" panose="020B0502040204020203" pitchFamily="34" charset="0"/>
              </a:rPr>
              <a:t>: age, prior exposure to calcium channel blockers (CCB), presence of a primary care physician (PCP), etc.</a:t>
            </a:r>
          </a:p>
          <a:p>
            <a:pPr marL="342900" indent="-342900">
              <a:buAutoNum type="arabicPeriod"/>
            </a:pPr>
            <a:endParaRPr lang="en-US" sz="2000" dirty="0">
              <a:latin typeface="Segoe UI" panose="020B0502040204020203" pitchFamily="34" charset="0"/>
              <a:cs typeface="Segoe UI" panose="020B0502040204020203" pitchFamily="34" charset="0"/>
            </a:endParaRPr>
          </a:p>
          <a:p>
            <a:pPr marL="342900" indent="-342900">
              <a:buAutoNum type="arabicPeriod"/>
            </a:pPr>
            <a:endParaRPr lang="en-US" sz="2000"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Elimination of measured confounding bias </a:t>
            </a:r>
            <a:r>
              <a:rPr lang="en-US" sz="2000" b="1" dirty="0">
                <a:solidFill>
                  <a:srgbClr val="0097A7"/>
                </a:solidFill>
                <a:latin typeface="Segoe UI" panose="020B0502040204020203" pitchFamily="34" charset="0"/>
                <a:cs typeface="Segoe UI" panose="020B0502040204020203" pitchFamily="34" charset="0"/>
              </a:rPr>
              <a:t>after weighting </a:t>
            </a:r>
            <a:r>
              <a:rPr lang="en-US" sz="2000" dirty="0">
                <a:latin typeface="Segoe UI" panose="020B0502040204020203" pitchFamily="34" charset="0"/>
                <a:cs typeface="Segoe UI" panose="020B0502040204020203" pitchFamily="34" charset="0"/>
              </a:rPr>
              <a:t>the contribution of each patient</a:t>
            </a:r>
            <a:r>
              <a:rPr lang="fr-FR" sz="2000" dirty="0">
                <a:latin typeface="Segoe UI" panose="020B0502040204020203" pitchFamily="34" charset="0"/>
                <a:cs typeface="Segoe UI" panose="020B0502040204020203" pitchFamily="34" charset="0"/>
              </a:rPr>
              <a:t>.</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857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AC8C55E-D9E4-A0AF-3795-9C795D4F909E}"/>
              </a:ext>
            </a:extLst>
          </p:cNvPr>
          <p:cNvSpPr/>
          <p:nvPr/>
        </p:nvSpPr>
        <p:spPr>
          <a:xfrm>
            <a:off x="8592711" y="2292956"/>
            <a:ext cx="340070" cy="302342"/>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a:extLst>
              <a:ext uri="{FF2B5EF4-FFF2-40B4-BE49-F238E27FC236}">
                <a16:creationId xmlns:a16="http://schemas.microsoft.com/office/drawing/2014/main" id="{88B48826-581B-66A9-C4C4-B7331D40ADBE}"/>
              </a:ext>
            </a:extLst>
          </p:cNvPr>
          <p:cNvSpPr/>
          <p:nvPr/>
        </p:nvSpPr>
        <p:spPr>
          <a:xfrm>
            <a:off x="8587247" y="3013588"/>
            <a:ext cx="340070" cy="302342"/>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0A88E6EE-7497-795D-8D94-B69335D510F5}"/>
              </a:ext>
            </a:extLst>
          </p:cNvPr>
          <p:cNvSpPr txBox="1"/>
          <p:nvPr/>
        </p:nvSpPr>
        <p:spPr>
          <a:xfrm>
            <a:off x="469127" y="2197160"/>
            <a:ext cx="4838164" cy="2554545"/>
          </a:xfrm>
          <a:prstGeom prst="rect">
            <a:avLst/>
          </a:prstGeom>
          <a:noFill/>
        </p:spPr>
        <p:txBody>
          <a:bodyPr wrap="square" rtlCol="0">
            <a:spAutoFit/>
          </a:bodyPr>
          <a:lstStyle/>
          <a:p>
            <a:endParaRPr lang="en-US" sz="2000" b="1"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Co-localization analyses identified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a gene variant for three traits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(chr. 17, </a:t>
            </a:r>
            <a:r>
              <a:rPr lang="en-US" sz="2000" i="1" dirty="0">
                <a:latin typeface="Segoe UI" panose="020B0502040204020203" pitchFamily="34" charset="0"/>
                <a:cs typeface="Segoe UI" panose="020B0502040204020203" pitchFamily="34" charset="0"/>
              </a:rPr>
              <a:t>rs4291</a:t>
            </a:r>
            <a:r>
              <a:rPr lang="en-US" sz="2000" dirty="0">
                <a:latin typeface="Segoe UI" panose="020B0502040204020203" pitchFamily="34" charset="0"/>
                <a:cs typeface="Segoe UI" panose="020B0502040204020203" pitchFamily="34" charset="0"/>
              </a:rPr>
              <a:t>).</a:t>
            </a:r>
          </a:p>
          <a:p>
            <a:pPr marL="342900" indent="-342900">
              <a:buAutoNum type="arabicPeriod"/>
            </a:pPr>
            <a:endParaRPr lang="en-US" sz="2000" dirty="0">
              <a:latin typeface="Segoe UI" panose="020B0502040204020203" pitchFamily="34" charset="0"/>
              <a:cs typeface="Segoe UI" panose="020B0502040204020203" pitchFamily="34" charset="0"/>
            </a:endParaRPr>
          </a:p>
          <a:p>
            <a:pPr marL="342900" indent="-342900">
              <a:buAutoNum type="arabicPeriod"/>
            </a:pPr>
            <a:r>
              <a:rPr lang="en-US" sz="2000" dirty="0">
                <a:latin typeface="Segoe UI" panose="020B0502040204020203" pitchFamily="34" charset="0"/>
                <a:cs typeface="Segoe UI" panose="020B0502040204020203" pitchFamily="34" charset="0"/>
              </a:rPr>
              <a:t>Directionality of the associations points to a possibly </a:t>
            </a:r>
            <a:r>
              <a:rPr lang="en-US" sz="2000" b="1" i="1" dirty="0">
                <a:latin typeface="Segoe UI" panose="020B0502040204020203" pitchFamily="34" charset="0"/>
                <a:cs typeface="Segoe UI" panose="020B0502040204020203" pitchFamily="34" charset="0"/>
              </a:rPr>
              <a:t>direct</a:t>
            </a:r>
            <a:r>
              <a:rPr lang="en-US" sz="2000" dirty="0">
                <a:latin typeface="Segoe UI" panose="020B0502040204020203" pitchFamily="34" charset="0"/>
                <a:cs typeface="Segoe UI" panose="020B0502040204020203" pitchFamily="34" charset="0"/>
              </a:rPr>
              <a:t>, rather than </a:t>
            </a:r>
            <a:r>
              <a:rPr lang="en-US" sz="2000" b="1" i="1" dirty="0">
                <a:latin typeface="Segoe UI" panose="020B0502040204020203" pitchFamily="34" charset="0"/>
                <a:cs typeface="Segoe UI" panose="020B0502040204020203" pitchFamily="34" charset="0"/>
              </a:rPr>
              <a:t>mediated</a:t>
            </a:r>
            <a:r>
              <a:rPr lang="en-US" sz="2000" dirty="0">
                <a:latin typeface="Segoe UI" panose="020B0502040204020203" pitchFamily="34" charset="0"/>
                <a:cs typeface="Segoe UI" panose="020B0502040204020203" pitchFamily="34" charset="0"/>
              </a:rPr>
              <a:t>, link between ACE and AD.</a:t>
            </a:r>
          </a:p>
        </p:txBody>
      </p:sp>
      <p:graphicFrame>
        <p:nvGraphicFramePr>
          <p:cNvPr id="4" name="Table 3">
            <a:extLst>
              <a:ext uri="{FF2B5EF4-FFF2-40B4-BE49-F238E27FC236}">
                <a16:creationId xmlns:a16="http://schemas.microsoft.com/office/drawing/2014/main" id="{7022DDF3-FC69-D3D2-8F7B-219A7A544B2E}"/>
              </a:ext>
            </a:extLst>
          </p:cNvPr>
          <p:cNvGraphicFramePr>
            <a:graphicFrameLocks noGrp="1"/>
          </p:cNvGraphicFramePr>
          <p:nvPr/>
        </p:nvGraphicFramePr>
        <p:xfrm>
          <a:off x="6096000" y="1385177"/>
          <a:ext cx="5322564" cy="2818112"/>
        </p:xfrm>
        <a:graphic>
          <a:graphicData uri="http://schemas.openxmlformats.org/drawingml/2006/table">
            <a:tbl>
              <a:tblPr firstRow="1" bandRow="1">
                <a:tableStyleId>{7E9639D4-E3E2-4D34-9284-5A2195B3D0D7}</a:tableStyleId>
              </a:tblPr>
              <a:tblGrid>
                <a:gridCol w="1774188">
                  <a:extLst>
                    <a:ext uri="{9D8B030D-6E8A-4147-A177-3AD203B41FA5}">
                      <a16:colId xmlns:a16="http://schemas.microsoft.com/office/drawing/2014/main" val="2966742555"/>
                    </a:ext>
                  </a:extLst>
                </a:gridCol>
                <a:gridCol w="1774188">
                  <a:extLst>
                    <a:ext uri="{9D8B030D-6E8A-4147-A177-3AD203B41FA5}">
                      <a16:colId xmlns:a16="http://schemas.microsoft.com/office/drawing/2014/main" val="1046952823"/>
                    </a:ext>
                  </a:extLst>
                </a:gridCol>
                <a:gridCol w="1774188">
                  <a:extLst>
                    <a:ext uri="{9D8B030D-6E8A-4147-A177-3AD203B41FA5}">
                      <a16:colId xmlns:a16="http://schemas.microsoft.com/office/drawing/2014/main" val="3727908590"/>
                    </a:ext>
                  </a:extLst>
                </a:gridCol>
              </a:tblGrid>
              <a:tr h="704528">
                <a:tc>
                  <a:txBody>
                    <a:bodyPr/>
                    <a:lstStyle/>
                    <a:p>
                      <a:pPr algn="ctr"/>
                      <a:r>
                        <a:rPr lang="en-US" sz="1800" dirty="0">
                          <a:latin typeface="Segoe UI" panose="020B0502040204020203" pitchFamily="34" charset="0"/>
                          <a:cs typeface="Segoe UI" panose="020B0502040204020203" pitchFamily="34" charset="0"/>
                        </a:rPr>
                        <a:t>Association</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1800" dirty="0">
                          <a:latin typeface="Segoe UI" panose="020B0502040204020203" pitchFamily="34" charset="0"/>
                          <a:cs typeface="Segoe UI" panose="020B0502040204020203" pitchFamily="34" charset="0"/>
                        </a:rPr>
                        <a:t>Directionality</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1800" dirty="0">
                          <a:latin typeface="Segoe UI" panose="020B0502040204020203" pitchFamily="34" charset="0"/>
                          <a:cs typeface="Segoe UI" panose="020B0502040204020203" pitchFamily="34" charset="0"/>
                        </a:rPr>
                        <a:t>Relation</a:t>
                      </a:r>
                      <a:endParaRPr lang="fr-FR" sz="180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357805050"/>
                  </a:ext>
                </a:extLst>
              </a:tr>
              <a:tr h="704528">
                <a:tc>
                  <a:txBody>
                    <a:bodyPr/>
                    <a:lstStyle/>
                    <a:p>
                      <a:pPr algn="ctr"/>
                      <a:r>
                        <a:rPr lang="en-US" sz="1800" dirty="0">
                          <a:latin typeface="Segoe UI" panose="020B0502040204020203" pitchFamily="34" charset="0"/>
                          <a:cs typeface="Segoe UI" panose="020B0502040204020203" pitchFamily="34" charset="0"/>
                        </a:rPr>
                        <a:t>ACE expression</a:t>
                      </a:r>
                      <a:br>
                        <a:rPr lang="en-US" sz="1800" dirty="0">
                          <a:latin typeface="Segoe UI" panose="020B0502040204020203" pitchFamily="34" charset="0"/>
                          <a:cs typeface="Segoe UI" panose="020B0502040204020203" pitchFamily="34" charset="0"/>
                        </a:rPr>
                      </a:br>
                      <a:r>
                        <a:rPr lang="en-US" sz="1800" dirty="0">
                          <a:latin typeface="Segoe UI" panose="020B0502040204020203" pitchFamily="34" charset="0"/>
                          <a:cs typeface="Segoe UI" panose="020B0502040204020203" pitchFamily="34" charset="0"/>
                        </a:rPr>
                        <a:t>vs SBP</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a:txBody>
                  <a:tcPr anchor="ctr"/>
                </a:tc>
                <a:tc>
                  <a:txBody>
                    <a:bodyPr/>
                    <a:lstStyle/>
                    <a:p>
                      <a:r>
                        <a:rPr lang="en-US" sz="1600" dirty="0">
                          <a:latin typeface="Segoe UI" panose="020B0502040204020203" pitchFamily="34" charset="0"/>
                          <a:cs typeface="Segoe UI" panose="020B0502040204020203" pitchFamily="34" charset="0"/>
                        </a:rPr>
                        <a:t>     ACE  ~     SBP</a:t>
                      </a:r>
                      <a:endParaRPr lang="fr-FR" sz="160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872130002"/>
                  </a:ext>
                </a:extLst>
              </a:tr>
              <a:tr h="704528">
                <a:tc>
                  <a:txBody>
                    <a:bodyPr/>
                    <a:lstStyle/>
                    <a:p>
                      <a:pPr algn="ctr"/>
                      <a:r>
                        <a:rPr lang="en-US" sz="1800" dirty="0">
                          <a:latin typeface="Segoe UI" panose="020B0502040204020203" pitchFamily="34" charset="0"/>
                          <a:cs typeface="Segoe UI" panose="020B0502040204020203" pitchFamily="34" charset="0"/>
                        </a:rPr>
                        <a:t>ACE expression </a:t>
                      </a:r>
                      <a:br>
                        <a:rPr lang="en-US" sz="1800" dirty="0">
                          <a:latin typeface="Segoe UI" panose="020B0502040204020203" pitchFamily="34" charset="0"/>
                          <a:cs typeface="Segoe UI" panose="020B0502040204020203" pitchFamily="34" charset="0"/>
                        </a:rPr>
                      </a:br>
                      <a:r>
                        <a:rPr lang="en-US" sz="1800" dirty="0">
                          <a:latin typeface="Segoe UI" panose="020B0502040204020203" pitchFamily="34" charset="0"/>
                          <a:cs typeface="Segoe UI" panose="020B0502040204020203" pitchFamily="34" charset="0"/>
                        </a:rPr>
                        <a:t>vs AD risk</a:t>
                      </a:r>
                      <a:endParaRPr lang="fr-FR" sz="1800" dirty="0">
                        <a:latin typeface="Segoe UI" panose="020B0502040204020203" pitchFamily="34" charset="0"/>
                        <a:cs typeface="Segoe UI" panose="020B0502040204020203" pitchFamily="34" charset="0"/>
                      </a:endParaRPr>
                    </a:p>
                  </a:txBody>
                  <a:tcPr anchor="ctr"/>
                </a:tc>
                <a:tc>
                  <a:txBody>
                    <a:bodyPr/>
                    <a:lstStyle/>
                    <a:p>
                      <a:pPr algn="ctr"/>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a:txBody>
                  <a:tcPr anchor="ctr"/>
                </a:tc>
                <a:tc>
                  <a:txBody>
                    <a:bodyPr/>
                    <a:lstStyle/>
                    <a:p>
                      <a:r>
                        <a:rPr lang="en-US" sz="1600" dirty="0">
                          <a:latin typeface="Segoe UI" panose="020B0502040204020203" pitchFamily="34" charset="0"/>
                          <a:cs typeface="Segoe UI" panose="020B0502040204020203" pitchFamily="34" charset="0"/>
                        </a:rPr>
                        <a:t>     ACE  ~     AD</a:t>
                      </a:r>
                      <a:endParaRPr lang="fr-FR" sz="1600"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603250770"/>
                  </a:ext>
                </a:extLst>
              </a:tr>
              <a:tr h="704528">
                <a:tc>
                  <a:txBody>
                    <a:bodyPr/>
                    <a:lstStyle/>
                    <a:p>
                      <a:pPr algn="ctr"/>
                      <a:r>
                        <a:rPr lang="en-US" sz="1800" dirty="0">
                          <a:latin typeface="Segoe UI" panose="020B0502040204020203" pitchFamily="34" charset="0"/>
                          <a:cs typeface="Segoe UI" panose="020B0502040204020203" pitchFamily="34" charset="0"/>
                        </a:rPr>
                        <a:t>Predicted SBP</a:t>
                      </a:r>
                      <a:br>
                        <a:rPr lang="en-US" sz="1800" dirty="0">
                          <a:latin typeface="Segoe UI" panose="020B0502040204020203" pitchFamily="34" charset="0"/>
                          <a:cs typeface="Segoe UI" panose="020B0502040204020203" pitchFamily="34" charset="0"/>
                        </a:rPr>
                      </a:br>
                      <a:r>
                        <a:rPr lang="en-US" sz="1800" dirty="0">
                          <a:latin typeface="Segoe UI" panose="020B0502040204020203" pitchFamily="34" charset="0"/>
                          <a:cs typeface="Segoe UI" panose="020B0502040204020203" pitchFamily="34" charset="0"/>
                        </a:rPr>
                        <a:t>vs AD risk</a:t>
                      </a:r>
                      <a:endParaRPr lang="fr-FR" sz="1800" dirty="0">
                        <a:latin typeface="Segoe UI" panose="020B0502040204020203" pitchFamily="34" charset="0"/>
                        <a:cs typeface="Segoe UI" panose="020B0502040204020203" pitchFamily="34" charset="0"/>
                      </a:endParaRPr>
                    </a:p>
                  </a:txBody>
                  <a:tcPr anchor="ctr"/>
                </a:tc>
                <a:tc>
                  <a:txBody>
                    <a:bodyPr/>
                    <a:lstStyle/>
                    <a:p>
                      <a:pPr algn="ctr"/>
                      <a:endParaRPr lang="fr-FR" sz="1600" dirty="0">
                        <a:latin typeface="Segoe UI" panose="020B0502040204020203" pitchFamily="34" charset="0"/>
                        <a:cs typeface="Segoe UI" panose="020B0502040204020203" pitchFamily="34" charset="0"/>
                      </a:endParaRPr>
                    </a:p>
                  </a:txBody>
                  <a:tcPr anchor="ctr">
                    <a:solidFill>
                      <a:schemeClr val="bg1">
                        <a:lumMod val="85000"/>
                      </a:schemeClr>
                    </a:solidFill>
                  </a:tcPr>
                </a:tc>
                <a:tc>
                  <a:txBody>
                    <a:bodyPr/>
                    <a:lstStyle/>
                    <a:p>
                      <a:pPr algn="ctr"/>
                      <a:endParaRPr lang="fr-FR" sz="1600" dirty="0">
                        <a:latin typeface="Segoe UI" panose="020B0502040204020203" pitchFamily="34" charset="0"/>
                        <a:cs typeface="Segoe UI" panose="020B0502040204020203" pitchFamily="34" charset="0"/>
                      </a:endParaRPr>
                    </a:p>
                  </a:txBody>
                  <a:tcPr anchor="ctr">
                    <a:solidFill>
                      <a:schemeClr val="bg1">
                        <a:lumMod val="85000"/>
                      </a:schemeClr>
                    </a:solidFill>
                  </a:tcPr>
                </a:tc>
                <a:extLst>
                  <a:ext uri="{0D108BD9-81ED-4DB2-BD59-A6C34878D82A}">
                    <a16:rowId xmlns:a16="http://schemas.microsoft.com/office/drawing/2014/main" val="3342192195"/>
                  </a:ext>
                </a:extLst>
              </a:tr>
            </a:tbl>
          </a:graphicData>
        </a:graphic>
      </p:graphicFrame>
      <p:cxnSp>
        <p:nvCxnSpPr>
          <p:cNvPr id="10" name="Straight Arrow Connector 9">
            <a:extLst>
              <a:ext uri="{FF2B5EF4-FFF2-40B4-BE49-F238E27FC236}">
                <a16:creationId xmlns:a16="http://schemas.microsoft.com/office/drawing/2014/main" id="{EAEA280B-FC6C-D6D2-0698-B49E707E2038}"/>
              </a:ext>
            </a:extLst>
          </p:cNvPr>
          <p:cNvCxnSpPr>
            <a:cxnSpLocks/>
          </p:cNvCxnSpPr>
          <p:nvPr/>
        </p:nvCxnSpPr>
        <p:spPr>
          <a:xfrm>
            <a:off x="9888774" y="2278626"/>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C3977B53-92BC-9C9F-27B2-BFC6205B49F6}"/>
              </a:ext>
            </a:extLst>
          </p:cNvPr>
          <p:cNvCxnSpPr>
            <a:cxnSpLocks/>
          </p:cNvCxnSpPr>
          <p:nvPr/>
        </p:nvCxnSpPr>
        <p:spPr>
          <a:xfrm>
            <a:off x="10778251" y="2278626"/>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85B27E85-B80D-88C1-61E9-52BE7744DEDF}"/>
              </a:ext>
            </a:extLst>
          </p:cNvPr>
          <p:cNvCxnSpPr>
            <a:cxnSpLocks/>
          </p:cNvCxnSpPr>
          <p:nvPr/>
        </p:nvCxnSpPr>
        <p:spPr>
          <a:xfrm>
            <a:off x="9888774" y="3013588"/>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53794120-F6F4-1E56-DA8B-B46E52BDA703}"/>
              </a:ext>
            </a:extLst>
          </p:cNvPr>
          <p:cNvCxnSpPr>
            <a:cxnSpLocks/>
          </p:cNvCxnSpPr>
          <p:nvPr/>
        </p:nvCxnSpPr>
        <p:spPr>
          <a:xfrm flipV="1">
            <a:off x="10778251" y="3013588"/>
            <a:ext cx="0" cy="302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3D14C396-5471-6895-5A20-B8FEDCA83318}"/>
              </a:ext>
            </a:extLst>
          </p:cNvPr>
          <p:cNvSpPr txBox="1"/>
          <p:nvPr/>
        </p:nvSpPr>
        <p:spPr>
          <a:xfrm>
            <a:off x="469128" y="597428"/>
            <a:ext cx="3756285" cy="1323439"/>
          </a:xfrm>
          <a:prstGeom prst="rect">
            <a:avLst/>
          </a:prstGeom>
          <a:solidFill>
            <a:schemeClr val="bg1">
              <a:lumMod val="85000"/>
            </a:schemeClr>
          </a:solidFill>
        </p:spPr>
        <p:txBody>
          <a:bodyPr wrap="square" rtlCol="0">
            <a:spAutoFit/>
          </a:bodyPr>
          <a:lstStyle/>
          <a:p>
            <a:r>
              <a:rPr lang="en-US" sz="2000" b="1" dirty="0">
                <a:latin typeface="Segoe UI" panose="020B0502040204020203" pitchFamily="34" charset="0"/>
                <a:cs typeface="Segoe UI" panose="020B0502040204020203" pitchFamily="34" charset="0"/>
              </a:rPr>
              <a:t>Step 1</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Mine genetic epidemiology studies to identify gene variants related to dementia risk</a:t>
            </a:r>
            <a:endParaRPr lang="fr-FR" sz="2000"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165D5634-2046-7EAC-3291-F78ED7ECDF78}"/>
              </a:ext>
            </a:extLst>
          </p:cNvPr>
          <p:cNvSpPr txBox="1"/>
          <p:nvPr/>
        </p:nvSpPr>
        <p:spPr>
          <a:xfrm>
            <a:off x="6132069" y="859037"/>
            <a:ext cx="5250425"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Mendelian randomization of the ACE gene</a:t>
            </a:r>
            <a:endParaRPr lang="fr-FR" sz="2000" b="1" dirty="0">
              <a:latin typeface="Segoe UI" panose="020B0502040204020203" pitchFamily="34" charset="0"/>
              <a:cs typeface="Segoe UI" panose="020B0502040204020203" pitchFamily="34" charset="0"/>
            </a:endParaRPr>
          </a:p>
        </p:txBody>
      </p:sp>
      <p:sp>
        <p:nvSpPr>
          <p:cNvPr id="3" name="Google Shape;234;p36">
            <a:extLst>
              <a:ext uri="{FF2B5EF4-FFF2-40B4-BE49-F238E27FC236}">
                <a16:creationId xmlns:a16="http://schemas.microsoft.com/office/drawing/2014/main" id="{5D70D36C-C1AB-B7D8-208E-482789B15470}"/>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Arial"/>
                <a:cs typeface="Arial"/>
                <a:sym typeface="Arial"/>
              </a:rPr>
              <a:pPr defTabSz="1219170">
                <a:buClr>
                  <a:srgbClr val="000000"/>
                </a:buClr>
              </a:pPr>
              <a:t>8</a:t>
            </a:fld>
            <a:endParaRPr lang="en" kern="0" dirty="0">
              <a:solidFill>
                <a:srgbClr val="595959"/>
              </a:solidFill>
              <a:latin typeface="Arial"/>
              <a:cs typeface="Arial"/>
              <a:sym typeface="Arial"/>
            </a:endParaRPr>
          </a:p>
        </p:txBody>
      </p:sp>
    </p:spTree>
    <p:extLst>
      <p:ext uri="{BB962C8B-B14F-4D97-AF65-F5344CB8AC3E}">
        <p14:creationId xmlns:p14="http://schemas.microsoft.com/office/powerpoint/2010/main" val="35126580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EEFF-1A78-6D76-BC20-97869A07D816}"/>
              </a:ext>
            </a:extLst>
          </p:cNvPr>
          <p:cNvSpPr>
            <a:spLocks noGrp="1"/>
          </p:cNvSpPr>
          <p:nvPr>
            <p:ph type="title"/>
          </p:nvPr>
        </p:nvSpPr>
        <p:spPr>
          <a:xfrm>
            <a:off x="690520" y="973363"/>
            <a:ext cx="10810959" cy="2852737"/>
          </a:xfrm>
        </p:spPr>
        <p:txBody>
          <a:bodyPr>
            <a:normAutofit/>
          </a:bodyPr>
          <a:lstStyle/>
          <a:p>
            <a:pPr algn="ctr"/>
            <a:r>
              <a:rPr lang="en-US" sz="3600" dirty="0">
                <a:latin typeface="Segoe UI" panose="020B0502040204020203" pitchFamily="34" charset="0"/>
                <a:cs typeface="Segoe UI" panose="020B0502040204020203" pitchFamily="34" charset="0"/>
              </a:rPr>
              <a:t>How do the two arms compare after balancing </a:t>
            </a:r>
            <a:br>
              <a:rPr lang="en-US" sz="3600" dirty="0">
                <a:latin typeface="Segoe UI" panose="020B0502040204020203" pitchFamily="34" charset="0"/>
                <a:cs typeface="Segoe UI" panose="020B0502040204020203" pitchFamily="34" charset="0"/>
              </a:rPr>
            </a:br>
            <a:r>
              <a:rPr lang="en-US" sz="3600" dirty="0">
                <a:latin typeface="Segoe UI" panose="020B0502040204020203" pitchFamily="34" charset="0"/>
                <a:cs typeface="Segoe UI" panose="020B0502040204020203" pitchFamily="34" charset="0"/>
              </a:rPr>
              <a:t>and accounting for competing death?</a:t>
            </a:r>
            <a:endParaRPr lang="fr-FR"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11694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22B78A-34A7-25EC-BE89-69D76415907C}"/>
              </a:ext>
            </a:extLst>
          </p:cNvPr>
          <p:cNvSpPr>
            <a:spLocks noGrp="1"/>
          </p:cNvSpPr>
          <p:nvPr>
            <p:ph type="sldNum" sz="quarter" idx="12"/>
          </p:nvPr>
        </p:nvSpPr>
        <p:spPr/>
        <p:txBody>
          <a:bodyPr/>
          <a:lstStyle/>
          <a:p>
            <a:fld id="{EDDA45E3-7E32-4A90-A45A-D72A0E588A1F}" type="slidenum">
              <a:rPr lang="fr-FR" smtClean="0"/>
              <a:t>81</a:t>
            </a:fld>
            <a:endParaRPr lang="fr-FR"/>
          </a:p>
        </p:txBody>
      </p:sp>
      <p:sp>
        <p:nvSpPr>
          <p:cNvPr id="3" name="TextBox 2">
            <a:extLst>
              <a:ext uri="{FF2B5EF4-FFF2-40B4-BE49-F238E27FC236}">
                <a16:creationId xmlns:a16="http://schemas.microsoft.com/office/drawing/2014/main" id="{684B4EE6-6622-435A-CB20-ADBB33A1354E}"/>
              </a:ext>
            </a:extLst>
          </p:cNvPr>
          <p:cNvSpPr txBox="1"/>
          <p:nvPr/>
        </p:nvSpPr>
        <p:spPr>
          <a:xfrm>
            <a:off x="993972" y="2151727"/>
            <a:ext cx="10204056" cy="255454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First metric: </a:t>
            </a:r>
            <a:r>
              <a:rPr lang="en-US" sz="3200" dirty="0">
                <a:latin typeface="Segoe UI" panose="020B0502040204020203" pitchFamily="34" charset="0"/>
                <a:cs typeface="Segoe UI" panose="020B0502040204020203" pitchFamily="34" charset="0"/>
              </a:rPr>
              <a:t>hazard ratio (HR), time-independent</a:t>
            </a:r>
          </a:p>
          <a:p>
            <a:pPr algn="ctr"/>
            <a:endParaRPr lang="en-US" sz="3200" dirty="0">
              <a:latin typeface="Segoe UI" panose="020B0502040204020203" pitchFamily="34" charset="0"/>
              <a:cs typeface="Segoe UI" panose="020B0502040204020203" pitchFamily="34" charset="0"/>
            </a:endParaRPr>
          </a:p>
          <a:p>
            <a:pPr algn="ctr"/>
            <a:r>
              <a:rPr lang="en-US" sz="3200" dirty="0">
                <a:latin typeface="Segoe UI" panose="020B0502040204020203" pitchFamily="34" charset="0"/>
                <a:cs typeface="Segoe UI" panose="020B0502040204020203" pitchFamily="34" charset="0"/>
              </a:rPr>
              <a:t>HR &lt; 1: ACEi better than ARB initiation</a:t>
            </a:r>
            <a:br>
              <a:rPr lang="en-US" sz="3200" dirty="0">
                <a:latin typeface="Segoe UI" panose="020B0502040204020203" pitchFamily="34" charset="0"/>
                <a:cs typeface="Segoe UI" panose="020B0502040204020203" pitchFamily="34" charset="0"/>
              </a:rPr>
            </a:br>
            <a:r>
              <a:rPr lang="en-US" sz="3200" dirty="0">
                <a:latin typeface="Segoe UI" panose="020B0502040204020203" pitchFamily="34" charset="0"/>
                <a:cs typeface="Segoe UI" panose="020B0502040204020203" pitchFamily="34" charset="0"/>
              </a:rPr>
              <a:t>HR = 1: no difference</a:t>
            </a:r>
          </a:p>
          <a:p>
            <a:pPr algn="ctr"/>
            <a:r>
              <a:rPr lang="en-US" sz="3200" b="1" dirty="0">
                <a:latin typeface="Segoe UI" panose="020B0502040204020203" pitchFamily="34" charset="0"/>
                <a:cs typeface="Segoe UI" panose="020B0502040204020203" pitchFamily="34" charset="0"/>
              </a:rPr>
              <a:t>HR &gt; 1: ACEi worse than ARB initiation</a:t>
            </a:r>
            <a:endParaRPr lang="fr-FR" sz="3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12687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812A-E1F5-8F81-C0BD-E5BA0EF6C433}"/>
              </a:ext>
            </a:extLst>
          </p:cNvPr>
          <p:cNvSpPr>
            <a:spLocks noGrp="1"/>
          </p:cNvSpPr>
          <p:nvPr>
            <p:ph type="title"/>
          </p:nvPr>
        </p:nvSpPr>
        <p:spPr>
          <a:xfrm>
            <a:off x="1" y="164856"/>
            <a:ext cx="12028210" cy="1325563"/>
          </a:xfrm>
        </p:spPr>
        <p:txBody>
          <a:bodyPr>
            <a:noAutofit/>
          </a:bodyPr>
          <a:lstStyle/>
          <a:p>
            <a:pPr algn="ctr"/>
            <a:r>
              <a:rPr lang="en-US" sz="3000" dirty="0">
                <a:latin typeface="Segoe UI Semibold" panose="020B0702040204020203" pitchFamily="34" charset="0"/>
                <a:cs typeface="Segoe UI Semibold" panose="020B0702040204020203" pitchFamily="34" charset="0"/>
              </a:rPr>
              <a:t>Estimated hazard ratios suggest a detrimental effect of ACEi initiation </a:t>
            </a:r>
            <a:r>
              <a:rPr lang="en-US" sz="3000" dirty="0" err="1">
                <a:latin typeface="Segoe UI Semibold" panose="020B0702040204020203" pitchFamily="34" charset="0"/>
                <a:cs typeface="Segoe UI Semibold" panose="020B0702040204020203" pitchFamily="34" charset="0"/>
              </a:rPr>
              <a:t>w.r.t.</a:t>
            </a:r>
            <a:r>
              <a:rPr lang="en-US" sz="3000" dirty="0">
                <a:latin typeface="Segoe UI Semibold" panose="020B0702040204020203" pitchFamily="34" charset="0"/>
                <a:cs typeface="Segoe UI Semibold" panose="020B0702040204020203" pitchFamily="34" charset="0"/>
              </a:rPr>
              <a:t> MCI/dementia onset, relative to ARB initiation</a:t>
            </a:r>
            <a:endParaRPr lang="fr-FR" sz="3000" dirty="0"/>
          </a:p>
        </p:txBody>
      </p:sp>
      <p:sp>
        <p:nvSpPr>
          <p:cNvPr id="5" name="Google Shape;234;p36">
            <a:extLst>
              <a:ext uri="{FF2B5EF4-FFF2-40B4-BE49-F238E27FC236}">
                <a16:creationId xmlns:a16="http://schemas.microsoft.com/office/drawing/2014/main" id="{34A9C20A-2382-B62E-E0F2-4199BFABD2F6}"/>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82</a:t>
            </a:fld>
            <a:endParaRPr kern="0" dirty="0">
              <a:solidFill>
                <a:srgbClr val="595959"/>
              </a:solidFill>
              <a:latin typeface="Arial"/>
              <a:cs typeface="Arial"/>
              <a:sym typeface="Arial"/>
            </a:endParaRPr>
          </a:p>
        </p:txBody>
      </p:sp>
      <p:graphicFrame>
        <p:nvGraphicFramePr>
          <p:cNvPr id="9" name="Table 3">
            <a:extLst>
              <a:ext uri="{FF2B5EF4-FFF2-40B4-BE49-F238E27FC236}">
                <a16:creationId xmlns:a16="http://schemas.microsoft.com/office/drawing/2014/main" id="{109F2BC5-563F-1439-D92E-4D1BB6CC685B}"/>
              </a:ext>
            </a:extLst>
          </p:cNvPr>
          <p:cNvGraphicFramePr>
            <a:graphicFrameLocks noGrp="1"/>
          </p:cNvGraphicFramePr>
          <p:nvPr>
            <p:extLst>
              <p:ext uri="{D42A27DB-BD31-4B8C-83A1-F6EECF244321}">
                <p14:modId xmlns:p14="http://schemas.microsoft.com/office/powerpoint/2010/main" val="2825621930"/>
              </p:ext>
            </p:extLst>
          </p:nvPr>
        </p:nvGraphicFramePr>
        <p:xfrm>
          <a:off x="3565864" y="2042428"/>
          <a:ext cx="4905600" cy="1250917"/>
        </p:xfrm>
        <a:graphic>
          <a:graphicData uri="http://schemas.openxmlformats.org/drawingml/2006/table">
            <a:tbl>
              <a:tblPr firstRow="1" bandRow="1">
                <a:tableStyleId>{073A0DAA-6AF3-43AB-8588-CEC1D06C72B9}</a:tableStyleId>
              </a:tblPr>
              <a:tblGrid>
                <a:gridCol w="2175024">
                  <a:extLst>
                    <a:ext uri="{9D8B030D-6E8A-4147-A177-3AD203B41FA5}">
                      <a16:colId xmlns:a16="http://schemas.microsoft.com/office/drawing/2014/main" val="1038957886"/>
                    </a:ext>
                  </a:extLst>
                </a:gridCol>
                <a:gridCol w="2730576">
                  <a:extLst>
                    <a:ext uri="{9D8B030D-6E8A-4147-A177-3AD203B41FA5}">
                      <a16:colId xmlns:a16="http://schemas.microsoft.com/office/drawing/2014/main" val="1009174978"/>
                    </a:ext>
                  </a:extLst>
                </a:gridCol>
              </a:tblGrid>
              <a:tr h="458879">
                <a:tc>
                  <a:txBody>
                    <a:bodyPr/>
                    <a:lstStyle/>
                    <a:p>
                      <a:pPr algn="ctr"/>
                      <a:r>
                        <a:rPr lang="en-US" sz="2000" dirty="0">
                          <a:latin typeface="Segoe UI" panose="020B0502040204020203" pitchFamily="34" charset="0"/>
                          <a:cs typeface="Segoe UI" panose="020B0502040204020203" pitchFamily="34" charset="0"/>
                        </a:rPr>
                        <a:t>Event type</a:t>
                      </a:r>
                      <a:endParaRPr lang="fr-FR" sz="2000" dirty="0">
                        <a:latin typeface="Segoe UI" panose="020B0502040204020203" pitchFamily="34" charset="0"/>
                        <a:cs typeface="Segoe UI" panose="020B0502040204020203"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dirty="0">
                          <a:latin typeface="Segoe UI" panose="020B0502040204020203" pitchFamily="34" charset="0"/>
                          <a:cs typeface="Segoe UI" panose="020B0502040204020203" pitchFamily="34" charset="0"/>
                        </a:rPr>
                        <a:t>Hazard Ratio</a:t>
                      </a:r>
                      <a:endParaRPr lang="fr-FR" sz="2000" dirty="0">
                        <a:latin typeface="Segoe UI" panose="020B0502040204020203" pitchFamily="34" charset="0"/>
                        <a:cs typeface="Segoe UI" panose="020B0502040204020203"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637651"/>
                  </a:ext>
                </a:extLst>
              </a:tr>
              <a:tr h="792038">
                <a:tc>
                  <a:txBody>
                    <a:bodyPr/>
                    <a:lstStyle/>
                    <a:p>
                      <a:pPr algn="ctr"/>
                      <a:r>
                        <a:rPr lang="en-US" sz="2000" b="1" dirty="0">
                          <a:latin typeface="Segoe UI" panose="020B0502040204020203" pitchFamily="34" charset="0"/>
                          <a:cs typeface="Segoe UI" panose="020B0502040204020203" pitchFamily="34" charset="0"/>
                        </a:rPr>
                        <a:t>MCI/dementia onset</a:t>
                      </a:r>
                      <a:endParaRPr lang="fr-FR" sz="2000" b="1" dirty="0">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HR = 1.10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95% CI = [1.01 – 1.21]</a:t>
                      </a:r>
                      <a:endParaRPr lang="fr-FR" dirty="0">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550957"/>
                  </a:ext>
                </a:extLst>
              </a:tr>
            </a:tbl>
          </a:graphicData>
        </a:graphic>
      </p:graphicFrame>
      <p:sp>
        <p:nvSpPr>
          <p:cNvPr id="11" name="Rectangle 10">
            <a:extLst>
              <a:ext uri="{FF2B5EF4-FFF2-40B4-BE49-F238E27FC236}">
                <a16:creationId xmlns:a16="http://schemas.microsoft.com/office/drawing/2014/main" id="{199E359D-E6F4-F8EF-23D2-392B924C9204}"/>
              </a:ext>
            </a:extLst>
          </p:cNvPr>
          <p:cNvSpPr/>
          <p:nvPr/>
        </p:nvSpPr>
        <p:spPr>
          <a:xfrm>
            <a:off x="3565864" y="2494683"/>
            <a:ext cx="4905601" cy="794438"/>
          </a:xfrm>
          <a:prstGeom prst="rect">
            <a:avLst/>
          </a:prstGeom>
          <a:noFill/>
          <a:ln w="38100" cmpd="sng">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a:extLst>
              <a:ext uri="{FF2B5EF4-FFF2-40B4-BE49-F238E27FC236}">
                <a16:creationId xmlns:a16="http://schemas.microsoft.com/office/drawing/2014/main" id="{5E6BC8AD-8619-4A2C-6124-1D69A87E5658}"/>
              </a:ext>
            </a:extLst>
          </p:cNvPr>
          <p:cNvSpPr txBox="1"/>
          <p:nvPr/>
        </p:nvSpPr>
        <p:spPr>
          <a:xfrm>
            <a:off x="3096101" y="4554988"/>
            <a:ext cx="5845126" cy="861774"/>
          </a:xfrm>
          <a:prstGeom prst="rect">
            <a:avLst/>
          </a:prstGeom>
          <a:noFill/>
        </p:spPr>
        <p:txBody>
          <a:bodyPr wrap="square" rtlCol="0">
            <a:spAutoFit/>
          </a:bodyPr>
          <a:lstStyle/>
          <a:p>
            <a:pPr algn="ctr"/>
            <a:r>
              <a:rPr lang="en-US" sz="1600" dirty="0">
                <a:latin typeface="Segoe UI" panose="020B0502040204020203" pitchFamily="34" charset="0"/>
                <a:cs typeface="Segoe UI" panose="020B0502040204020203" pitchFamily="34" charset="0"/>
              </a:rPr>
              <a:t>HR &lt; 1: ACEi better than ARB initiation</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HR = 1: no difference </a:t>
            </a:r>
            <a:br>
              <a:rPr lang="en-US" sz="1600" dirty="0">
                <a:latin typeface="Segoe UI" panose="020B0502040204020203" pitchFamily="34" charset="0"/>
                <a:cs typeface="Segoe UI" panose="020B0502040204020203" pitchFamily="34" charset="0"/>
              </a:rPr>
            </a:br>
            <a:r>
              <a:rPr lang="en-US" sz="1600" b="1" dirty="0">
                <a:latin typeface="Segoe UI" panose="020B0502040204020203" pitchFamily="34" charset="0"/>
                <a:cs typeface="Segoe UI" panose="020B0502040204020203" pitchFamily="34" charset="0"/>
              </a:rPr>
              <a:t>HR &gt; 1: ACEi worse than ARB initiation</a:t>
            </a:r>
            <a:endParaRPr lang="fr-FR" sz="1600" b="1" dirty="0">
              <a:latin typeface="Segoe UI" panose="020B0502040204020203" pitchFamily="34" charset="0"/>
              <a:cs typeface="Segoe UI" panose="020B0502040204020203" pitchFamily="34" charset="0"/>
            </a:endParaRPr>
          </a:p>
        </p:txBody>
      </p:sp>
      <p:cxnSp>
        <p:nvCxnSpPr>
          <p:cNvPr id="3" name="Straight Connector 2">
            <a:extLst>
              <a:ext uri="{FF2B5EF4-FFF2-40B4-BE49-F238E27FC236}">
                <a16:creationId xmlns:a16="http://schemas.microsoft.com/office/drawing/2014/main" id="{82E4DA67-FC7C-6216-2BD5-6F2CE8B40DF3}"/>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280426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812A-E1F5-8F81-C0BD-E5BA0EF6C433}"/>
              </a:ext>
            </a:extLst>
          </p:cNvPr>
          <p:cNvSpPr>
            <a:spLocks noGrp="1"/>
          </p:cNvSpPr>
          <p:nvPr>
            <p:ph type="title"/>
          </p:nvPr>
        </p:nvSpPr>
        <p:spPr>
          <a:xfrm>
            <a:off x="1" y="164856"/>
            <a:ext cx="12028210" cy="1325563"/>
          </a:xfrm>
        </p:spPr>
        <p:txBody>
          <a:bodyPr>
            <a:normAutofit/>
          </a:bodyPr>
          <a:lstStyle/>
          <a:p>
            <a:pPr algn="ctr"/>
            <a:r>
              <a:rPr lang="en-US" sz="3000" dirty="0">
                <a:latin typeface="Segoe UI Semibold" panose="020B0702040204020203" pitchFamily="34" charset="0"/>
                <a:cs typeface="Segoe UI Semibold" panose="020B0702040204020203" pitchFamily="34" charset="0"/>
              </a:rPr>
              <a:t>Estimated hazard ratios suggest no difference between ACEi and ARB initiation </a:t>
            </a:r>
            <a:r>
              <a:rPr lang="en-US" sz="3000" dirty="0" err="1">
                <a:latin typeface="Segoe UI Semibold" panose="020B0702040204020203" pitchFamily="34" charset="0"/>
                <a:cs typeface="Segoe UI Semibold" panose="020B0702040204020203" pitchFamily="34" charset="0"/>
              </a:rPr>
              <a:t>w.r.t.</a:t>
            </a:r>
            <a:r>
              <a:rPr lang="en-US" sz="3000" dirty="0">
                <a:latin typeface="Segoe UI Semibold" panose="020B0702040204020203" pitchFamily="34" charset="0"/>
                <a:cs typeface="Segoe UI Semibold" panose="020B0702040204020203" pitchFamily="34" charset="0"/>
              </a:rPr>
              <a:t> competing death</a:t>
            </a:r>
            <a:endParaRPr lang="fr-FR" sz="3000" dirty="0"/>
          </a:p>
        </p:txBody>
      </p:sp>
      <p:sp>
        <p:nvSpPr>
          <p:cNvPr id="5" name="Google Shape;234;p36">
            <a:extLst>
              <a:ext uri="{FF2B5EF4-FFF2-40B4-BE49-F238E27FC236}">
                <a16:creationId xmlns:a16="http://schemas.microsoft.com/office/drawing/2014/main" id="{34A9C20A-2382-B62E-E0F2-4199BFABD2F6}"/>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83</a:t>
            </a:fld>
            <a:endParaRPr kern="0" dirty="0">
              <a:solidFill>
                <a:srgbClr val="595959"/>
              </a:solidFill>
              <a:latin typeface="Arial"/>
              <a:cs typeface="Arial"/>
              <a:sym typeface="Arial"/>
            </a:endParaRPr>
          </a:p>
        </p:txBody>
      </p:sp>
      <p:graphicFrame>
        <p:nvGraphicFramePr>
          <p:cNvPr id="7" name="Table 3">
            <a:extLst>
              <a:ext uri="{FF2B5EF4-FFF2-40B4-BE49-F238E27FC236}">
                <a16:creationId xmlns:a16="http://schemas.microsoft.com/office/drawing/2014/main" id="{B5F3BCEC-FA05-40F6-A321-11B828E9C3A0}"/>
              </a:ext>
            </a:extLst>
          </p:cNvPr>
          <p:cNvGraphicFramePr>
            <a:graphicFrameLocks noGrp="1"/>
          </p:cNvGraphicFramePr>
          <p:nvPr/>
        </p:nvGraphicFramePr>
        <p:xfrm>
          <a:off x="3565864" y="2042428"/>
          <a:ext cx="4905600" cy="2174255"/>
        </p:xfrm>
        <a:graphic>
          <a:graphicData uri="http://schemas.openxmlformats.org/drawingml/2006/table">
            <a:tbl>
              <a:tblPr firstRow="1" bandRow="1">
                <a:tableStyleId>{073A0DAA-6AF3-43AB-8588-CEC1D06C72B9}</a:tableStyleId>
              </a:tblPr>
              <a:tblGrid>
                <a:gridCol w="2175024">
                  <a:extLst>
                    <a:ext uri="{9D8B030D-6E8A-4147-A177-3AD203B41FA5}">
                      <a16:colId xmlns:a16="http://schemas.microsoft.com/office/drawing/2014/main" val="1038957886"/>
                    </a:ext>
                  </a:extLst>
                </a:gridCol>
                <a:gridCol w="2730576">
                  <a:extLst>
                    <a:ext uri="{9D8B030D-6E8A-4147-A177-3AD203B41FA5}">
                      <a16:colId xmlns:a16="http://schemas.microsoft.com/office/drawing/2014/main" val="1009174978"/>
                    </a:ext>
                  </a:extLst>
                </a:gridCol>
              </a:tblGrid>
              <a:tr h="458879">
                <a:tc>
                  <a:txBody>
                    <a:bodyPr/>
                    <a:lstStyle/>
                    <a:p>
                      <a:pPr algn="ctr"/>
                      <a:r>
                        <a:rPr lang="en-US" sz="2000" dirty="0">
                          <a:latin typeface="Segoe UI" panose="020B0502040204020203" pitchFamily="34" charset="0"/>
                          <a:cs typeface="Segoe UI" panose="020B0502040204020203" pitchFamily="34" charset="0"/>
                        </a:rPr>
                        <a:t>Event type</a:t>
                      </a:r>
                      <a:endParaRPr lang="fr-FR" sz="2000" dirty="0">
                        <a:latin typeface="Segoe UI" panose="020B0502040204020203" pitchFamily="34" charset="0"/>
                        <a:cs typeface="Segoe UI" panose="020B0502040204020203"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dirty="0">
                          <a:latin typeface="Segoe UI" panose="020B0502040204020203" pitchFamily="34" charset="0"/>
                          <a:cs typeface="Segoe UI" panose="020B0502040204020203" pitchFamily="34" charset="0"/>
                        </a:rPr>
                        <a:t>Hazard Ratio</a:t>
                      </a:r>
                      <a:endParaRPr lang="fr-FR" sz="2000" dirty="0">
                        <a:latin typeface="Segoe UI" panose="020B0502040204020203" pitchFamily="34" charset="0"/>
                        <a:cs typeface="Segoe UI" panose="020B0502040204020203"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637651"/>
                  </a:ext>
                </a:extLst>
              </a:tr>
              <a:tr h="792038">
                <a:tc>
                  <a:txBody>
                    <a:bodyPr/>
                    <a:lstStyle/>
                    <a:p>
                      <a:pPr algn="ctr"/>
                      <a:r>
                        <a:rPr lang="en-US" sz="2000" b="1" dirty="0">
                          <a:latin typeface="Segoe UI" panose="020B0502040204020203" pitchFamily="34" charset="0"/>
                          <a:cs typeface="Segoe UI" panose="020B0502040204020203" pitchFamily="34" charset="0"/>
                        </a:rPr>
                        <a:t>Dementia onset</a:t>
                      </a:r>
                      <a:endParaRPr lang="fr-FR" sz="2000" b="1" dirty="0">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Segoe UI" panose="020B0502040204020203" pitchFamily="34" charset="0"/>
                          <a:cs typeface="Segoe UI" panose="020B0502040204020203" pitchFamily="34" charset="0"/>
                        </a:rPr>
                        <a:t>HR = 1.10</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95% CI = [1.01 – 1.21]</a:t>
                      </a:r>
                      <a:endParaRPr lang="fr-FR" dirty="0">
                        <a:latin typeface="Segoe UI" panose="020B0502040204020203" pitchFamily="34" charset="0"/>
                        <a:cs typeface="Segoe UI" panose="020B0502040204020203"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550957"/>
                  </a:ext>
                </a:extLst>
              </a:tr>
              <a:tr h="923338">
                <a:tc>
                  <a:txBody>
                    <a:bodyPr/>
                    <a:lstStyle/>
                    <a:p>
                      <a:pPr algn="ctr"/>
                      <a:r>
                        <a:rPr lang="en-US" sz="2000" dirty="0">
                          <a:latin typeface="Segoe UI" panose="020B0502040204020203" pitchFamily="34" charset="0"/>
                          <a:cs typeface="Segoe UI" panose="020B0502040204020203" pitchFamily="34" charset="0"/>
                        </a:rPr>
                        <a:t>Death before dementia</a:t>
                      </a:r>
                      <a:endParaRPr lang="fr-FR" sz="200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HR = 1.05</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95% CI = [0.94 – 1.16]</a:t>
                      </a:r>
                      <a:endParaRPr lang="fr-FR"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9996165"/>
                  </a:ext>
                </a:extLst>
              </a:tr>
            </a:tbl>
          </a:graphicData>
        </a:graphic>
      </p:graphicFrame>
      <p:sp>
        <p:nvSpPr>
          <p:cNvPr id="10" name="Rectangle 9">
            <a:extLst>
              <a:ext uri="{FF2B5EF4-FFF2-40B4-BE49-F238E27FC236}">
                <a16:creationId xmlns:a16="http://schemas.microsoft.com/office/drawing/2014/main" id="{EE778D08-91A9-08CD-0443-CA9459543F04}"/>
              </a:ext>
            </a:extLst>
          </p:cNvPr>
          <p:cNvSpPr/>
          <p:nvPr/>
        </p:nvSpPr>
        <p:spPr>
          <a:xfrm>
            <a:off x="3565864" y="2494683"/>
            <a:ext cx="4905601" cy="794438"/>
          </a:xfrm>
          <a:prstGeom prst="rect">
            <a:avLst/>
          </a:prstGeom>
          <a:noFill/>
          <a:ln w="38100" cmpd="sng">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a:extLst>
              <a:ext uri="{FF2B5EF4-FFF2-40B4-BE49-F238E27FC236}">
                <a16:creationId xmlns:a16="http://schemas.microsoft.com/office/drawing/2014/main" id="{C64F086D-4FA4-1730-0BAC-36C86AB01BC1}"/>
              </a:ext>
            </a:extLst>
          </p:cNvPr>
          <p:cNvSpPr txBox="1"/>
          <p:nvPr/>
        </p:nvSpPr>
        <p:spPr>
          <a:xfrm>
            <a:off x="3096101" y="4554988"/>
            <a:ext cx="5845126" cy="861774"/>
          </a:xfrm>
          <a:prstGeom prst="rect">
            <a:avLst/>
          </a:prstGeom>
          <a:noFill/>
        </p:spPr>
        <p:txBody>
          <a:bodyPr wrap="square" rtlCol="0">
            <a:spAutoFit/>
          </a:bodyPr>
          <a:lstStyle/>
          <a:p>
            <a:pPr algn="ctr"/>
            <a:r>
              <a:rPr lang="en-US" sz="1600" dirty="0">
                <a:latin typeface="Segoe UI" panose="020B0502040204020203" pitchFamily="34" charset="0"/>
                <a:cs typeface="Segoe UI" panose="020B0502040204020203" pitchFamily="34" charset="0"/>
              </a:rPr>
              <a:t>HR &lt; 1: ACEi better than ARB initiation</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HR = 1: no difference</a:t>
            </a:r>
          </a:p>
          <a:p>
            <a:pPr algn="ctr"/>
            <a:r>
              <a:rPr lang="en-US" sz="1600" b="1" dirty="0">
                <a:latin typeface="Segoe UI" panose="020B0502040204020203" pitchFamily="34" charset="0"/>
                <a:cs typeface="Segoe UI" panose="020B0502040204020203" pitchFamily="34" charset="0"/>
              </a:rPr>
              <a:t>HR &gt; 1: ACEi worse than ARB initiation</a:t>
            </a:r>
            <a:endParaRPr lang="fr-FR" sz="1600" b="1" dirty="0">
              <a:latin typeface="Segoe UI" panose="020B0502040204020203" pitchFamily="34" charset="0"/>
              <a:cs typeface="Segoe UI" panose="020B0502040204020203" pitchFamily="34" charset="0"/>
            </a:endParaRPr>
          </a:p>
        </p:txBody>
      </p:sp>
      <p:cxnSp>
        <p:nvCxnSpPr>
          <p:cNvPr id="3" name="Straight Connector 2">
            <a:extLst>
              <a:ext uri="{FF2B5EF4-FFF2-40B4-BE49-F238E27FC236}">
                <a16:creationId xmlns:a16="http://schemas.microsoft.com/office/drawing/2014/main" id="{2966133C-16D4-25F0-7E74-2DF7C6B8A994}"/>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04028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22B78A-34A7-25EC-BE89-69D76415907C}"/>
              </a:ext>
            </a:extLst>
          </p:cNvPr>
          <p:cNvSpPr>
            <a:spLocks noGrp="1"/>
          </p:cNvSpPr>
          <p:nvPr>
            <p:ph type="sldNum" sz="quarter" idx="12"/>
          </p:nvPr>
        </p:nvSpPr>
        <p:spPr/>
        <p:txBody>
          <a:bodyPr/>
          <a:lstStyle/>
          <a:p>
            <a:fld id="{EDDA45E3-7E32-4A90-A45A-D72A0E588A1F}" type="slidenum">
              <a:rPr lang="fr-FR" smtClean="0"/>
              <a:t>84</a:t>
            </a:fld>
            <a:endParaRPr lang="fr-FR"/>
          </a:p>
        </p:txBody>
      </p:sp>
      <p:sp>
        <p:nvSpPr>
          <p:cNvPr id="3" name="TextBox 2">
            <a:extLst>
              <a:ext uri="{FF2B5EF4-FFF2-40B4-BE49-F238E27FC236}">
                <a16:creationId xmlns:a16="http://schemas.microsoft.com/office/drawing/2014/main" id="{684B4EE6-6622-435A-CB20-ADBB33A1354E}"/>
              </a:ext>
            </a:extLst>
          </p:cNvPr>
          <p:cNvSpPr txBox="1"/>
          <p:nvPr/>
        </p:nvSpPr>
        <p:spPr>
          <a:xfrm>
            <a:off x="1078938" y="2397948"/>
            <a:ext cx="10034124" cy="2062103"/>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Second metric: </a:t>
            </a:r>
            <a:r>
              <a:rPr lang="en-US" sz="3200" dirty="0">
                <a:latin typeface="Segoe UI" panose="020B0502040204020203" pitchFamily="34" charset="0"/>
                <a:cs typeface="Segoe UI" panose="020B0502040204020203" pitchFamily="34" charset="0"/>
              </a:rPr>
              <a:t>cumulative risk, time-dependent</a:t>
            </a:r>
          </a:p>
          <a:p>
            <a:pPr algn="ctr"/>
            <a:endParaRPr lang="en-US" sz="3200" dirty="0">
              <a:latin typeface="Segoe UI" panose="020B0502040204020203" pitchFamily="34" charset="0"/>
              <a:cs typeface="Segoe UI" panose="020B0502040204020203" pitchFamily="34" charset="0"/>
            </a:endParaRPr>
          </a:p>
          <a:p>
            <a:pPr algn="ctr"/>
            <a:r>
              <a:rPr lang="en-US" sz="3200" dirty="0">
                <a:latin typeface="Segoe UI" panose="020B0502040204020203" pitchFamily="34" charset="0"/>
                <a:cs typeface="Segoe UI" panose="020B0502040204020203" pitchFamily="34" charset="0"/>
              </a:rPr>
              <a:t>Probability of an event of a certain type </a:t>
            </a:r>
            <a:br>
              <a:rPr lang="en-US" sz="3200" dirty="0">
                <a:latin typeface="Segoe UI" panose="020B0502040204020203" pitchFamily="34" charset="0"/>
                <a:cs typeface="Segoe UI" panose="020B0502040204020203" pitchFamily="34" charset="0"/>
              </a:rPr>
            </a:br>
            <a:r>
              <a:rPr lang="en-US" sz="3200" dirty="0">
                <a:latin typeface="Segoe UI" panose="020B0502040204020203" pitchFamily="34" charset="0"/>
                <a:cs typeface="Segoe UI" panose="020B0502040204020203" pitchFamily="34" charset="0"/>
              </a:rPr>
              <a:t>occurring by time t</a:t>
            </a:r>
            <a:endParaRPr lang="fr-FR" sz="3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0181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08B9FB-D297-47A8-A699-98C3CFDAC7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327" y="1643003"/>
            <a:ext cx="5809788" cy="4551764"/>
          </a:xfrm>
          <a:prstGeom prst="rect">
            <a:avLst/>
          </a:prstGeom>
        </p:spPr>
      </p:pic>
      <p:sp>
        <p:nvSpPr>
          <p:cNvPr id="2" name="Slide Number Placeholder 1">
            <a:extLst>
              <a:ext uri="{FF2B5EF4-FFF2-40B4-BE49-F238E27FC236}">
                <a16:creationId xmlns:a16="http://schemas.microsoft.com/office/drawing/2014/main" id="{A93C017E-1124-0599-0D43-B60D0DE3020C}"/>
              </a:ext>
            </a:extLst>
          </p:cNvPr>
          <p:cNvSpPr>
            <a:spLocks noGrp="1"/>
          </p:cNvSpPr>
          <p:nvPr>
            <p:ph type="sldNum" sz="quarter" idx="12"/>
          </p:nvPr>
        </p:nvSpPr>
        <p:spPr/>
        <p:txBody>
          <a:bodyPr/>
          <a:lstStyle/>
          <a:p>
            <a:fld id="{EDDA45E3-7E32-4A90-A45A-D72A0E588A1F}" type="slidenum">
              <a:rPr lang="fr-FR" smtClean="0"/>
              <a:t>85</a:t>
            </a:fld>
            <a:endParaRPr lang="fr-FR"/>
          </a:p>
        </p:txBody>
      </p:sp>
      <p:sp>
        <p:nvSpPr>
          <p:cNvPr id="4" name="TextBox 3">
            <a:extLst>
              <a:ext uri="{FF2B5EF4-FFF2-40B4-BE49-F238E27FC236}">
                <a16:creationId xmlns:a16="http://schemas.microsoft.com/office/drawing/2014/main" id="{BDF6B913-7480-5BD5-8C88-99A7E4AEB00B}"/>
              </a:ext>
            </a:extLst>
          </p:cNvPr>
          <p:cNvSpPr txBox="1"/>
          <p:nvPr/>
        </p:nvSpPr>
        <p:spPr>
          <a:xfrm rot="16200000">
            <a:off x="-2584713" y="3718830"/>
            <a:ext cx="5817935" cy="400110"/>
          </a:xfrm>
          <a:prstGeom prst="rect">
            <a:avLst/>
          </a:prstGeom>
          <a:solidFill>
            <a:schemeClr val="bg1"/>
          </a:solidFill>
        </p:spPr>
        <p:txBody>
          <a:bodyPr wrap="square" rtlCol="0">
            <a:spAutoFit/>
          </a:bodyPr>
          <a:lstStyle/>
          <a:p>
            <a:pPr algn="ctr"/>
            <a:r>
              <a:rPr lang="en-US" sz="2000" dirty="0">
                <a:latin typeface="Segoe UI" panose="020B0502040204020203" pitchFamily="34" charset="0"/>
                <a:cs typeface="Segoe UI" panose="020B0502040204020203" pitchFamily="34" charset="0"/>
              </a:rPr>
              <a:t>Probability of event by time t</a:t>
            </a:r>
            <a:endParaRPr lang="fr-FR" sz="20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FF16E463-E27E-EABD-3F14-9C504558774C}"/>
              </a:ext>
            </a:extLst>
          </p:cNvPr>
          <p:cNvSpPr txBox="1"/>
          <p:nvPr/>
        </p:nvSpPr>
        <p:spPr>
          <a:xfrm>
            <a:off x="456472" y="1325177"/>
            <a:ext cx="6023746" cy="400110"/>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Risk of MCI/dementia onset</a:t>
            </a:r>
            <a:endParaRPr lang="fr-FR" sz="20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2740F695-02C4-F954-C3DC-B4B0F354A2BB}"/>
              </a:ext>
            </a:extLst>
          </p:cNvPr>
          <p:cNvSpPr txBox="1"/>
          <p:nvPr/>
        </p:nvSpPr>
        <p:spPr>
          <a:xfrm>
            <a:off x="1382248" y="5989575"/>
            <a:ext cx="4132432" cy="707886"/>
          </a:xfrm>
          <a:prstGeom prst="rect">
            <a:avLst/>
          </a:prstGeom>
          <a:solidFill>
            <a:schemeClr val="bg1"/>
          </a:solidFill>
          <a:ln>
            <a:solidFill>
              <a:schemeClr val="bg1"/>
            </a:solidFill>
          </a:ln>
        </p:spPr>
        <p:txBody>
          <a:bodyPr wrap="square" rtlCol="0">
            <a:spAutoFit/>
          </a:bodyPr>
          <a:lstStyle/>
          <a:p>
            <a:pPr algn="ctr"/>
            <a:r>
              <a:rPr lang="en-US" sz="2000" dirty="0">
                <a:latin typeface="Segoe UI" panose="020B0502040204020203" pitchFamily="34" charset="0"/>
                <a:cs typeface="Segoe UI" panose="020B0502040204020203" pitchFamily="34" charset="0"/>
              </a:rPr>
              <a:t>Time since antihypertensive treatment initiation (in years)</a:t>
            </a:r>
            <a:endParaRPr lang="fr-FR" sz="2000" dirty="0">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B985DA8D-FE45-C03A-5EDE-38E47D472E9B}"/>
              </a:ext>
            </a:extLst>
          </p:cNvPr>
          <p:cNvSpPr/>
          <p:nvPr/>
        </p:nvSpPr>
        <p:spPr>
          <a:xfrm>
            <a:off x="6178116" y="3585556"/>
            <a:ext cx="200056"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14">
            <a:extLst>
              <a:ext uri="{FF2B5EF4-FFF2-40B4-BE49-F238E27FC236}">
                <a16:creationId xmlns:a16="http://schemas.microsoft.com/office/drawing/2014/main" id="{83087EA1-EC0D-A10B-E45C-B03F74831904}"/>
              </a:ext>
            </a:extLst>
          </p:cNvPr>
          <p:cNvSpPr txBox="1"/>
          <p:nvPr/>
        </p:nvSpPr>
        <p:spPr>
          <a:xfrm>
            <a:off x="1382248" y="1963318"/>
            <a:ext cx="1821799" cy="369332"/>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Arm</a:t>
            </a:r>
            <a:endParaRPr lang="fr-FR"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96FFF88-1B94-8513-8643-19CCFDC2E328}"/>
              </a:ext>
            </a:extLst>
          </p:cNvPr>
          <p:cNvSpPr txBox="1"/>
          <p:nvPr/>
        </p:nvSpPr>
        <p:spPr>
          <a:xfrm>
            <a:off x="1711258" y="2293682"/>
            <a:ext cx="1255534" cy="276999"/>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ARB</a:t>
            </a:r>
            <a:endParaRPr lang="fr-FR" sz="12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C6D3F79B-B449-77F6-077E-B7C3BBDE251A}"/>
              </a:ext>
            </a:extLst>
          </p:cNvPr>
          <p:cNvSpPr txBox="1"/>
          <p:nvPr/>
        </p:nvSpPr>
        <p:spPr>
          <a:xfrm>
            <a:off x="6622137" y="2353724"/>
            <a:ext cx="5166678" cy="3139321"/>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When </a:t>
            </a:r>
            <a:r>
              <a:rPr lang="en-US" sz="2000" u="sng" dirty="0">
                <a:latin typeface="Segoe UI" panose="020B0502040204020203" pitchFamily="34" charset="0"/>
                <a:cs typeface="Segoe UI" panose="020B0502040204020203" pitchFamily="34" charset="0"/>
              </a:rPr>
              <a:t>not</a:t>
            </a:r>
            <a:r>
              <a:rPr lang="en-US" sz="2000" dirty="0">
                <a:latin typeface="Segoe UI" panose="020B0502040204020203" pitchFamily="34" charset="0"/>
                <a:cs typeface="Segoe UI" panose="020B0502040204020203" pitchFamily="34" charset="0"/>
              </a:rPr>
              <a:t> assuming proportional hazards, risk differences were estimated to:</a:t>
            </a:r>
          </a:p>
          <a:p>
            <a:endParaRPr lang="en-US" sz="2000" b="1"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u="sng" dirty="0">
                <a:latin typeface="Segoe UI" panose="020B0502040204020203" pitchFamily="34" charset="0"/>
                <a:cs typeface="Segoe UI" panose="020B0502040204020203" pitchFamily="34" charset="0"/>
              </a:rPr>
              <a:t>Year 5</a:t>
            </a:r>
            <a:br>
              <a:rPr lang="en-US" sz="2000"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1.12pp </a:t>
            </a:r>
            <a:r>
              <a:rPr lang="en-US" sz="2000" dirty="0">
                <a:latin typeface="Segoe UI" panose="020B0502040204020203" pitchFamily="34" charset="0"/>
                <a:cs typeface="Segoe UI" panose="020B0502040204020203" pitchFamily="34" charset="0"/>
              </a:rPr>
              <a:t>(0.048 to 2.19)</a:t>
            </a:r>
          </a:p>
          <a:p>
            <a:endParaRPr lang="en-US" sz="2000" dirty="0">
              <a:latin typeface="Segoe UI" panose="020B0502040204020203" pitchFamily="34" charset="0"/>
              <a:cs typeface="Segoe UI" panose="020B0502040204020203" pitchFamily="34" charset="0"/>
            </a:endParaRPr>
          </a:p>
          <a:p>
            <a:r>
              <a:rPr lang="en-US" sz="2000" u="sng" dirty="0">
                <a:latin typeface="Segoe UI" panose="020B0502040204020203" pitchFamily="34" charset="0"/>
                <a:cs typeface="Segoe UI" panose="020B0502040204020203" pitchFamily="34" charset="0"/>
              </a:rPr>
              <a:t>Year 10</a:t>
            </a:r>
            <a:br>
              <a:rPr lang="en-US" sz="2000"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2</a:t>
            </a:r>
            <a:r>
              <a:rPr lang="pl-PL" sz="2000" b="1" dirty="0">
                <a:latin typeface="Segoe UI" panose="020B0502040204020203" pitchFamily="34" charset="0"/>
                <a:cs typeface="Segoe UI" panose="020B0502040204020203" pitchFamily="34" charset="0"/>
              </a:rPr>
              <a:t>.</a:t>
            </a:r>
            <a:r>
              <a:rPr lang="en-US" sz="2000" b="1" dirty="0">
                <a:latin typeface="Segoe UI" panose="020B0502040204020203" pitchFamily="34" charset="0"/>
                <a:cs typeface="Segoe UI" panose="020B0502040204020203" pitchFamily="34" charset="0"/>
              </a:rPr>
              <a:t>36</a:t>
            </a:r>
            <a:r>
              <a:rPr lang="pl-PL" sz="2000" b="1" dirty="0">
                <a:latin typeface="Segoe UI" panose="020B0502040204020203" pitchFamily="34" charset="0"/>
                <a:cs typeface="Segoe UI" panose="020B0502040204020203" pitchFamily="34" charset="0"/>
              </a:rPr>
              <a:t>pp</a:t>
            </a:r>
            <a:r>
              <a:rPr lang="pl-PL" sz="2000" dirty="0">
                <a:latin typeface="Segoe UI" panose="020B0502040204020203" pitchFamily="34" charset="0"/>
                <a:cs typeface="Segoe UI" panose="020B0502040204020203" pitchFamily="34" charset="0"/>
              </a:rPr>
              <a:t> (-0.45 to 4.68)</a:t>
            </a:r>
          </a:p>
          <a:p>
            <a:endParaRPr lang="en-US" dirty="0">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BFE02768-2BC1-DAD2-8B49-663166640362}"/>
              </a:ext>
            </a:extLst>
          </p:cNvPr>
          <p:cNvSpPr txBox="1">
            <a:spLocks/>
          </p:cNvSpPr>
          <p:nvPr/>
        </p:nvSpPr>
        <p:spPr>
          <a:xfrm>
            <a:off x="1" y="164856"/>
            <a:ext cx="1202821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1pp higher 5-year risk of MCI/dementia onset</a:t>
            </a:r>
            <a:br>
              <a:rPr lang="en-US" sz="3200" dirty="0">
                <a:latin typeface="Segoe UI Semibold" panose="020B0702040204020203" pitchFamily="34" charset="0"/>
                <a:cs typeface="Segoe UI Semibold" panose="020B0702040204020203" pitchFamily="34" charset="0"/>
              </a:rPr>
            </a:br>
            <a:r>
              <a:rPr lang="en-US" sz="3200" dirty="0">
                <a:latin typeface="Segoe UI Semibold" panose="020B0702040204020203" pitchFamily="34" charset="0"/>
                <a:cs typeface="Segoe UI Semibold" panose="020B0702040204020203" pitchFamily="34" charset="0"/>
              </a:rPr>
              <a:t>among ACEi vs. ARB initiators</a:t>
            </a:r>
            <a:endParaRPr lang="fr-FR" sz="3200" dirty="0"/>
          </a:p>
        </p:txBody>
      </p:sp>
      <p:cxnSp>
        <p:nvCxnSpPr>
          <p:cNvPr id="9" name="Straight Connector 8">
            <a:extLst>
              <a:ext uri="{FF2B5EF4-FFF2-40B4-BE49-F238E27FC236}">
                <a16:creationId xmlns:a16="http://schemas.microsoft.com/office/drawing/2014/main" id="{17AE6E9A-CF2D-876D-02DF-2A243DDDCAE1}"/>
              </a:ext>
            </a:extLst>
          </p:cNvPr>
          <p:cNvCxnSpPr/>
          <p:nvPr/>
        </p:nvCxnSpPr>
        <p:spPr>
          <a:xfrm>
            <a:off x="5880720" y="1725287"/>
            <a:ext cx="0" cy="41339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A9A1189-91F7-91AD-65D2-EFA0D86C5BA1}"/>
              </a:ext>
            </a:extLst>
          </p:cNvPr>
          <p:cNvCxnSpPr/>
          <p:nvPr/>
        </p:nvCxnSpPr>
        <p:spPr>
          <a:xfrm>
            <a:off x="3461484" y="1725287"/>
            <a:ext cx="0" cy="41339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F92EB667-88A2-3AFF-061D-A63FF98C3BD0}"/>
              </a:ext>
            </a:extLst>
          </p:cNvPr>
          <p:cNvCxnSpPr/>
          <p:nvPr/>
        </p:nvCxnSpPr>
        <p:spPr>
          <a:xfrm>
            <a:off x="0" y="112271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61DD7FDA-9E78-CF0E-2161-FF09A247BFFB}"/>
              </a:ext>
            </a:extLst>
          </p:cNvPr>
          <p:cNvSpPr txBox="1"/>
          <p:nvPr/>
        </p:nvSpPr>
        <p:spPr>
          <a:xfrm>
            <a:off x="1711258" y="2501183"/>
            <a:ext cx="1104706" cy="276999"/>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ACEi</a:t>
            </a:r>
            <a:endParaRPr lang="fr-FR" sz="1200"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8B64B16D-5473-B386-9783-A75B9E02F969}"/>
              </a:ext>
            </a:extLst>
          </p:cNvPr>
          <p:cNvSpPr txBox="1"/>
          <p:nvPr/>
        </p:nvSpPr>
        <p:spPr>
          <a:xfrm>
            <a:off x="5672546" y="5582263"/>
            <a:ext cx="5876108" cy="276999"/>
          </a:xfrm>
          <a:prstGeom prst="rect">
            <a:avLst/>
          </a:prstGeom>
          <a:noFill/>
        </p:spPr>
        <p:txBody>
          <a:bodyPr wrap="square" rtlCol="0">
            <a:spAutoFit/>
          </a:bodyPr>
          <a:lstStyle/>
          <a:p>
            <a:pPr algn="ctr"/>
            <a:r>
              <a:rPr lang="en-US" sz="1200" i="1" dirty="0">
                <a:latin typeface="Segoe UI" panose="020B0502040204020203" pitchFamily="34" charset="0"/>
                <a:cs typeface="Segoe UI" panose="020B0502040204020203" pitchFamily="34" charset="0"/>
              </a:rPr>
              <a:t>*95% CIs obtained via Bayesian bootstrap (500 iterations)</a:t>
            </a:r>
            <a:endParaRPr lang="fr-FR" sz="12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48795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34CB80-A0D3-D1FA-5A8C-B2E0C97751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0038" y="1408057"/>
            <a:ext cx="5887401" cy="4612571"/>
          </a:xfrm>
          <a:prstGeom prst="rect">
            <a:avLst/>
          </a:prstGeom>
        </p:spPr>
      </p:pic>
      <p:sp>
        <p:nvSpPr>
          <p:cNvPr id="2" name="Slide Number Placeholder 1">
            <a:extLst>
              <a:ext uri="{FF2B5EF4-FFF2-40B4-BE49-F238E27FC236}">
                <a16:creationId xmlns:a16="http://schemas.microsoft.com/office/drawing/2014/main" id="{A93C017E-1124-0599-0D43-B60D0DE3020C}"/>
              </a:ext>
            </a:extLst>
          </p:cNvPr>
          <p:cNvSpPr>
            <a:spLocks noGrp="1"/>
          </p:cNvSpPr>
          <p:nvPr>
            <p:ph type="sldNum" sz="quarter" idx="12"/>
          </p:nvPr>
        </p:nvSpPr>
        <p:spPr/>
        <p:txBody>
          <a:bodyPr/>
          <a:lstStyle/>
          <a:p>
            <a:fld id="{EDDA45E3-7E32-4A90-A45A-D72A0E588A1F}" type="slidenum">
              <a:rPr lang="fr-FR" smtClean="0"/>
              <a:t>86</a:t>
            </a:fld>
            <a:endParaRPr lang="fr-FR"/>
          </a:p>
        </p:txBody>
      </p:sp>
      <p:sp>
        <p:nvSpPr>
          <p:cNvPr id="4" name="TextBox 3">
            <a:extLst>
              <a:ext uri="{FF2B5EF4-FFF2-40B4-BE49-F238E27FC236}">
                <a16:creationId xmlns:a16="http://schemas.microsoft.com/office/drawing/2014/main" id="{BDF6B913-7480-5BD5-8C88-99A7E4AEB00B}"/>
              </a:ext>
            </a:extLst>
          </p:cNvPr>
          <p:cNvSpPr txBox="1"/>
          <p:nvPr/>
        </p:nvSpPr>
        <p:spPr>
          <a:xfrm rot="16200000">
            <a:off x="-1137586" y="3248506"/>
            <a:ext cx="4327229" cy="646331"/>
          </a:xfrm>
          <a:prstGeom prst="rect">
            <a:avLst/>
          </a:prstGeom>
          <a:solidFill>
            <a:schemeClr val="bg1"/>
          </a:solidFill>
        </p:spPr>
        <p:txBody>
          <a:bodyPr wrap="square" rtlCol="0">
            <a:spAutoFit/>
          </a:bodyPr>
          <a:lstStyle/>
          <a:p>
            <a:pPr algn="ctr"/>
            <a:r>
              <a:rPr lang="en-US" dirty="0">
                <a:latin typeface="Segoe UI" panose="020B0502040204020203" pitchFamily="34" charset="0"/>
                <a:cs typeface="Segoe UI" panose="020B0502040204020203" pitchFamily="34" charset="0"/>
              </a:rPr>
              <a:t>Average time lost when initiating</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an ACEi vs an ARB (in months)</a:t>
            </a:r>
            <a:endParaRPr lang="fr-FR"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2740F695-02C4-F954-C3DC-B4B0F354A2BB}"/>
              </a:ext>
            </a:extLst>
          </p:cNvPr>
          <p:cNvSpPr txBox="1"/>
          <p:nvPr/>
        </p:nvSpPr>
        <p:spPr>
          <a:xfrm>
            <a:off x="1070082" y="5828860"/>
            <a:ext cx="6087312" cy="646331"/>
          </a:xfrm>
          <a:prstGeom prst="rect">
            <a:avLst/>
          </a:prstGeom>
          <a:solidFill>
            <a:schemeClr val="bg1"/>
          </a:solidFill>
        </p:spPr>
        <p:txBody>
          <a:bodyPr wrap="square" rtlCol="0">
            <a:spAutoFit/>
          </a:bodyPr>
          <a:lstStyle/>
          <a:p>
            <a:pPr algn="ctr"/>
            <a:r>
              <a:rPr lang="en-US" dirty="0">
                <a:latin typeface="Segoe UI" panose="020B0502040204020203" pitchFamily="34" charset="0"/>
                <a:cs typeface="Segoe UI" panose="020B0502040204020203" pitchFamily="34" charset="0"/>
              </a:rPr>
              <a:t>Time since antihypertensive treatment initiation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(in years)</a:t>
            </a:r>
            <a:endParaRPr lang="fr-FR"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E5C3F6C0-2DBB-4EE4-C447-75DFD8B89691}"/>
              </a:ext>
            </a:extLst>
          </p:cNvPr>
          <p:cNvSpPr txBox="1">
            <a:spLocks/>
          </p:cNvSpPr>
          <p:nvPr/>
        </p:nvSpPr>
        <p:spPr>
          <a:xfrm>
            <a:off x="-372099" y="174590"/>
            <a:ext cx="1277830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latin typeface="Segoe UI Semibold" panose="020B0702040204020203" pitchFamily="34" charset="0"/>
                <a:cs typeface="Segoe UI Semibold" panose="020B0702040204020203" pitchFamily="34" charset="0"/>
              </a:rPr>
              <a:t>Up to 4 months of MCI/dementia-free time lost </a:t>
            </a:r>
            <a:br>
              <a:rPr lang="en-US" sz="3000" dirty="0">
                <a:latin typeface="Segoe UI Semibold" panose="020B0702040204020203" pitchFamily="34" charset="0"/>
                <a:cs typeface="Segoe UI Semibold" panose="020B0702040204020203" pitchFamily="34" charset="0"/>
              </a:rPr>
            </a:br>
            <a:r>
              <a:rPr lang="en-US" sz="3000" dirty="0">
                <a:latin typeface="Segoe UI Semibold" panose="020B0702040204020203" pitchFamily="34" charset="0"/>
                <a:cs typeface="Segoe UI Semibold" panose="020B0702040204020203" pitchFamily="34" charset="0"/>
              </a:rPr>
              <a:t>under ACEi vs. ARB initiation</a:t>
            </a:r>
            <a:endParaRPr lang="fr-FR" sz="3000" dirty="0"/>
          </a:p>
        </p:txBody>
      </p:sp>
      <p:cxnSp>
        <p:nvCxnSpPr>
          <p:cNvPr id="3" name="Straight Connector 2">
            <a:extLst>
              <a:ext uri="{FF2B5EF4-FFF2-40B4-BE49-F238E27FC236}">
                <a16:creationId xmlns:a16="http://schemas.microsoft.com/office/drawing/2014/main" id="{DFDD422D-192F-D216-1802-265FB0144CC9}"/>
              </a:ext>
            </a:extLst>
          </p:cNvPr>
          <p:cNvCxnSpPr/>
          <p:nvPr/>
        </p:nvCxnSpPr>
        <p:spPr>
          <a:xfrm>
            <a:off x="0" y="112271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189DB5B6-150C-415B-F240-0F6E03A7ECF4}"/>
              </a:ext>
            </a:extLst>
          </p:cNvPr>
          <p:cNvSpPr txBox="1"/>
          <p:nvPr/>
        </p:nvSpPr>
        <p:spPr>
          <a:xfrm>
            <a:off x="7422577" y="2283181"/>
            <a:ext cx="4245650" cy="286232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Clinical impact</a:t>
            </a:r>
            <a:br>
              <a:rPr lang="en-US" sz="2000" dirty="0">
                <a:latin typeface="Segoe UI" panose="020B0502040204020203" pitchFamily="34" charset="0"/>
                <a:cs typeface="Segoe UI" panose="020B0502040204020203" pitchFamily="34" charset="0"/>
              </a:rPr>
            </a:b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Estimated risk differences can be translated into an average dementia-free time loss.</a:t>
            </a:r>
          </a:p>
          <a:p>
            <a:endParaRPr lang="en-US" sz="2000"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Overall: up to 2 months</a:t>
            </a:r>
          </a:p>
          <a:p>
            <a:pPr marL="800100" lvl="1"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Among men: up to 4 months</a:t>
            </a:r>
          </a:p>
          <a:p>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1368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3C017E-1124-0599-0D43-B60D0DE3020C}"/>
              </a:ext>
            </a:extLst>
          </p:cNvPr>
          <p:cNvSpPr>
            <a:spLocks noGrp="1"/>
          </p:cNvSpPr>
          <p:nvPr>
            <p:ph type="sldNum" sz="quarter" idx="12"/>
          </p:nvPr>
        </p:nvSpPr>
        <p:spPr/>
        <p:txBody>
          <a:bodyPr/>
          <a:lstStyle/>
          <a:p>
            <a:fld id="{EDDA45E3-7E32-4A90-A45A-D72A0E588A1F}" type="slidenum">
              <a:rPr lang="fr-FR" smtClean="0"/>
              <a:t>87</a:t>
            </a:fld>
            <a:endParaRPr lang="fr-FR"/>
          </a:p>
        </p:txBody>
      </p:sp>
      <p:sp>
        <p:nvSpPr>
          <p:cNvPr id="18" name="Rectangle 17">
            <a:extLst>
              <a:ext uri="{FF2B5EF4-FFF2-40B4-BE49-F238E27FC236}">
                <a16:creationId xmlns:a16="http://schemas.microsoft.com/office/drawing/2014/main" id="{B985DA8D-FE45-C03A-5EDE-38E47D472E9B}"/>
              </a:ext>
            </a:extLst>
          </p:cNvPr>
          <p:cNvSpPr/>
          <p:nvPr/>
        </p:nvSpPr>
        <p:spPr>
          <a:xfrm>
            <a:off x="6178116" y="3585556"/>
            <a:ext cx="200056"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1">
            <a:extLst>
              <a:ext uri="{FF2B5EF4-FFF2-40B4-BE49-F238E27FC236}">
                <a16:creationId xmlns:a16="http://schemas.microsoft.com/office/drawing/2014/main" id="{BFE02768-2BC1-DAD2-8B49-663166640362}"/>
              </a:ext>
            </a:extLst>
          </p:cNvPr>
          <p:cNvSpPr txBox="1">
            <a:spLocks/>
          </p:cNvSpPr>
          <p:nvPr/>
        </p:nvSpPr>
        <p:spPr>
          <a:xfrm>
            <a:off x="0" y="300223"/>
            <a:ext cx="1202821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Potential public health implications &amp; work needed</a:t>
            </a:r>
            <a:endParaRPr lang="fr-FR" sz="3200" dirty="0"/>
          </a:p>
        </p:txBody>
      </p:sp>
      <p:cxnSp>
        <p:nvCxnSpPr>
          <p:cNvPr id="11" name="Straight Connector 10">
            <a:extLst>
              <a:ext uri="{FF2B5EF4-FFF2-40B4-BE49-F238E27FC236}">
                <a16:creationId xmlns:a16="http://schemas.microsoft.com/office/drawing/2014/main" id="{F92EB667-88A2-3AFF-061D-A63FF98C3BD0}"/>
              </a:ext>
            </a:extLst>
          </p:cNvPr>
          <p:cNvCxnSpPr/>
          <p:nvPr/>
        </p:nvCxnSpPr>
        <p:spPr>
          <a:xfrm>
            <a:off x="0" y="1122714"/>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3B2A45AA-540B-8541-7B02-95E5BD572993}"/>
              </a:ext>
            </a:extLst>
          </p:cNvPr>
          <p:cNvSpPr txBox="1"/>
          <p:nvPr/>
        </p:nvSpPr>
        <p:spPr>
          <a:xfrm>
            <a:off x="1535892" y="1879273"/>
            <a:ext cx="9817908" cy="2677656"/>
          </a:xfrm>
          <a:prstGeom prst="rect">
            <a:avLst/>
          </a:prstGeom>
          <a:noFill/>
        </p:spPr>
        <p:txBody>
          <a:bodyPr wrap="square">
            <a:spAutoFit/>
          </a:bodyPr>
          <a:lstStyle/>
          <a:p>
            <a:r>
              <a:rPr lang="en-US" sz="2400" b="1" dirty="0">
                <a:latin typeface="Segoe UI" panose="020B0502040204020203" pitchFamily="34" charset="0"/>
                <a:cs typeface="Segoe UI" panose="020B0502040204020203" pitchFamily="34" charset="0"/>
              </a:rPr>
              <a:t>Small effect at the </a:t>
            </a:r>
            <a:r>
              <a:rPr lang="en-US" sz="2400" b="1" u="sng" dirty="0">
                <a:latin typeface="Segoe UI" panose="020B0502040204020203" pitchFamily="34" charset="0"/>
                <a:cs typeface="Segoe UI" panose="020B0502040204020203" pitchFamily="34" charset="0"/>
              </a:rPr>
              <a:t>individual</a:t>
            </a:r>
            <a:r>
              <a:rPr lang="en-US" sz="2400" b="1" dirty="0">
                <a:latin typeface="Segoe UI" panose="020B0502040204020203" pitchFamily="34" charset="0"/>
                <a:cs typeface="Segoe UI" panose="020B0502040204020203" pitchFamily="34" charset="0"/>
              </a:rPr>
              <a:t> level </a:t>
            </a:r>
            <a:br>
              <a:rPr lang="en-US" sz="2400" b="1"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Estimated loss of &lt;6 MCI/dementia-free months, over a 10-year period, among people initiating an ACEi vs an ARB</a:t>
            </a:r>
          </a:p>
          <a:p>
            <a:endParaRPr lang="en-US" sz="2400"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rPr>
              <a:t>Potentially important implications at the </a:t>
            </a:r>
            <a:r>
              <a:rPr lang="en-US" sz="2400" b="1" u="sng" dirty="0">
                <a:latin typeface="Segoe UI" panose="020B0502040204020203" pitchFamily="34" charset="0"/>
                <a:cs typeface="Segoe UI" panose="020B0502040204020203" pitchFamily="34" charset="0"/>
              </a:rPr>
              <a:t>population</a:t>
            </a:r>
            <a:r>
              <a:rPr lang="en-US" sz="2400" b="1" dirty="0">
                <a:latin typeface="Segoe UI" panose="020B0502040204020203" pitchFamily="34" charset="0"/>
                <a:cs typeface="Segoe UI" panose="020B0502040204020203" pitchFamily="34" charset="0"/>
              </a:rPr>
              <a:t> level</a:t>
            </a:r>
            <a:br>
              <a:rPr lang="en-US" sz="2400" b="1"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55 million US adults prescribed an ACEi for chronic hypertension</a:t>
            </a:r>
            <a:endParaRPr lang="fr-FR" sz="2400" dirty="0">
              <a:latin typeface="Segoe UI" panose="020B0502040204020203" pitchFamily="34" charset="0"/>
              <a:cs typeface="Segoe UI" panose="020B0502040204020203" pitchFamily="34" charset="0"/>
            </a:endParaRPr>
          </a:p>
          <a:p>
            <a:endParaRPr lang="fr-FR" sz="2400" dirty="0">
              <a:latin typeface="Segoe UI" panose="020B0502040204020203" pitchFamily="34" charset="0"/>
              <a:cs typeface="Segoe UI" panose="020B0502040204020203" pitchFamily="34" charset="0"/>
            </a:endParaRPr>
          </a:p>
        </p:txBody>
      </p:sp>
      <p:sp>
        <p:nvSpPr>
          <p:cNvPr id="14" name="Arrow: Right 13">
            <a:extLst>
              <a:ext uri="{FF2B5EF4-FFF2-40B4-BE49-F238E27FC236}">
                <a16:creationId xmlns:a16="http://schemas.microsoft.com/office/drawing/2014/main" id="{3E4800DD-B585-549A-D9AB-1CC277711792}"/>
              </a:ext>
            </a:extLst>
          </p:cNvPr>
          <p:cNvSpPr/>
          <p:nvPr/>
        </p:nvSpPr>
        <p:spPr>
          <a:xfrm>
            <a:off x="1009909" y="5051551"/>
            <a:ext cx="525983" cy="212345"/>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extBox 16">
            <a:extLst>
              <a:ext uri="{FF2B5EF4-FFF2-40B4-BE49-F238E27FC236}">
                <a16:creationId xmlns:a16="http://schemas.microsoft.com/office/drawing/2014/main" id="{E227504D-EB9A-080F-7A0E-A9CA4BDA5AB1}"/>
              </a:ext>
            </a:extLst>
          </p:cNvPr>
          <p:cNvSpPr txBox="1"/>
          <p:nvPr/>
        </p:nvSpPr>
        <p:spPr>
          <a:xfrm>
            <a:off x="1634496" y="4742224"/>
            <a:ext cx="9719304"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Replications in larger EHR systems and mechanistic studies are needed</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to stress-test the results of this single-center target trial emulation. </a:t>
            </a:r>
            <a:endParaRPr lang="fr-FR"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335567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5A86-8A5D-9175-FAAF-6265819EE605}"/>
              </a:ext>
            </a:extLst>
          </p:cNvPr>
          <p:cNvSpPr>
            <a:spLocks noGrp="1"/>
          </p:cNvSpPr>
          <p:nvPr>
            <p:ph type="title"/>
          </p:nvPr>
        </p:nvSpPr>
        <p:spPr>
          <a:xfrm>
            <a:off x="838199" y="0"/>
            <a:ext cx="10515600" cy="1325563"/>
          </a:xfrm>
        </p:spPr>
        <p:txBody>
          <a:bodyPr>
            <a:normAutofit/>
          </a:bodyPr>
          <a:lstStyle/>
          <a:p>
            <a:pPr algn="ctr"/>
            <a:r>
              <a:rPr lang="en-US" sz="3200" b="1" dirty="0">
                <a:latin typeface="Segoe UI Semibold" panose="020B0702040204020203" pitchFamily="34" charset="0"/>
                <a:cs typeface="Segoe UI Semibold" panose="020B0702040204020203" pitchFamily="34" charset="0"/>
              </a:rPr>
              <a:t>Limitations</a:t>
            </a:r>
            <a:endParaRPr lang="fr-FR" sz="3200" b="1" dirty="0">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92F6AD64-EBB6-B73E-9C85-648ACAE037D8}"/>
              </a:ext>
            </a:extLst>
          </p:cNvPr>
          <p:cNvSpPr>
            <a:spLocks noGrp="1"/>
          </p:cNvSpPr>
          <p:nvPr>
            <p:ph idx="1"/>
          </p:nvPr>
        </p:nvSpPr>
        <p:spPr>
          <a:xfrm>
            <a:off x="1273398" y="1740067"/>
            <a:ext cx="9645203" cy="4351338"/>
          </a:xfrm>
        </p:spPr>
        <p:txBody>
          <a:bodyPr>
            <a:noAutofit/>
          </a:bodyPr>
          <a:lstStyle/>
          <a:p>
            <a:pPr marL="342900" indent="-342900">
              <a:buAutoNum type="arabicPeriod"/>
            </a:pPr>
            <a:r>
              <a:rPr lang="en-US" sz="2600" dirty="0">
                <a:latin typeface="Segoe UI" panose="020B0502040204020203" pitchFamily="34" charset="0"/>
                <a:cs typeface="Segoe UI" panose="020B0502040204020203" pitchFamily="34" charset="0"/>
              </a:rPr>
              <a:t>Potential for residual confounding (e.g., lifestyle factors).</a:t>
            </a:r>
          </a:p>
          <a:p>
            <a:pPr marL="342900" indent="-342900">
              <a:buAutoNum type="arabicPeriod"/>
            </a:pPr>
            <a:r>
              <a:rPr lang="en-US" sz="2600" dirty="0">
                <a:latin typeface="Segoe UI" panose="020B0502040204020203" pitchFamily="34" charset="0"/>
                <a:cs typeface="Segoe UI" panose="020B0502040204020203" pitchFamily="34" charset="0"/>
              </a:rPr>
              <a:t>Absence of linkage to claims data to check medication dispensing and adherence. </a:t>
            </a:r>
          </a:p>
          <a:p>
            <a:pPr marL="342900" indent="-342900">
              <a:buAutoNum type="arabicPeriod"/>
            </a:pPr>
            <a:r>
              <a:rPr lang="en-US" sz="2600" dirty="0">
                <a:latin typeface="Segoe UI" panose="020B0502040204020203" pitchFamily="34" charset="0"/>
                <a:cs typeface="Segoe UI" panose="020B0502040204020203" pitchFamily="34" charset="0"/>
              </a:rPr>
              <a:t>Measurement errors affecting the definition and timing of dementia outcomes.</a:t>
            </a:r>
          </a:p>
          <a:p>
            <a:pPr marL="342900" indent="-342900">
              <a:buAutoNum type="arabicPeriod"/>
            </a:pPr>
            <a:r>
              <a:rPr lang="en-US" sz="2600" dirty="0">
                <a:latin typeface="Segoe UI" panose="020B0502040204020203" pitchFamily="34" charset="0"/>
                <a:cs typeface="Segoe UI" panose="020B0502040204020203" pitchFamily="34" charset="0"/>
              </a:rPr>
              <a:t>Lack of representativity of the considered patient population and implications for generalizability outside the Mass General Brigham healthcare system.</a:t>
            </a:r>
          </a:p>
        </p:txBody>
      </p:sp>
      <p:sp>
        <p:nvSpPr>
          <p:cNvPr id="4" name="Slide Number Placeholder 3">
            <a:extLst>
              <a:ext uri="{FF2B5EF4-FFF2-40B4-BE49-F238E27FC236}">
                <a16:creationId xmlns:a16="http://schemas.microsoft.com/office/drawing/2014/main" id="{B210781B-B5CF-E8E3-9BA5-FB4F4AC60193}"/>
              </a:ext>
            </a:extLst>
          </p:cNvPr>
          <p:cNvSpPr>
            <a:spLocks noGrp="1"/>
          </p:cNvSpPr>
          <p:nvPr>
            <p:ph type="sldNum" sz="quarter" idx="12"/>
          </p:nvPr>
        </p:nvSpPr>
        <p:spPr/>
        <p:txBody>
          <a:bodyPr/>
          <a:lstStyle/>
          <a:p>
            <a:fld id="{EDDA45E3-7E32-4A90-A45A-D72A0E588A1F}" type="slidenum">
              <a:rPr lang="fr-FR" smtClean="0"/>
              <a:t>88</a:t>
            </a:fld>
            <a:endParaRPr lang="fr-FR"/>
          </a:p>
        </p:txBody>
      </p:sp>
      <p:cxnSp>
        <p:nvCxnSpPr>
          <p:cNvPr id="5" name="Straight Connector 4">
            <a:extLst>
              <a:ext uri="{FF2B5EF4-FFF2-40B4-BE49-F238E27FC236}">
                <a16:creationId xmlns:a16="http://schemas.microsoft.com/office/drawing/2014/main" id="{88EC4B16-91C7-5050-D433-2DF69BC335D4}"/>
              </a:ext>
            </a:extLst>
          </p:cNvPr>
          <p:cNvCxnSpPr/>
          <p:nvPr/>
        </p:nvCxnSpPr>
        <p:spPr>
          <a:xfrm>
            <a:off x="0" y="1122714"/>
            <a:ext cx="1219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0553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5A86-8A5D-9175-FAAF-6265819EE605}"/>
              </a:ext>
            </a:extLst>
          </p:cNvPr>
          <p:cNvSpPr>
            <a:spLocks noGrp="1"/>
          </p:cNvSpPr>
          <p:nvPr>
            <p:ph type="title"/>
          </p:nvPr>
        </p:nvSpPr>
        <p:spPr>
          <a:xfrm>
            <a:off x="838200" y="-31215"/>
            <a:ext cx="10515600" cy="1325563"/>
          </a:xfrm>
        </p:spPr>
        <p:txBody>
          <a:bodyPr>
            <a:normAutofit/>
          </a:bodyPr>
          <a:lstStyle/>
          <a:p>
            <a:pPr algn="ctr"/>
            <a:r>
              <a:rPr lang="en-US" sz="3200" b="1" dirty="0">
                <a:latin typeface="Segoe UI Semibold" panose="020B0702040204020203" pitchFamily="34" charset="0"/>
                <a:cs typeface="Segoe UI Semibold" panose="020B0702040204020203" pitchFamily="34" charset="0"/>
              </a:rPr>
              <a:t>Next steps</a:t>
            </a:r>
            <a:endParaRPr lang="fr-FR" sz="3200" b="1" dirty="0">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92F6AD64-EBB6-B73E-9C85-648ACAE037D8}"/>
              </a:ext>
            </a:extLst>
          </p:cNvPr>
          <p:cNvSpPr>
            <a:spLocks noGrp="1"/>
          </p:cNvSpPr>
          <p:nvPr>
            <p:ph idx="1"/>
          </p:nvPr>
        </p:nvSpPr>
        <p:spPr>
          <a:xfrm>
            <a:off x="838200" y="1465982"/>
            <a:ext cx="10707094" cy="4351338"/>
          </a:xfrm>
        </p:spPr>
        <p:txBody>
          <a:bodyPr>
            <a:noAutofit/>
          </a:bodyPr>
          <a:lstStyle/>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Identify</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subgroups</a:t>
            </a:r>
            <a:r>
              <a:rPr lang="fr-FR" sz="2600" dirty="0">
                <a:latin typeface="Segoe UI" panose="020B0502040204020203" pitchFamily="34" charset="0"/>
                <a:cs typeface="Segoe UI" panose="020B0502040204020203" pitchFamily="34" charset="0"/>
              </a:rPr>
              <a:t> of patients least/</a:t>
            </a:r>
            <a:r>
              <a:rPr lang="fr-FR" sz="2600" dirty="0" err="1">
                <a:latin typeface="Segoe UI" panose="020B0502040204020203" pitchFamily="34" charset="0"/>
                <a:cs typeface="Segoe UI" panose="020B0502040204020203" pitchFamily="34" charset="0"/>
              </a:rPr>
              <a:t>most</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affected</a:t>
            </a:r>
            <a:r>
              <a:rPr lang="fr-FR" sz="2600" dirty="0">
                <a:latin typeface="Segoe UI" panose="020B0502040204020203" pitchFamily="34" charset="0"/>
                <a:cs typeface="Segoe UI" panose="020B0502040204020203" pitchFamily="34" charset="0"/>
              </a:rPr>
              <a:t>.</a:t>
            </a:r>
          </a:p>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Conduct</a:t>
            </a:r>
            <a:r>
              <a:rPr lang="fr-FR" sz="2600" dirty="0">
                <a:latin typeface="Segoe UI" panose="020B0502040204020203" pitchFamily="34" charset="0"/>
                <a:cs typeface="Segoe UI" panose="020B0502040204020203" pitchFamily="34" charset="0"/>
              </a:rPr>
              <a:t> a per-</a:t>
            </a:r>
            <a:r>
              <a:rPr lang="fr-FR" sz="2600" dirty="0" err="1">
                <a:latin typeface="Segoe UI" panose="020B0502040204020203" pitchFamily="34" charset="0"/>
                <a:cs typeface="Segoe UI" panose="020B0502040204020203" pitchFamily="34" charset="0"/>
              </a:rPr>
              <a:t>protocol</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analysis</a:t>
            </a:r>
            <a:r>
              <a:rPr lang="fr-FR" sz="2600" dirty="0">
                <a:latin typeface="Segoe UI" panose="020B0502040204020203" pitchFamily="34" charset="0"/>
                <a:cs typeface="Segoe UI" panose="020B0502040204020203" pitchFamily="34" charset="0"/>
              </a:rPr>
              <a:t> in EHR </a:t>
            </a:r>
            <a:r>
              <a:rPr lang="fr-FR" sz="2600" dirty="0" err="1">
                <a:latin typeface="Segoe UI" panose="020B0502040204020203" pitchFamily="34" charset="0"/>
                <a:cs typeface="Segoe UI" panose="020B0502040204020203" pitchFamily="34" charset="0"/>
              </a:rPr>
              <a:t>linked</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with</a:t>
            </a:r>
            <a:r>
              <a:rPr lang="fr-FR" sz="2600" dirty="0">
                <a:latin typeface="Segoe UI" panose="020B0502040204020203" pitchFamily="34" charset="0"/>
                <a:cs typeface="Segoe UI" panose="020B0502040204020203" pitchFamily="34" charset="0"/>
              </a:rPr>
              <a:t> claims data.</a:t>
            </a:r>
          </a:p>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Understand</a:t>
            </a:r>
            <a:r>
              <a:rPr lang="fr-FR" sz="2600" dirty="0">
                <a:latin typeface="Segoe UI" panose="020B0502040204020203" pitchFamily="34" charset="0"/>
                <a:cs typeface="Segoe UI" panose="020B0502040204020203" pitchFamily="34" charset="0"/>
              </a:rPr>
              <a:t> the </a:t>
            </a:r>
            <a:r>
              <a:rPr lang="fr-FR" sz="2600" dirty="0" err="1">
                <a:latin typeface="Segoe UI" panose="020B0502040204020203" pitchFamily="34" charset="0"/>
                <a:cs typeface="Segoe UI" panose="020B0502040204020203" pitchFamily="34" charset="0"/>
              </a:rPr>
              <a:t>potential</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mediating</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role</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played</a:t>
            </a:r>
            <a:r>
              <a:rPr lang="fr-FR" sz="2600" dirty="0">
                <a:latin typeface="Segoe UI" panose="020B0502040204020203" pitchFamily="34" charset="0"/>
                <a:cs typeface="Segoe UI" panose="020B0502040204020203" pitchFamily="34" charset="0"/>
              </a:rPr>
              <a:t> by </a:t>
            </a:r>
            <a:r>
              <a:rPr lang="fr-FR" sz="2600" dirty="0" err="1">
                <a:latin typeface="Segoe UI" panose="020B0502040204020203" pitchFamily="34" charset="0"/>
                <a:cs typeface="Segoe UI" panose="020B0502040204020203" pitchFamily="34" charset="0"/>
              </a:rPr>
              <a:t>blood</a:t>
            </a:r>
            <a:r>
              <a:rPr lang="fr-FR" sz="2600" dirty="0">
                <a:latin typeface="Segoe UI" panose="020B0502040204020203" pitchFamily="34" charset="0"/>
                <a:cs typeface="Segoe UI" panose="020B0502040204020203" pitchFamily="34" charset="0"/>
              </a:rPr>
              <a:t> pressure control.</a:t>
            </a:r>
          </a:p>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Implement</a:t>
            </a:r>
            <a:r>
              <a:rPr lang="fr-FR" sz="2600" dirty="0">
                <a:latin typeface="Segoe UI" panose="020B0502040204020203" pitchFamily="34" charset="0"/>
                <a:cs typeface="Segoe UI" panose="020B0502040204020203" pitchFamily="34" charset="0"/>
              </a:rPr>
              <a:t> multi-arm </a:t>
            </a:r>
            <a:r>
              <a:rPr lang="fr-FR" sz="2600" dirty="0" err="1">
                <a:latin typeface="Segoe UI" panose="020B0502040204020203" pitchFamily="34" charset="0"/>
                <a:cs typeface="Segoe UI" panose="020B0502040204020203" pitchFamily="34" charset="0"/>
              </a:rPr>
              <a:t>target</a:t>
            </a:r>
            <a:r>
              <a:rPr lang="fr-FR" sz="2600" dirty="0">
                <a:latin typeface="Segoe UI" panose="020B0502040204020203" pitchFamily="34" charset="0"/>
                <a:cs typeface="Segoe UI" panose="020B0502040204020203" pitchFamily="34" charset="0"/>
              </a:rPr>
              <a:t> trials by </a:t>
            </a:r>
            <a:r>
              <a:rPr lang="fr-FR" sz="2600" dirty="0" err="1">
                <a:latin typeface="Segoe UI" panose="020B0502040204020203" pitchFamily="34" charset="0"/>
                <a:cs typeface="Segoe UI" panose="020B0502040204020203" pitchFamily="34" charset="0"/>
              </a:rPr>
              <a:t>drug</a:t>
            </a:r>
            <a:r>
              <a:rPr lang="fr-FR" sz="2600" dirty="0">
                <a:latin typeface="Segoe UI" panose="020B0502040204020203" pitchFamily="34" charset="0"/>
                <a:cs typeface="Segoe UI" panose="020B0502040204020203" pitchFamily="34" charset="0"/>
              </a:rPr>
              <a:t> class and </a:t>
            </a:r>
            <a:r>
              <a:rPr lang="fr-FR" sz="2600" dirty="0" err="1">
                <a:latin typeface="Segoe UI" panose="020B0502040204020203" pitchFamily="34" charset="0"/>
                <a:cs typeface="Segoe UI" panose="020B0502040204020203" pitchFamily="34" charset="0"/>
              </a:rPr>
              <a:t>brain</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penetrance</a:t>
            </a:r>
            <a:r>
              <a:rPr lang="fr-FR" sz="2600" dirty="0">
                <a:latin typeface="Segoe UI" panose="020B0502040204020203" pitchFamily="34" charset="0"/>
                <a:cs typeface="Segoe UI" panose="020B0502040204020203" pitchFamily="34" charset="0"/>
              </a:rPr>
              <a:t>.</a:t>
            </a:r>
          </a:p>
          <a:p>
            <a:pPr marL="514350" indent="-514350">
              <a:lnSpc>
                <a:spcPct val="100000"/>
              </a:lnSpc>
              <a:buFont typeface="Arial" panose="020B0604020202020204" pitchFamily="34" charset="0"/>
              <a:buAutoNum type="arabicPeriod"/>
            </a:pPr>
            <a:r>
              <a:rPr lang="fr-FR" sz="2600" dirty="0" err="1">
                <a:latin typeface="Segoe UI" panose="020B0502040204020203" pitchFamily="34" charset="0"/>
                <a:cs typeface="Segoe UI" panose="020B0502040204020203" pitchFamily="34" charset="0"/>
              </a:rPr>
              <a:t>Contrast</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with</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other</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inferential</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strategies</a:t>
            </a:r>
            <a:r>
              <a:rPr lang="fr-FR" sz="2600" dirty="0">
                <a:latin typeface="Segoe UI" panose="020B0502040204020203" pitchFamily="34" charset="0"/>
                <a:cs typeface="Segoe UI" panose="020B0502040204020203" pitchFamily="34" charset="0"/>
              </a:rPr>
              <a:t> (e.g., </a:t>
            </a:r>
            <a:r>
              <a:rPr lang="fr-FR" sz="2600" dirty="0" err="1">
                <a:latin typeface="Segoe UI" panose="020B0502040204020203" pitchFamily="34" charset="0"/>
                <a:cs typeface="Segoe UI" panose="020B0502040204020203" pitchFamily="34" charset="0"/>
              </a:rPr>
              <a:t>physician</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prescribing</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preferences</a:t>
            </a:r>
            <a:r>
              <a:rPr lang="fr-FR" sz="2600" dirty="0">
                <a:latin typeface="Segoe UI" panose="020B0502040204020203" pitchFamily="34" charset="0"/>
                <a:cs typeface="Segoe UI" panose="020B0502040204020203" pitchFamily="34" charset="0"/>
              </a:rPr>
              <a:t> as instrumental variables). </a:t>
            </a:r>
          </a:p>
          <a:p>
            <a:pPr marL="514350" indent="-514350">
              <a:lnSpc>
                <a:spcPct val="100000"/>
              </a:lnSpc>
              <a:buFont typeface="Arial" panose="020B0604020202020204" pitchFamily="34" charset="0"/>
              <a:buAutoNum type="arabicPeriod"/>
            </a:pPr>
            <a:r>
              <a:rPr lang="fr-FR" sz="2600" dirty="0" err="1">
                <a:latin typeface="Segoe UI" panose="020B0502040204020203" pitchFamily="34" charset="0"/>
                <a:cs typeface="Segoe UI" panose="020B0502040204020203" pitchFamily="34" charset="0"/>
              </a:rPr>
              <a:t>Develop</a:t>
            </a:r>
            <a:r>
              <a:rPr lang="fr-FR" sz="2600" dirty="0">
                <a:latin typeface="Segoe UI" panose="020B0502040204020203" pitchFamily="34" charset="0"/>
                <a:cs typeface="Segoe UI" panose="020B0502040204020203" pitchFamily="34" charset="0"/>
              </a:rPr>
              <a:t> a </a:t>
            </a:r>
            <a:r>
              <a:rPr lang="fr-FR" sz="2600" dirty="0" err="1">
                <a:latin typeface="Segoe UI" panose="020B0502040204020203" pitchFamily="34" charset="0"/>
                <a:cs typeface="Segoe UI" panose="020B0502040204020203" pitchFamily="34" charset="0"/>
              </a:rPr>
              <a:t>framework</a:t>
            </a:r>
            <a:r>
              <a:rPr lang="fr-FR" sz="2600" dirty="0">
                <a:latin typeface="Segoe UI" panose="020B0502040204020203" pitchFamily="34" charset="0"/>
                <a:cs typeface="Segoe UI" panose="020B0502040204020203" pitchFamily="34" charset="0"/>
              </a:rPr>
              <a:t> to </a:t>
            </a:r>
            <a:r>
              <a:rPr lang="fr-FR" sz="2600" dirty="0" err="1">
                <a:latin typeface="Segoe UI" panose="020B0502040204020203" pitchFamily="34" charset="0"/>
                <a:cs typeface="Segoe UI" panose="020B0502040204020203" pitchFamily="34" charset="0"/>
              </a:rPr>
              <a:t>federate</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target</a:t>
            </a:r>
            <a:r>
              <a:rPr lang="fr-FR" sz="2600" dirty="0">
                <a:latin typeface="Segoe UI" panose="020B0502040204020203" pitchFamily="34" charset="0"/>
                <a:cs typeface="Segoe UI" panose="020B0502040204020203" pitchFamily="34" charset="0"/>
              </a:rPr>
              <a:t> trial </a:t>
            </a:r>
            <a:r>
              <a:rPr lang="fr-FR" sz="2600" dirty="0" err="1">
                <a:latin typeface="Segoe UI" panose="020B0502040204020203" pitchFamily="34" charset="0"/>
                <a:cs typeface="Segoe UI" panose="020B0502040204020203" pitchFamily="34" charset="0"/>
              </a:rPr>
              <a:t>emulations</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across</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healthcare</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systems</a:t>
            </a:r>
            <a:r>
              <a:rPr lang="fr-FR" sz="2600" dirty="0">
                <a:latin typeface="Segoe UI" panose="020B0502040204020203" pitchFamily="34" charset="0"/>
                <a:cs typeface="Segoe UI" panose="020B0502040204020203" pitchFamily="34" charset="0"/>
              </a:rPr>
              <a:t> and </a:t>
            </a:r>
            <a:r>
              <a:rPr lang="fr-FR" sz="2600" dirty="0" err="1">
                <a:latin typeface="Segoe UI" panose="020B0502040204020203" pitchFamily="34" charset="0"/>
                <a:cs typeface="Segoe UI" panose="020B0502040204020203" pitchFamily="34" charset="0"/>
              </a:rPr>
              <a:t>extend</a:t>
            </a:r>
            <a:r>
              <a:rPr lang="fr-FR" sz="2600" dirty="0">
                <a:latin typeface="Segoe UI" panose="020B0502040204020203" pitchFamily="34" charset="0"/>
                <a:cs typeface="Segoe UI" panose="020B0502040204020203" pitchFamily="34" charset="0"/>
              </a:rPr>
              <a:t> to </a:t>
            </a:r>
            <a:r>
              <a:rPr lang="fr-FR" sz="2600" dirty="0" err="1">
                <a:latin typeface="Segoe UI" panose="020B0502040204020203" pitchFamily="34" charset="0"/>
                <a:cs typeface="Segoe UI" panose="020B0502040204020203" pitchFamily="34" charset="0"/>
              </a:rPr>
              <a:t>other</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drug</a:t>
            </a:r>
            <a:r>
              <a:rPr lang="fr-FR" sz="2600" dirty="0">
                <a:latin typeface="Segoe UI" panose="020B0502040204020203" pitchFamily="34" charset="0"/>
                <a:cs typeface="Segoe UI" panose="020B0502040204020203" pitchFamily="34" charset="0"/>
              </a:rPr>
              <a:t> classes.</a:t>
            </a:r>
          </a:p>
        </p:txBody>
      </p:sp>
      <p:sp>
        <p:nvSpPr>
          <p:cNvPr id="4" name="Slide Number Placeholder 3">
            <a:extLst>
              <a:ext uri="{FF2B5EF4-FFF2-40B4-BE49-F238E27FC236}">
                <a16:creationId xmlns:a16="http://schemas.microsoft.com/office/drawing/2014/main" id="{B210781B-B5CF-E8E3-9BA5-FB4F4AC60193}"/>
              </a:ext>
            </a:extLst>
          </p:cNvPr>
          <p:cNvSpPr>
            <a:spLocks noGrp="1"/>
          </p:cNvSpPr>
          <p:nvPr>
            <p:ph type="sldNum" sz="quarter" idx="12"/>
          </p:nvPr>
        </p:nvSpPr>
        <p:spPr/>
        <p:txBody>
          <a:bodyPr/>
          <a:lstStyle/>
          <a:p>
            <a:fld id="{EDDA45E3-7E32-4A90-A45A-D72A0E588A1F}" type="slidenum">
              <a:rPr lang="fr-FR" smtClean="0"/>
              <a:t>89</a:t>
            </a:fld>
            <a:endParaRPr lang="fr-FR"/>
          </a:p>
        </p:txBody>
      </p:sp>
      <p:cxnSp>
        <p:nvCxnSpPr>
          <p:cNvPr id="5" name="Straight Connector 4">
            <a:extLst>
              <a:ext uri="{FF2B5EF4-FFF2-40B4-BE49-F238E27FC236}">
                <a16:creationId xmlns:a16="http://schemas.microsoft.com/office/drawing/2014/main" id="{F730FEF4-58D3-C285-2B20-398A1AD6ABD1}"/>
              </a:ext>
            </a:extLst>
          </p:cNvPr>
          <p:cNvCxnSpPr/>
          <p:nvPr/>
        </p:nvCxnSpPr>
        <p:spPr>
          <a:xfrm>
            <a:off x="0" y="1122714"/>
            <a:ext cx="1219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8684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orange symbol&#10;&#10;Description automatically generated">
            <a:extLst>
              <a:ext uri="{FF2B5EF4-FFF2-40B4-BE49-F238E27FC236}">
                <a16:creationId xmlns:a16="http://schemas.microsoft.com/office/drawing/2014/main" id="{BC839C69-1EE1-87DB-7DB7-26B2A603A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237" y="1521639"/>
            <a:ext cx="676565" cy="2185825"/>
          </a:xfrm>
          <a:prstGeom prst="rect">
            <a:avLst/>
          </a:prstGeom>
        </p:spPr>
      </p:pic>
      <p:sp>
        <p:nvSpPr>
          <p:cNvPr id="7" name="TextBox 6">
            <a:extLst>
              <a:ext uri="{FF2B5EF4-FFF2-40B4-BE49-F238E27FC236}">
                <a16:creationId xmlns:a16="http://schemas.microsoft.com/office/drawing/2014/main" id="{DEC3FB32-FC71-F329-A988-BD8FBB233009}"/>
              </a:ext>
            </a:extLst>
          </p:cNvPr>
          <p:cNvSpPr txBox="1"/>
          <p:nvPr/>
        </p:nvSpPr>
        <p:spPr>
          <a:xfrm>
            <a:off x="894080" y="4219694"/>
            <a:ext cx="4429760" cy="954107"/>
          </a:xfrm>
          <a:prstGeom prst="rect">
            <a:avLst/>
          </a:prstGeom>
          <a:noFill/>
        </p:spPr>
        <p:txBody>
          <a:bodyPr wrap="square">
            <a:spAutoFit/>
          </a:bodyPr>
          <a:lstStyle/>
          <a:p>
            <a:pPr algn="ctr"/>
            <a:r>
              <a:rPr lang="en-US" sz="2800" dirty="0">
                <a:latin typeface="Segoe UI" panose="020B0502040204020203" pitchFamily="34" charset="0"/>
                <a:cs typeface="Segoe UI" panose="020B0502040204020203" pitchFamily="34" charset="0"/>
              </a:rPr>
              <a:t>Variant of the ACE gene:</a:t>
            </a:r>
            <a:br>
              <a:rPr lang="en-US" sz="2800" dirty="0">
                <a:latin typeface="Segoe UI" panose="020B0502040204020203" pitchFamily="34" charset="0"/>
                <a:cs typeface="Segoe UI" panose="020B0502040204020203" pitchFamily="34" charset="0"/>
              </a:rPr>
            </a:br>
            <a:r>
              <a:rPr lang="en-US" sz="2800" u="sng" dirty="0">
                <a:latin typeface="Segoe UI" panose="020B0502040204020203" pitchFamily="34" charset="0"/>
                <a:cs typeface="Segoe UI" panose="020B0502040204020203" pitchFamily="34" charset="0"/>
              </a:rPr>
              <a:t>chr. 17, rs4291</a:t>
            </a:r>
            <a:endParaRPr lang="en-US" sz="2800" u="sng" dirty="0"/>
          </a:p>
        </p:txBody>
      </p:sp>
      <p:cxnSp>
        <p:nvCxnSpPr>
          <p:cNvPr id="9" name="Straight Arrow Connector 8">
            <a:extLst>
              <a:ext uri="{FF2B5EF4-FFF2-40B4-BE49-F238E27FC236}">
                <a16:creationId xmlns:a16="http://schemas.microsoft.com/office/drawing/2014/main" id="{053C9390-25F1-2FF9-6108-905415DE225D}"/>
              </a:ext>
            </a:extLst>
          </p:cNvPr>
          <p:cNvCxnSpPr>
            <a:cxnSpLocks/>
          </p:cNvCxnSpPr>
          <p:nvPr/>
        </p:nvCxnSpPr>
        <p:spPr>
          <a:xfrm>
            <a:off x="4785360" y="2685671"/>
            <a:ext cx="21234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1" name="Picture 10" descr="A blue and white pill&#10;&#10;Description automatically generated">
            <a:extLst>
              <a:ext uri="{FF2B5EF4-FFF2-40B4-BE49-F238E27FC236}">
                <a16:creationId xmlns:a16="http://schemas.microsoft.com/office/drawing/2014/main" id="{C2638018-AF3F-41E6-D181-7E17FEA0B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031" y="1916078"/>
            <a:ext cx="1762813" cy="1396946"/>
          </a:xfrm>
          <a:prstGeom prst="rect">
            <a:avLst/>
          </a:prstGeom>
        </p:spPr>
      </p:pic>
      <p:sp>
        <p:nvSpPr>
          <p:cNvPr id="12" name="TextBox 11">
            <a:extLst>
              <a:ext uri="{FF2B5EF4-FFF2-40B4-BE49-F238E27FC236}">
                <a16:creationId xmlns:a16="http://schemas.microsoft.com/office/drawing/2014/main" id="{6D01C2EF-442A-84E0-5475-A919D0A6422A}"/>
              </a:ext>
            </a:extLst>
          </p:cNvPr>
          <p:cNvSpPr txBox="1"/>
          <p:nvPr/>
        </p:nvSpPr>
        <p:spPr>
          <a:xfrm>
            <a:off x="6380480" y="4243449"/>
            <a:ext cx="5415280" cy="954107"/>
          </a:xfrm>
          <a:prstGeom prst="rect">
            <a:avLst/>
          </a:prstGeom>
          <a:noFill/>
        </p:spPr>
        <p:txBody>
          <a:bodyPr wrap="square">
            <a:spAutoFit/>
          </a:bodyPr>
          <a:lstStyle/>
          <a:p>
            <a:pPr algn="ctr"/>
            <a:r>
              <a:rPr lang="en-US" sz="2800" dirty="0">
                <a:latin typeface="Segoe UI" panose="020B0502040204020203" pitchFamily="34" charset="0"/>
                <a:cs typeface="Segoe UI" panose="020B0502040204020203" pitchFamily="34" charset="0"/>
              </a:rPr>
              <a:t>Drug class mimicking the effect of this variant: </a:t>
            </a:r>
            <a:r>
              <a:rPr lang="en-US" sz="2800" u="sng" dirty="0">
                <a:latin typeface="Segoe UI" panose="020B0502040204020203" pitchFamily="34" charset="0"/>
                <a:cs typeface="Segoe UI" panose="020B0502040204020203" pitchFamily="34" charset="0"/>
              </a:rPr>
              <a:t>ACE inhibitors</a:t>
            </a:r>
            <a:endParaRPr lang="en-US" sz="2800" u="sng" dirty="0"/>
          </a:p>
        </p:txBody>
      </p:sp>
    </p:spTree>
    <p:extLst>
      <p:ext uri="{BB962C8B-B14F-4D97-AF65-F5344CB8AC3E}">
        <p14:creationId xmlns:p14="http://schemas.microsoft.com/office/powerpoint/2010/main" val="3210874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D266-E5F1-7708-9C79-B5CD2F41DB54}"/>
              </a:ext>
            </a:extLst>
          </p:cNvPr>
          <p:cNvSpPr>
            <a:spLocks noGrp="1"/>
          </p:cNvSpPr>
          <p:nvPr>
            <p:ph type="title"/>
          </p:nvPr>
        </p:nvSpPr>
        <p:spPr>
          <a:xfrm>
            <a:off x="838200" y="-154266"/>
            <a:ext cx="10515600" cy="1046232"/>
          </a:xfrm>
        </p:spPr>
        <p:txBody>
          <a:bodyPr>
            <a:normAutofit/>
          </a:bodyPr>
          <a:lstStyle/>
          <a:p>
            <a:pPr algn="ctr"/>
            <a:r>
              <a:rPr lang="en-US" sz="3200" dirty="0">
                <a:latin typeface="Segoe UI Semibold" panose="020B0702040204020203" pitchFamily="34" charset="0"/>
                <a:cs typeface="Segoe UI Semibold" panose="020B0702040204020203" pitchFamily="34" charset="0"/>
              </a:rPr>
              <a:t>Acknowledgements</a:t>
            </a:r>
            <a:endParaRPr lang="fr-FR" sz="3200" dirty="0">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1BC9506E-9F40-BA75-3DB6-61549BB794D8}"/>
              </a:ext>
            </a:extLst>
          </p:cNvPr>
          <p:cNvSpPr>
            <a:spLocks noGrp="1"/>
          </p:cNvSpPr>
          <p:nvPr>
            <p:ph idx="1"/>
          </p:nvPr>
        </p:nvSpPr>
        <p:spPr>
          <a:xfrm>
            <a:off x="150068" y="983276"/>
            <a:ext cx="4131365" cy="4884876"/>
          </a:xfrm>
        </p:spPr>
        <p:txBody>
          <a:bodyPr>
            <a:normAutofit fontScale="92500" lnSpcReduction="20000"/>
          </a:bodyPr>
          <a:lstStyle/>
          <a:p>
            <a:pPr marL="0" indent="0" algn="l">
              <a:buNone/>
            </a:pPr>
            <a:r>
              <a:rPr lang="en-US" sz="1600" dirty="0">
                <a:latin typeface="Segoe UI Semibold" panose="020B0702040204020203" pitchFamily="34" charset="0"/>
                <a:cs typeface="Segoe UI Semibold" panose="020B0702040204020203" pitchFamily="34" charset="0"/>
              </a:rPr>
              <a:t>US</a:t>
            </a:r>
          </a:p>
          <a:p>
            <a:pPr marL="0" indent="0" algn="l">
              <a:buNone/>
            </a:pPr>
            <a:r>
              <a:rPr lang="en-US" sz="1600" dirty="0">
                <a:latin typeface="Segoe UI" panose="020B0502040204020203" pitchFamily="34" charset="0"/>
                <a:cs typeface="Segoe UI" panose="020B0502040204020203" pitchFamily="34" charset="0"/>
              </a:rPr>
              <a:t>Munther </a:t>
            </a:r>
            <a:r>
              <a:rPr lang="en-US" sz="1600" dirty="0" err="1">
                <a:latin typeface="Segoe UI" panose="020B0502040204020203" pitchFamily="34" charset="0"/>
                <a:cs typeface="Segoe UI" panose="020B0502040204020203" pitchFamily="34" charset="0"/>
              </a:rPr>
              <a:t>Dahleh</a:t>
            </a:r>
            <a:r>
              <a:rPr lang="en-US" sz="1600" dirty="0">
                <a:latin typeface="Segoe UI" panose="020B0502040204020203" pitchFamily="34" charset="0"/>
                <a:cs typeface="Segoe UI" panose="020B0502040204020203" pitchFamily="34" charset="0"/>
              </a:rPr>
              <a:t> (MIT)</a:t>
            </a:r>
          </a:p>
          <a:p>
            <a:pPr marL="0" indent="0">
              <a:buNone/>
            </a:pPr>
            <a:r>
              <a:rPr lang="en-US" sz="1600" dirty="0">
                <a:latin typeface="Segoe UI" panose="020B0502040204020203" pitchFamily="34" charset="0"/>
                <a:cs typeface="Segoe UI" panose="020B0502040204020203" pitchFamily="34" charset="0"/>
              </a:rPr>
              <a:t>Caroline Uhler (MIT, Broad)</a:t>
            </a:r>
          </a:p>
          <a:p>
            <a:pPr marL="0" indent="0">
              <a:buNone/>
            </a:pPr>
            <a:r>
              <a:rPr lang="en-US" sz="1600" dirty="0">
                <a:latin typeface="Segoe UI" panose="020B0502040204020203" pitchFamily="34" charset="0"/>
                <a:cs typeface="Segoe UI" panose="020B0502040204020203" pitchFamily="34" charset="0"/>
              </a:rPr>
              <a:t>Anthony Philippakis (Broad)</a:t>
            </a:r>
          </a:p>
          <a:p>
            <a:pPr marL="0" indent="0">
              <a:buNone/>
            </a:pPr>
            <a:r>
              <a:rPr lang="en-US" sz="1600" dirty="0">
                <a:latin typeface="Segoe UI" panose="020B0502040204020203" pitchFamily="34" charset="0"/>
                <a:cs typeface="Segoe UI" panose="020B0502040204020203" pitchFamily="34" charset="0"/>
              </a:rPr>
              <a:t>Deborah Blacker (HSPH, MGB)</a:t>
            </a:r>
          </a:p>
          <a:p>
            <a:pPr marL="0" indent="0" algn="l">
              <a:buNone/>
            </a:pPr>
            <a:r>
              <a:rPr lang="en-US" sz="1600" dirty="0">
                <a:latin typeface="Segoe UI" panose="020B0502040204020203" pitchFamily="34" charset="0"/>
                <a:cs typeface="Segoe UI" panose="020B0502040204020203" pitchFamily="34" charset="0"/>
              </a:rPr>
              <a:t>Mark Albers (HMS, MGB)</a:t>
            </a:r>
          </a:p>
          <a:p>
            <a:pPr marL="0" indent="0">
              <a:buNone/>
            </a:pPr>
            <a:r>
              <a:rPr lang="en-US" sz="1600" dirty="0" err="1">
                <a:latin typeface="Segoe UI" panose="020B0502040204020203" pitchFamily="34" charset="0"/>
                <a:cs typeface="Segoe UI" panose="020B0502040204020203" pitchFamily="34" charset="0"/>
              </a:rPr>
              <a:t>Sudeshna</a:t>
            </a:r>
            <a:r>
              <a:rPr lang="en-US" sz="1600" dirty="0">
                <a:latin typeface="Segoe UI" panose="020B0502040204020203" pitchFamily="34" charset="0"/>
                <a:cs typeface="Segoe UI" panose="020B0502040204020203" pitchFamily="34" charset="0"/>
              </a:rPr>
              <a:t> Das (HMS, MGB)</a:t>
            </a:r>
          </a:p>
          <a:p>
            <a:pPr marL="0" indent="0">
              <a:buNone/>
            </a:pPr>
            <a:r>
              <a:rPr lang="en-US" sz="1600" dirty="0">
                <a:latin typeface="Segoe UI" panose="020B0502040204020203" pitchFamily="34" charset="0"/>
                <a:cs typeface="Segoe UI" panose="020B0502040204020203" pitchFamily="34" charset="0"/>
              </a:rPr>
              <a:t>Colin Magdamo (HMS)</a:t>
            </a:r>
          </a:p>
          <a:p>
            <a:pPr marL="0" indent="0">
              <a:buNone/>
            </a:pPr>
            <a:r>
              <a:rPr lang="en-US" sz="1600" dirty="0">
                <a:latin typeface="Segoe UI" panose="020B0502040204020203" pitchFamily="34" charset="0"/>
                <a:cs typeface="Segoe UI" panose="020B0502040204020203" pitchFamily="34" charset="0"/>
              </a:rPr>
              <a:t>Max </a:t>
            </a:r>
            <a:r>
              <a:rPr lang="en-US" sz="1600" dirty="0" err="1">
                <a:latin typeface="Segoe UI" panose="020B0502040204020203" pitchFamily="34" charset="0"/>
                <a:cs typeface="Segoe UI" panose="020B0502040204020203" pitchFamily="34" charset="0"/>
              </a:rPr>
              <a:t>Sunog</a:t>
            </a:r>
            <a:r>
              <a:rPr lang="en-US" sz="1600" dirty="0">
                <a:latin typeface="Segoe UI" panose="020B0502040204020203" pitchFamily="34" charset="0"/>
                <a:cs typeface="Segoe UI" panose="020B0502040204020203" pitchFamily="34" charset="0"/>
              </a:rPr>
              <a:t> (MGB)</a:t>
            </a:r>
          </a:p>
          <a:p>
            <a:pPr marL="0" indent="0" algn="l">
              <a:buNone/>
            </a:pPr>
            <a:endParaRPr lang="en-US" sz="1600" dirty="0">
              <a:latin typeface="Segoe UI" panose="020B0502040204020203" pitchFamily="34" charset="0"/>
              <a:cs typeface="Segoe UI" panose="020B0502040204020203" pitchFamily="34" charset="0"/>
            </a:endParaRPr>
          </a:p>
          <a:p>
            <a:pPr marL="0" indent="0">
              <a:buNone/>
            </a:pPr>
            <a:r>
              <a:rPr lang="en-US" sz="1600" dirty="0">
                <a:latin typeface="Segoe UI Semibold" panose="020B0702040204020203" pitchFamily="34" charset="0"/>
                <a:cs typeface="Segoe UI Semibold" panose="020B0702040204020203" pitchFamily="34" charset="0"/>
              </a:rPr>
              <a:t>UK, Imperial</a:t>
            </a:r>
          </a:p>
          <a:p>
            <a:pPr marL="0" indent="0">
              <a:buNone/>
            </a:pPr>
            <a:r>
              <a:rPr lang="en-US" sz="1600" dirty="0">
                <a:latin typeface="Segoe UI" panose="020B0502040204020203" pitchFamily="34" charset="0"/>
                <a:cs typeface="Segoe UI" panose="020B0502040204020203" pitchFamily="34" charset="0"/>
              </a:rPr>
              <a:t>Ioanna </a:t>
            </a:r>
            <a:r>
              <a:rPr lang="en-US" sz="1600" dirty="0" err="1">
                <a:latin typeface="Segoe UI" panose="020B0502040204020203" pitchFamily="34" charset="0"/>
                <a:cs typeface="Segoe UI" panose="020B0502040204020203" pitchFamily="34" charset="0"/>
              </a:rPr>
              <a:t>Tzoulaki</a:t>
            </a:r>
            <a:endParaRPr lang="en-US" sz="1600" dirty="0">
              <a:latin typeface="Segoe UI" panose="020B0502040204020203" pitchFamily="34" charset="0"/>
              <a:cs typeface="Segoe UI" panose="020B0502040204020203" pitchFamily="34" charset="0"/>
            </a:endParaRPr>
          </a:p>
          <a:p>
            <a:pPr marL="0" indent="0">
              <a:buNone/>
            </a:pPr>
            <a:r>
              <a:rPr lang="en-US" sz="1600" dirty="0">
                <a:latin typeface="Segoe UI" panose="020B0502040204020203" pitchFamily="34" charset="0"/>
                <a:cs typeface="Segoe UI" panose="020B0502040204020203" pitchFamily="34" charset="0"/>
              </a:rPr>
              <a:t>Youssef </a:t>
            </a:r>
            <a:r>
              <a:rPr lang="en-US" sz="1600" dirty="0" err="1">
                <a:latin typeface="Segoe UI" panose="020B0502040204020203" pitchFamily="34" charset="0"/>
                <a:cs typeface="Segoe UI" panose="020B0502040204020203" pitchFamily="34" charset="0"/>
              </a:rPr>
              <a:t>Hbid</a:t>
            </a:r>
            <a:endParaRPr lang="en-US" sz="1600" dirty="0">
              <a:latin typeface="Segoe UI" panose="020B0502040204020203" pitchFamily="34" charset="0"/>
              <a:cs typeface="Segoe UI" panose="020B0502040204020203" pitchFamily="34" charset="0"/>
            </a:endParaRPr>
          </a:p>
          <a:p>
            <a:pPr marL="0" indent="0">
              <a:buNone/>
            </a:pPr>
            <a:r>
              <a:rPr lang="en-US" sz="1600" dirty="0">
                <a:latin typeface="Segoe UI" panose="020B0502040204020203" pitchFamily="34" charset="0"/>
                <a:cs typeface="Segoe UI" panose="020B0502040204020203" pitchFamily="34" charset="0"/>
              </a:rPr>
              <a:t>Bowen Su</a:t>
            </a:r>
          </a:p>
          <a:p>
            <a:pPr marL="0" indent="0" algn="l">
              <a:buNone/>
            </a:pPr>
            <a:endParaRPr lang="en-US" sz="1600" dirty="0">
              <a:latin typeface="Segoe UI" panose="020B0502040204020203" pitchFamily="34" charset="0"/>
              <a:cs typeface="Segoe UI" panose="020B0502040204020203" pitchFamily="34" charset="0"/>
            </a:endParaRPr>
          </a:p>
          <a:p>
            <a:pPr marL="0" indent="0" algn="l">
              <a:buNone/>
            </a:pPr>
            <a:r>
              <a:rPr lang="en-US" sz="1600" dirty="0">
                <a:latin typeface="Segoe UI Semibold" panose="020B0702040204020203" pitchFamily="34" charset="0"/>
                <a:cs typeface="Segoe UI Semibold" panose="020B0702040204020203" pitchFamily="34" charset="0"/>
              </a:rPr>
              <a:t>Israel, Haifa</a:t>
            </a:r>
          </a:p>
          <a:p>
            <a:pPr marL="0" indent="0" algn="l">
              <a:buNone/>
            </a:pPr>
            <a:r>
              <a:rPr lang="en-US" sz="1600" dirty="0">
                <a:latin typeface="Segoe UI" panose="020B0502040204020203" pitchFamily="34" charset="0"/>
                <a:cs typeface="Segoe UI" panose="020B0502040204020203" pitchFamily="34" charset="0"/>
              </a:rPr>
              <a:t>Bella </a:t>
            </a:r>
            <a:r>
              <a:rPr lang="en-US" sz="1600" dirty="0" err="1">
                <a:latin typeface="Segoe UI" panose="020B0502040204020203" pitchFamily="34" charset="0"/>
                <a:cs typeface="Segoe UI" panose="020B0502040204020203" pitchFamily="34" charset="0"/>
              </a:rPr>
              <a:t>Lagun</a:t>
            </a:r>
            <a:endParaRPr lang="en-US" sz="1600" dirty="0">
              <a:latin typeface="Segoe UI" panose="020B0502040204020203" pitchFamily="34" charset="0"/>
              <a:cs typeface="Segoe UI" panose="020B0502040204020203" pitchFamily="34" charset="0"/>
            </a:endParaRPr>
          </a:p>
        </p:txBody>
      </p:sp>
      <p:sp>
        <p:nvSpPr>
          <p:cNvPr id="4" name="Google Shape;234;p36">
            <a:extLst>
              <a:ext uri="{FF2B5EF4-FFF2-40B4-BE49-F238E27FC236}">
                <a16:creationId xmlns:a16="http://schemas.microsoft.com/office/drawing/2014/main" id="{1E0C8116-7FA1-7408-D99A-A7A7C16F435E}"/>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90</a:t>
            </a:fld>
            <a:endParaRPr kern="0" dirty="0">
              <a:solidFill>
                <a:srgbClr val="595959"/>
              </a:solidFill>
              <a:latin typeface="Arial"/>
              <a:cs typeface="Arial"/>
              <a:sym typeface="Arial"/>
            </a:endParaRPr>
          </a:p>
        </p:txBody>
      </p:sp>
      <p:pic>
        <p:nvPicPr>
          <p:cNvPr id="6" name="Picture 5" descr="A picture containing person, person, wearing, smiling&#10;&#10;Description automatically generated">
            <a:extLst>
              <a:ext uri="{FF2B5EF4-FFF2-40B4-BE49-F238E27FC236}">
                <a16:creationId xmlns:a16="http://schemas.microsoft.com/office/drawing/2014/main" id="{D79C2D78-D530-4268-073F-BE17C6801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62" y="1251464"/>
            <a:ext cx="1809751" cy="1809751"/>
          </a:xfrm>
          <a:prstGeom prst="rect">
            <a:avLst/>
          </a:prstGeom>
        </p:spPr>
      </p:pic>
      <p:pic>
        <p:nvPicPr>
          <p:cNvPr id="8" name="Picture 7" descr="A person with long hair smiling&#10;&#10;Description automatically generated with low confidence">
            <a:extLst>
              <a:ext uri="{FF2B5EF4-FFF2-40B4-BE49-F238E27FC236}">
                <a16:creationId xmlns:a16="http://schemas.microsoft.com/office/drawing/2014/main" id="{4011B2A2-C1A2-01E8-7CD7-05679D145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73" y="3341428"/>
            <a:ext cx="1809498" cy="2533296"/>
          </a:xfrm>
          <a:prstGeom prst="rect">
            <a:avLst/>
          </a:prstGeom>
        </p:spPr>
      </p:pic>
      <p:pic>
        <p:nvPicPr>
          <p:cNvPr id="10" name="Picture 9" descr="A picture containing person, clothing, posing&#10;&#10;Description automatically generated">
            <a:extLst>
              <a:ext uri="{FF2B5EF4-FFF2-40B4-BE49-F238E27FC236}">
                <a16:creationId xmlns:a16="http://schemas.microsoft.com/office/drawing/2014/main" id="{0B6BF636-E8F5-BDB4-0361-1D1ABD9F7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341833"/>
            <a:ext cx="1889927" cy="2532891"/>
          </a:xfrm>
          <a:prstGeom prst="rect">
            <a:avLst/>
          </a:prstGeom>
        </p:spPr>
      </p:pic>
      <p:pic>
        <p:nvPicPr>
          <p:cNvPr id="12" name="Picture 11" descr="A person holding a purple flower&#10;&#10;Description automatically generated with medium confidence">
            <a:extLst>
              <a:ext uri="{FF2B5EF4-FFF2-40B4-BE49-F238E27FC236}">
                <a16:creationId xmlns:a16="http://schemas.microsoft.com/office/drawing/2014/main" id="{0BFBF2CB-3AC0-0694-D444-7D10DF5DBE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5730" y="1251464"/>
            <a:ext cx="2432334" cy="1821903"/>
          </a:xfrm>
          <a:prstGeom prst="rect">
            <a:avLst/>
          </a:prstGeom>
        </p:spPr>
      </p:pic>
      <p:pic>
        <p:nvPicPr>
          <p:cNvPr id="14" name="Picture 13" descr="A person smiling for the camera&#10;&#10;Description automatically generated with low confidence">
            <a:extLst>
              <a:ext uri="{FF2B5EF4-FFF2-40B4-BE49-F238E27FC236}">
                <a16:creationId xmlns:a16="http://schemas.microsoft.com/office/drawing/2014/main" id="{C0FF82B5-61F7-B0D9-A131-41DDDF21F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3694" y="1248256"/>
            <a:ext cx="1705943" cy="1829504"/>
          </a:xfrm>
          <a:prstGeom prst="rect">
            <a:avLst/>
          </a:prstGeom>
        </p:spPr>
      </p:pic>
      <p:pic>
        <p:nvPicPr>
          <p:cNvPr id="16" name="Picture 15" descr="A person in a blue shirt&#10;&#10;Description automatically generated with medium confidence">
            <a:extLst>
              <a:ext uri="{FF2B5EF4-FFF2-40B4-BE49-F238E27FC236}">
                <a16:creationId xmlns:a16="http://schemas.microsoft.com/office/drawing/2014/main" id="{07FED015-4E2B-CEAF-B21E-71FEE790DF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0275" y="3328038"/>
            <a:ext cx="2455519" cy="2533295"/>
          </a:xfrm>
          <a:prstGeom prst="rect">
            <a:avLst/>
          </a:prstGeom>
        </p:spPr>
      </p:pic>
      <p:pic>
        <p:nvPicPr>
          <p:cNvPr id="18" name="Picture 17" descr="A person holding a book&#10;&#10;Description automatically generated with medium confidence">
            <a:extLst>
              <a:ext uri="{FF2B5EF4-FFF2-40B4-BE49-F238E27FC236}">
                <a16:creationId xmlns:a16="http://schemas.microsoft.com/office/drawing/2014/main" id="{0B1C3D98-184B-A055-8A3B-55A30F3BAD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5267" y="1248256"/>
            <a:ext cx="1812959" cy="1812959"/>
          </a:xfrm>
          <a:prstGeom prst="rect">
            <a:avLst/>
          </a:prstGeom>
        </p:spPr>
      </p:pic>
      <p:pic>
        <p:nvPicPr>
          <p:cNvPr id="11" name="Picture 10" descr="A person in a suit&#10;&#10;Description automatically generated with low confidence">
            <a:extLst>
              <a:ext uri="{FF2B5EF4-FFF2-40B4-BE49-F238E27FC236}">
                <a16:creationId xmlns:a16="http://schemas.microsoft.com/office/drawing/2014/main" id="{F008A507-79CA-92DC-3D40-6793304960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6283" y="3341429"/>
            <a:ext cx="2099201" cy="2533295"/>
          </a:xfrm>
          <a:prstGeom prst="rect">
            <a:avLst/>
          </a:prstGeom>
        </p:spPr>
      </p:pic>
      <p:pic>
        <p:nvPicPr>
          <p:cNvPr id="7" name="Picture 6" descr="A person smiling for the camera&#10;&#10;Description automatically generated with low confidence">
            <a:extLst>
              <a:ext uri="{FF2B5EF4-FFF2-40B4-BE49-F238E27FC236}">
                <a16:creationId xmlns:a16="http://schemas.microsoft.com/office/drawing/2014/main" id="{CE4DF894-2584-8C13-6CCE-04A0AA7500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36101" y="3354821"/>
            <a:ext cx="1889927" cy="2519903"/>
          </a:xfrm>
          <a:prstGeom prst="rect">
            <a:avLst/>
          </a:prstGeom>
        </p:spPr>
      </p:pic>
      <p:cxnSp>
        <p:nvCxnSpPr>
          <p:cNvPr id="5" name="Straight Connector 4">
            <a:extLst>
              <a:ext uri="{FF2B5EF4-FFF2-40B4-BE49-F238E27FC236}">
                <a16:creationId xmlns:a16="http://schemas.microsoft.com/office/drawing/2014/main" id="{9E65A244-3940-D2BF-313E-17578BD26F2A}"/>
              </a:ext>
            </a:extLst>
          </p:cNvPr>
          <p:cNvCxnSpPr/>
          <p:nvPr/>
        </p:nvCxnSpPr>
        <p:spPr>
          <a:xfrm>
            <a:off x="0" y="666094"/>
            <a:ext cx="1219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90430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806AC-BF8D-50B9-518A-8FB0837FA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1F290-3F97-2233-674C-2CE9AB7342C9}"/>
              </a:ext>
            </a:extLst>
          </p:cNvPr>
          <p:cNvSpPr>
            <a:spLocks noGrp="1"/>
          </p:cNvSpPr>
          <p:nvPr>
            <p:ph type="ctrTitle"/>
          </p:nvPr>
        </p:nvSpPr>
        <p:spPr>
          <a:xfrm>
            <a:off x="-48936" y="1409691"/>
            <a:ext cx="12289872" cy="3456659"/>
          </a:xfrm>
        </p:spPr>
        <p:txBody>
          <a:bodyPr>
            <a:noAutofit/>
          </a:bodyPr>
          <a:lstStyle/>
          <a:p>
            <a:r>
              <a:rPr lang="en-US" sz="3000" dirty="0">
                <a:latin typeface="Segoe UI Semibold" panose="020B0702040204020203" pitchFamily="34" charset="0"/>
                <a:cs typeface="Segoe UI Semibold" panose="020B0702040204020203" pitchFamily="34" charset="0"/>
              </a:rPr>
              <a:t>Thanks for your attention!</a:t>
            </a:r>
            <a:br>
              <a:rPr lang="en-US" sz="3000" dirty="0">
                <a:latin typeface="Segoe UI Semibold" panose="020B0702040204020203" pitchFamily="34" charset="0"/>
                <a:cs typeface="Segoe UI Semibold" panose="020B0702040204020203" pitchFamily="34" charset="0"/>
              </a:rPr>
            </a:br>
            <a:r>
              <a:rPr lang="en-US" sz="3000" dirty="0">
                <a:latin typeface="Segoe UI Semibold" panose="020B0702040204020203" pitchFamily="34" charset="0"/>
                <a:cs typeface="Segoe UI Semibold" panose="020B0702040204020203" pitchFamily="34" charset="0"/>
              </a:rPr>
              <a:t>Any questions?</a:t>
            </a:r>
            <a:br>
              <a:rPr lang="en-US" sz="3000" dirty="0">
                <a:latin typeface="Segoe UI Semibold" panose="020B0702040204020203" pitchFamily="34" charset="0"/>
                <a:cs typeface="Segoe UI Semibold" panose="020B0702040204020203" pitchFamily="34" charset="0"/>
              </a:rPr>
            </a:br>
            <a:br>
              <a:rPr lang="en-US" sz="3000" dirty="0">
                <a:latin typeface="Segoe UI Semibold" panose="020B0702040204020203" pitchFamily="34" charset="0"/>
                <a:cs typeface="Segoe UI Semibold" panose="020B0702040204020203" pitchFamily="34" charset="0"/>
              </a:rPr>
            </a:br>
            <a:br>
              <a:rPr lang="en-US" sz="3000" dirty="0">
                <a:latin typeface="Segoe UI Semibold" panose="020B0702040204020203" pitchFamily="34" charset="0"/>
                <a:cs typeface="Segoe UI Semibold" panose="020B0702040204020203" pitchFamily="34" charset="0"/>
              </a:rPr>
            </a:br>
            <a:br>
              <a:rPr lang="en-US" sz="3000" dirty="0">
                <a:latin typeface="Segoe UI Semibold" panose="020B0702040204020203" pitchFamily="34" charset="0"/>
                <a:cs typeface="Segoe UI Semibold" panose="020B0702040204020203" pitchFamily="34" charset="0"/>
              </a:rPr>
            </a:br>
            <a:r>
              <a:rPr lang="en-US" sz="3000" dirty="0">
                <a:latin typeface="Segoe UI Semibold" panose="020B0702040204020203" pitchFamily="34" charset="0"/>
                <a:cs typeface="Segoe UI Semibold" panose="020B0702040204020203" pitchFamily="34" charset="0"/>
              </a:rPr>
              <a:t>Feel free to reach out:</a:t>
            </a:r>
            <a:br>
              <a:rPr lang="en-US" sz="3000" dirty="0">
                <a:latin typeface="Segoe UI Semibold" panose="020B0702040204020203" pitchFamily="34" charset="0"/>
                <a:cs typeface="Segoe UI Semibold" panose="020B0702040204020203" pitchFamily="34" charset="0"/>
              </a:rPr>
            </a:br>
            <a:r>
              <a:rPr lang="en-US" sz="3000" b="1" dirty="0">
                <a:latin typeface="Segoe UI Semibold" panose="020B0702040204020203" pitchFamily="34" charset="0"/>
                <a:cs typeface="Segoe UI Semibold" panose="020B0702040204020203" pitchFamily="34" charset="0"/>
              </a:rPr>
              <a:t>mlaurecc@gmail.com</a:t>
            </a:r>
            <a:endParaRPr lang="fr-FR" sz="3000" b="1" dirty="0">
              <a:latin typeface="Segoe UI Semibold" panose="020B0702040204020203" pitchFamily="34" charset="0"/>
              <a:cs typeface="Segoe UI Semibold" panose="020B0702040204020203" pitchFamily="34" charset="0"/>
            </a:endParaRPr>
          </a:p>
        </p:txBody>
      </p:sp>
      <p:sp>
        <p:nvSpPr>
          <p:cNvPr id="4" name="Google Shape;234;p36">
            <a:extLst>
              <a:ext uri="{FF2B5EF4-FFF2-40B4-BE49-F238E27FC236}">
                <a16:creationId xmlns:a16="http://schemas.microsoft.com/office/drawing/2014/main" id="{E32BDDD9-24E4-96F2-AE6C-33F7CFF83A37}"/>
              </a:ext>
            </a:extLst>
          </p:cNvPr>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91</a:t>
            </a:fld>
            <a:endParaRPr kern="0" dirty="0">
              <a:solidFill>
                <a:srgbClr val="595959"/>
              </a:solidFill>
              <a:latin typeface="Arial"/>
              <a:cs typeface="Arial"/>
              <a:sym typeface="Arial"/>
            </a:endParaRPr>
          </a:p>
        </p:txBody>
      </p:sp>
    </p:spTree>
    <p:extLst>
      <p:ext uri="{BB962C8B-B14F-4D97-AF65-F5344CB8AC3E}">
        <p14:creationId xmlns:p14="http://schemas.microsoft.com/office/powerpoint/2010/main" val="35850275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6B4B-F0F6-6C5E-5F4B-2B4C872AE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FD159-428A-94FE-7CDD-E425D524BD6C}"/>
              </a:ext>
            </a:extLst>
          </p:cNvPr>
          <p:cNvSpPr>
            <a:spLocks noGrp="1"/>
          </p:cNvSpPr>
          <p:nvPr>
            <p:ph type="title"/>
          </p:nvPr>
        </p:nvSpPr>
        <p:spPr>
          <a:xfrm>
            <a:off x="838200" y="-31215"/>
            <a:ext cx="10515600" cy="1325563"/>
          </a:xfrm>
        </p:spPr>
        <p:txBody>
          <a:bodyPr>
            <a:normAutofit/>
          </a:bodyPr>
          <a:lstStyle/>
          <a:p>
            <a:pPr algn="ctr"/>
            <a:r>
              <a:rPr lang="en-US" sz="3200" b="1" dirty="0">
                <a:latin typeface="Segoe UI Semibold" panose="020B0702040204020203" pitchFamily="34" charset="0"/>
                <a:cs typeface="Segoe UI Semibold" panose="020B0702040204020203" pitchFamily="34" charset="0"/>
              </a:rPr>
              <a:t>Next steps</a:t>
            </a:r>
            <a:endParaRPr lang="fr-FR" sz="3200" b="1" dirty="0">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58AECA14-91D2-0EC3-0403-06B5A007AC59}"/>
              </a:ext>
            </a:extLst>
          </p:cNvPr>
          <p:cNvSpPr>
            <a:spLocks noGrp="1"/>
          </p:cNvSpPr>
          <p:nvPr>
            <p:ph idx="1"/>
          </p:nvPr>
        </p:nvSpPr>
        <p:spPr>
          <a:xfrm>
            <a:off x="838200" y="1465982"/>
            <a:ext cx="10707094" cy="4351338"/>
          </a:xfrm>
        </p:spPr>
        <p:txBody>
          <a:bodyPr>
            <a:noAutofit/>
          </a:bodyPr>
          <a:lstStyle/>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Identify</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subgroups</a:t>
            </a:r>
            <a:r>
              <a:rPr lang="fr-FR" sz="2600" dirty="0">
                <a:latin typeface="Segoe UI" panose="020B0502040204020203" pitchFamily="34" charset="0"/>
                <a:cs typeface="Segoe UI" panose="020B0502040204020203" pitchFamily="34" charset="0"/>
              </a:rPr>
              <a:t> of patients least/</a:t>
            </a:r>
            <a:r>
              <a:rPr lang="fr-FR" sz="2600" dirty="0" err="1">
                <a:latin typeface="Segoe UI" panose="020B0502040204020203" pitchFamily="34" charset="0"/>
                <a:cs typeface="Segoe UI" panose="020B0502040204020203" pitchFamily="34" charset="0"/>
              </a:rPr>
              <a:t>most</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affected</a:t>
            </a:r>
            <a:r>
              <a:rPr lang="fr-FR" sz="2600" dirty="0">
                <a:latin typeface="Segoe UI" panose="020B0502040204020203" pitchFamily="34" charset="0"/>
                <a:cs typeface="Segoe UI" panose="020B0502040204020203" pitchFamily="34" charset="0"/>
              </a:rPr>
              <a:t>.</a:t>
            </a:r>
          </a:p>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Conduct</a:t>
            </a:r>
            <a:r>
              <a:rPr lang="fr-FR" sz="2600" dirty="0">
                <a:latin typeface="Segoe UI" panose="020B0502040204020203" pitchFamily="34" charset="0"/>
                <a:cs typeface="Segoe UI" panose="020B0502040204020203" pitchFamily="34" charset="0"/>
              </a:rPr>
              <a:t> a per-</a:t>
            </a:r>
            <a:r>
              <a:rPr lang="fr-FR" sz="2600" dirty="0" err="1">
                <a:latin typeface="Segoe UI" panose="020B0502040204020203" pitchFamily="34" charset="0"/>
                <a:cs typeface="Segoe UI" panose="020B0502040204020203" pitchFamily="34" charset="0"/>
              </a:rPr>
              <a:t>protocol</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analysis</a:t>
            </a:r>
            <a:r>
              <a:rPr lang="fr-FR" sz="2600" dirty="0">
                <a:latin typeface="Segoe UI" panose="020B0502040204020203" pitchFamily="34" charset="0"/>
                <a:cs typeface="Segoe UI" panose="020B0502040204020203" pitchFamily="34" charset="0"/>
              </a:rPr>
              <a:t> in EHR </a:t>
            </a:r>
            <a:r>
              <a:rPr lang="fr-FR" sz="2600" dirty="0" err="1">
                <a:latin typeface="Segoe UI" panose="020B0502040204020203" pitchFamily="34" charset="0"/>
                <a:cs typeface="Segoe UI" panose="020B0502040204020203" pitchFamily="34" charset="0"/>
              </a:rPr>
              <a:t>linked</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with</a:t>
            </a:r>
            <a:r>
              <a:rPr lang="fr-FR" sz="2600" dirty="0">
                <a:latin typeface="Segoe UI" panose="020B0502040204020203" pitchFamily="34" charset="0"/>
                <a:cs typeface="Segoe UI" panose="020B0502040204020203" pitchFamily="34" charset="0"/>
              </a:rPr>
              <a:t> claims data.</a:t>
            </a:r>
          </a:p>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Understand</a:t>
            </a:r>
            <a:r>
              <a:rPr lang="fr-FR" sz="2600" dirty="0">
                <a:latin typeface="Segoe UI" panose="020B0502040204020203" pitchFamily="34" charset="0"/>
                <a:cs typeface="Segoe UI" panose="020B0502040204020203" pitchFamily="34" charset="0"/>
              </a:rPr>
              <a:t> the </a:t>
            </a:r>
            <a:r>
              <a:rPr lang="fr-FR" sz="2600" dirty="0" err="1">
                <a:latin typeface="Segoe UI" panose="020B0502040204020203" pitchFamily="34" charset="0"/>
                <a:cs typeface="Segoe UI" panose="020B0502040204020203" pitchFamily="34" charset="0"/>
              </a:rPr>
              <a:t>potential</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mediating</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role</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played</a:t>
            </a:r>
            <a:r>
              <a:rPr lang="fr-FR" sz="2600" dirty="0">
                <a:latin typeface="Segoe UI" panose="020B0502040204020203" pitchFamily="34" charset="0"/>
                <a:cs typeface="Segoe UI" panose="020B0502040204020203" pitchFamily="34" charset="0"/>
              </a:rPr>
              <a:t> by </a:t>
            </a:r>
            <a:r>
              <a:rPr lang="fr-FR" sz="2600" dirty="0" err="1">
                <a:latin typeface="Segoe UI" panose="020B0502040204020203" pitchFamily="34" charset="0"/>
                <a:cs typeface="Segoe UI" panose="020B0502040204020203" pitchFamily="34" charset="0"/>
              </a:rPr>
              <a:t>blood</a:t>
            </a:r>
            <a:r>
              <a:rPr lang="fr-FR" sz="2600" dirty="0">
                <a:latin typeface="Segoe UI" panose="020B0502040204020203" pitchFamily="34" charset="0"/>
                <a:cs typeface="Segoe UI" panose="020B0502040204020203" pitchFamily="34" charset="0"/>
              </a:rPr>
              <a:t> pressure control.</a:t>
            </a:r>
          </a:p>
          <a:p>
            <a:pPr marL="514350" indent="-514350">
              <a:lnSpc>
                <a:spcPct val="100000"/>
              </a:lnSpc>
              <a:buAutoNum type="arabicPeriod"/>
            </a:pPr>
            <a:r>
              <a:rPr lang="fr-FR" sz="2600" dirty="0" err="1">
                <a:latin typeface="Segoe UI" panose="020B0502040204020203" pitchFamily="34" charset="0"/>
                <a:cs typeface="Segoe UI" panose="020B0502040204020203" pitchFamily="34" charset="0"/>
              </a:rPr>
              <a:t>Implement</a:t>
            </a:r>
            <a:r>
              <a:rPr lang="fr-FR" sz="2600" dirty="0">
                <a:latin typeface="Segoe UI" panose="020B0502040204020203" pitchFamily="34" charset="0"/>
                <a:cs typeface="Segoe UI" panose="020B0502040204020203" pitchFamily="34" charset="0"/>
              </a:rPr>
              <a:t> multi-arm </a:t>
            </a:r>
            <a:r>
              <a:rPr lang="fr-FR" sz="2600" dirty="0" err="1">
                <a:latin typeface="Segoe UI" panose="020B0502040204020203" pitchFamily="34" charset="0"/>
                <a:cs typeface="Segoe UI" panose="020B0502040204020203" pitchFamily="34" charset="0"/>
              </a:rPr>
              <a:t>target</a:t>
            </a:r>
            <a:r>
              <a:rPr lang="fr-FR" sz="2600" dirty="0">
                <a:latin typeface="Segoe UI" panose="020B0502040204020203" pitchFamily="34" charset="0"/>
                <a:cs typeface="Segoe UI" panose="020B0502040204020203" pitchFamily="34" charset="0"/>
              </a:rPr>
              <a:t> trials by </a:t>
            </a:r>
            <a:r>
              <a:rPr lang="fr-FR" sz="2600" dirty="0" err="1">
                <a:latin typeface="Segoe UI" panose="020B0502040204020203" pitchFamily="34" charset="0"/>
                <a:cs typeface="Segoe UI" panose="020B0502040204020203" pitchFamily="34" charset="0"/>
              </a:rPr>
              <a:t>drug</a:t>
            </a:r>
            <a:r>
              <a:rPr lang="fr-FR" sz="2600" dirty="0">
                <a:latin typeface="Segoe UI" panose="020B0502040204020203" pitchFamily="34" charset="0"/>
                <a:cs typeface="Segoe UI" panose="020B0502040204020203" pitchFamily="34" charset="0"/>
              </a:rPr>
              <a:t> class and </a:t>
            </a:r>
            <a:r>
              <a:rPr lang="fr-FR" sz="2600" dirty="0" err="1">
                <a:latin typeface="Segoe UI" panose="020B0502040204020203" pitchFamily="34" charset="0"/>
                <a:cs typeface="Segoe UI" panose="020B0502040204020203" pitchFamily="34" charset="0"/>
              </a:rPr>
              <a:t>brain</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penetrance</a:t>
            </a:r>
            <a:r>
              <a:rPr lang="fr-FR" sz="2600" dirty="0">
                <a:latin typeface="Segoe UI" panose="020B0502040204020203" pitchFamily="34" charset="0"/>
                <a:cs typeface="Segoe UI" panose="020B0502040204020203" pitchFamily="34" charset="0"/>
              </a:rPr>
              <a:t>.</a:t>
            </a:r>
          </a:p>
          <a:p>
            <a:pPr marL="514350" indent="-514350">
              <a:lnSpc>
                <a:spcPct val="100000"/>
              </a:lnSpc>
              <a:buFont typeface="Arial" panose="020B0604020202020204" pitchFamily="34" charset="0"/>
              <a:buAutoNum type="arabicPeriod"/>
            </a:pPr>
            <a:r>
              <a:rPr lang="fr-FR" sz="2600" dirty="0" err="1">
                <a:latin typeface="Segoe UI" panose="020B0502040204020203" pitchFamily="34" charset="0"/>
                <a:cs typeface="Segoe UI" panose="020B0502040204020203" pitchFamily="34" charset="0"/>
              </a:rPr>
              <a:t>Contrast</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with</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other</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inferential</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strategies</a:t>
            </a:r>
            <a:r>
              <a:rPr lang="fr-FR" sz="2600" dirty="0">
                <a:latin typeface="Segoe UI" panose="020B0502040204020203" pitchFamily="34" charset="0"/>
                <a:cs typeface="Segoe UI" panose="020B0502040204020203" pitchFamily="34" charset="0"/>
              </a:rPr>
              <a:t> (e.g., </a:t>
            </a:r>
            <a:r>
              <a:rPr lang="fr-FR" sz="2600" dirty="0" err="1">
                <a:latin typeface="Segoe UI" panose="020B0502040204020203" pitchFamily="34" charset="0"/>
                <a:cs typeface="Segoe UI" panose="020B0502040204020203" pitchFamily="34" charset="0"/>
              </a:rPr>
              <a:t>physician</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prescribing</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preferences</a:t>
            </a:r>
            <a:r>
              <a:rPr lang="fr-FR" sz="2600" dirty="0">
                <a:latin typeface="Segoe UI" panose="020B0502040204020203" pitchFamily="34" charset="0"/>
                <a:cs typeface="Segoe UI" panose="020B0502040204020203" pitchFamily="34" charset="0"/>
              </a:rPr>
              <a:t> as instrumental variables). </a:t>
            </a:r>
          </a:p>
          <a:p>
            <a:pPr marL="514350" indent="-514350">
              <a:lnSpc>
                <a:spcPct val="100000"/>
              </a:lnSpc>
              <a:buFont typeface="Arial" panose="020B0604020202020204" pitchFamily="34" charset="0"/>
              <a:buAutoNum type="arabicPeriod"/>
            </a:pPr>
            <a:r>
              <a:rPr lang="fr-FR" sz="2600" dirty="0" err="1">
                <a:latin typeface="Segoe UI" panose="020B0502040204020203" pitchFamily="34" charset="0"/>
                <a:cs typeface="Segoe UI" panose="020B0502040204020203" pitchFamily="34" charset="0"/>
              </a:rPr>
              <a:t>Develop</a:t>
            </a:r>
            <a:r>
              <a:rPr lang="fr-FR" sz="2600" dirty="0">
                <a:latin typeface="Segoe UI" panose="020B0502040204020203" pitchFamily="34" charset="0"/>
                <a:cs typeface="Segoe UI" panose="020B0502040204020203" pitchFamily="34" charset="0"/>
              </a:rPr>
              <a:t> a </a:t>
            </a:r>
            <a:r>
              <a:rPr lang="fr-FR" sz="2600" dirty="0" err="1">
                <a:latin typeface="Segoe UI" panose="020B0502040204020203" pitchFamily="34" charset="0"/>
                <a:cs typeface="Segoe UI" panose="020B0502040204020203" pitchFamily="34" charset="0"/>
              </a:rPr>
              <a:t>framework</a:t>
            </a:r>
            <a:r>
              <a:rPr lang="fr-FR" sz="2600" dirty="0">
                <a:latin typeface="Segoe UI" panose="020B0502040204020203" pitchFamily="34" charset="0"/>
                <a:cs typeface="Segoe UI" panose="020B0502040204020203" pitchFamily="34" charset="0"/>
              </a:rPr>
              <a:t> to </a:t>
            </a:r>
            <a:r>
              <a:rPr lang="fr-FR" sz="2600" dirty="0" err="1">
                <a:latin typeface="Segoe UI" panose="020B0502040204020203" pitchFamily="34" charset="0"/>
                <a:cs typeface="Segoe UI" panose="020B0502040204020203" pitchFamily="34" charset="0"/>
              </a:rPr>
              <a:t>federate</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target</a:t>
            </a:r>
            <a:r>
              <a:rPr lang="fr-FR" sz="2600" dirty="0">
                <a:latin typeface="Segoe UI" panose="020B0502040204020203" pitchFamily="34" charset="0"/>
                <a:cs typeface="Segoe UI" panose="020B0502040204020203" pitchFamily="34" charset="0"/>
              </a:rPr>
              <a:t> trial </a:t>
            </a:r>
            <a:r>
              <a:rPr lang="fr-FR" sz="2600" dirty="0" err="1">
                <a:latin typeface="Segoe UI" panose="020B0502040204020203" pitchFamily="34" charset="0"/>
                <a:cs typeface="Segoe UI" panose="020B0502040204020203" pitchFamily="34" charset="0"/>
              </a:rPr>
              <a:t>emulations</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across</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healthcare</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systems</a:t>
            </a:r>
            <a:r>
              <a:rPr lang="fr-FR" sz="2600" dirty="0">
                <a:latin typeface="Segoe UI" panose="020B0502040204020203" pitchFamily="34" charset="0"/>
                <a:cs typeface="Segoe UI" panose="020B0502040204020203" pitchFamily="34" charset="0"/>
              </a:rPr>
              <a:t> and </a:t>
            </a:r>
            <a:r>
              <a:rPr lang="fr-FR" sz="2600" dirty="0" err="1">
                <a:latin typeface="Segoe UI" panose="020B0502040204020203" pitchFamily="34" charset="0"/>
                <a:cs typeface="Segoe UI" panose="020B0502040204020203" pitchFamily="34" charset="0"/>
              </a:rPr>
              <a:t>extend</a:t>
            </a:r>
            <a:r>
              <a:rPr lang="fr-FR" sz="2600" dirty="0">
                <a:latin typeface="Segoe UI" panose="020B0502040204020203" pitchFamily="34" charset="0"/>
                <a:cs typeface="Segoe UI" panose="020B0502040204020203" pitchFamily="34" charset="0"/>
              </a:rPr>
              <a:t> to </a:t>
            </a:r>
            <a:r>
              <a:rPr lang="fr-FR" sz="2600" dirty="0" err="1">
                <a:latin typeface="Segoe UI" panose="020B0502040204020203" pitchFamily="34" charset="0"/>
                <a:cs typeface="Segoe UI" panose="020B0502040204020203" pitchFamily="34" charset="0"/>
              </a:rPr>
              <a:t>other</a:t>
            </a:r>
            <a:r>
              <a:rPr lang="fr-FR" sz="2600" dirty="0">
                <a:latin typeface="Segoe UI" panose="020B0502040204020203" pitchFamily="34" charset="0"/>
                <a:cs typeface="Segoe UI" panose="020B0502040204020203" pitchFamily="34" charset="0"/>
              </a:rPr>
              <a:t> </a:t>
            </a:r>
            <a:r>
              <a:rPr lang="fr-FR" sz="2600" dirty="0" err="1">
                <a:latin typeface="Segoe UI" panose="020B0502040204020203" pitchFamily="34" charset="0"/>
                <a:cs typeface="Segoe UI" panose="020B0502040204020203" pitchFamily="34" charset="0"/>
              </a:rPr>
              <a:t>drug</a:t>
            </a:r>
            <a:r>
              <a:rPr lang="fr-FR" sz="2600" dirty="0">
                <a:latin typeface="Segoe UI" panose="020B0502040204020203" pitchFamily="34" charset="0"/>
                <a:cs typeface="Segoe UI" panose="020B0502040204020203" pitchFamily="34" charset="0"/>
              </a:rPr>
              <a:t> classes.</a:t>
            </a:r>
          </a:p>
        </p:txBody>
      </p:sp>
      <p:sp>
        <p:nvSpPr>
          <p:cNvPr id="4" name="Slide Number Placeholder 3">
            <a:extLst>
              <a:ext uri="{FF2B5EF4-FFF2-40B4-BE49-F238E27FC236}">
                <a16:creationId xmlns:a16="http://schemas.microsoft.com/office/drawing/2014/main" id="{9FC8B25B-E33F-F8A1-28C9-A649CF523BA7}"/>
              </a:ext>
            </a:extLst>
          </p:cNvPr>
          <p:cNvSpPr>
            <a:spLocks noGrp="1"/>
          </p:cNvSpPr>
          <p:nvPr>
            <p:ph type="sldNum" sz="quarter" idx="12"/>
          </p:nvPr>
        </p:nvSpPr>
        <p:spPr/>
        <p:txBody>
          <a:bodyPr/>
          <a:lstStyle/>
          <a:p>
            <a:fld id="{EDDA45E3-7E32-4A90-A45A-D72A0E588A1F}" type="slidenum">
              <a:rPr lang="fr-FR" smtClean="0"/>
              <a:t>92</a:t>
            </a:fld>
            <a:endParaRPr lang="fr-FR"/>
          </a:p>
        </p:txBody>
      </p:sp>
      <p:cxnSp>
        <p:nvCxnSpPr>
          <p:cNvPr id="5" name="Straight Connector 4">
            <a:extLst>
              <a:ext uri="{FF2B5EF4-FFF2-40B4-BE49-F238E27FC236}">
                <a16:creationId xmlns:a16="http://schemas.microsoft.com/office/drawing/2014/main" id="{82B99FB5-3A66-6986-228D-75A50C18A59A}"/>
              </a:ext>
            </a:extLst>
          </p:cNvPr>
          <p:cNvCxnSpPr/>
          <p:nvPr/>
        </p:nvCxnSpPr>
        <p:spPr>
          <a:xfrm>
            <a:off x="0" y="1122714"/>
            <a:ext cx="1219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766845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43B8177-91CA-BCE8-8DCE-74F5C5283169}"/>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1A94523-5D4B-6C05-CBED-CB17C69C341A}"/>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55332E1D-AC4B-4A74-75EA-1A463A9F0C08}"/>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specification &amp; emulation</a:t>
            </a:r>
            <a:endParaRPr lang="fr-FR" sz="3200" dirty="0">
              <a:latin typeface="Segoe UI Semibold" panose="020B07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CAB1119C-4B5C-EE5A-832E-C4242BF05E0D}"/>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3" name="Google Shape;234;p36">
            <a:extLst>
              <a:ext uri="{FF2B5EF4-FFF2-40B4-BE49-F238E27FC236}">
                <a16:creationId xmlns:a16="http://schemas.microsoft.com/office/drawing/2014/main" id="{44FA8F3C-71CB-9688-4306-FEE0CCA3B0FF}"/>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93</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323407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879555"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75E88B-8F75-0E07-3A6D-8EF98998B479}"/>
                  </a:ext>
                </a:extLst>
              </p:cNvPr>
              <p:cNvSpPr txBox="1"/>
              <p:nvPr/>
            </p:nvSpPr>
            <p:spPr>
              <a:xfrm>
                <a:off x="5173014" y="1885119"/>
                <a:ext cx="678511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causal contrast is defined based on the single-world (</a:t>
                </a:r>
                <a14:m>
                  <m:oMath xmlns:m="http://schemas.openxmlformats.org/officeDocument/2006/math">
                    <m:r>
                      <a:rPr lang="en-US" sz="2000" b="0" i="1" smtClean="0">
                        <a:solidFill>
                          <a:schemeClr val="tx1"/>
                        </a:solidFill>
                        <a:latin typeface="Cambria Math" panose="02040503050406030204" pitchFamily="18" charset="0"/>
                        <a:cs typeface="Segoe UI" panose="020B0502040204020203" pitchFamily="34" charset="0"/>
                      </a:rPr>
                      <m:t>𝑎</m:t>
                    </m:r>
                    <m:r>
                      <a:rPr lang="en-US" sz="2000" b="0" i="1" smtClean="0">
                        <a:solidFill>
                          <a:schemeClr val="tx1"/>
                        </a:solidFill>
                        <a:latin typeface="Cambria Math" panose="02040503050406030204" pitchFamily="18" charset="0"/>
                        <a:cs typeface="Segoe UI" panose="020B0502040204020203" pitchFamily="34" charset="0"/>
                      </a:rPr>
                      <m:t>=0</m:t>
                    </m:r>
                  </m:oMath>
                </a14:m>
                <a:r>
                  <a:rPr lang="en-US" sz="2000" dirty="0">
                    <a:solidFill>
                      <a:schemeClr val="tx1"/>
                    </a:solidFill>
                    <a:latin typeface="Segoe UI" panose="020B0502040204020203" pitchFamily="34" charset="0"/>
                    <a:cs typeface="Segoe UI" panose="020B0502040204020203" pitchFamily="34" charset="0"/>
                  </a:rPr>
                  <a:t> vs. </a:t>
                </a:r>
                <a14:m>
                  <m:oMath xmlns:m="http://schemas.openxmlformats.org/officeDocument/2006/math">
                    <m:r>
                      <a:rPr lang="en-US" sz="2000" b="0" i="1">
                        <a:solidFill>
                          <a:schemeClr val="tx1"/>
                        </a:solidFill>
                        <a:latin typeface="Cambria Math" panose="02040503050406030204" pitchFamily="18" charset="0"/>
                        <a:cs typeface="Segoe UI" panose="020B0502040204020203" pitchFamily="34" charset="0"/>
                      </a:rPr>
                      <m:t>𝑎</m:t>
                    </m:r>
                    <m:r>
                      <a:rPr lang="en-US" sz="2000" b="0" i="1">
                        <a:solidFill>
                          <a:schemeClr val="tx1"/>
                        </a:solidFill>
                        <a:latin typeface="Cambria Math" panose="02040503050406030204" pitchFamily="18" charset="0"/>
                        <a:cs typeface="Segoe UI" panose="020B0502040204020203" pitchFamily="34" charset="0"/>
                      </a:rPr>
                      <m:t>=1</m:t>
                    </m:r>
                  </m:oMath>
                </a14:m>
                <a:r>
                  <a:rPr lang="en-US" sz="2000" dirty="0">
                    <a:latin typeface="Segoe UI" panose="020B0502040204020203" pitchFamily="34" charset="0"/>
                    <a:cs typeface="Segoe UI" panose="020B0502040204020203" pitchFamily="34" charset="0"/>
                  </a:rPr>
                  <a:t>) causal quantities of interest, i.e., the </a:t>
                </a:r>
                <a:r>
                  <a:rPr lang="en-US" sz="2000" b="1" dirty="0">
                    <a:solidFill>
                      <a:srgbClr val="C00000"/>
                    </a:solidFill>
                    <a:latin typeface="Segoe UI" panose="020B0502040204020203" pitchFamily="34" charset="0"/>
                    <a:cs typeface="Segoe UI" panose="020B0502040204020203" pitchFamily="34" charset="0"/>
                  </a:rPr>
                  <a:t>cumulative risk </a:t>
                </a:r>
                <a14:m>
                  <m:oMath xmlns:m="http://schemas.openxmlformats.org/officeDocument/2006/math">
                    <m:r>
                      <a:rPr lang="en-US" sz="2000" b="1" i="1" smtClean="0">
                        <a:solidFill>
                          <a:srgbClr val="C00000"/>
                        </a:solidFill>
                        <a:latin typeface="Cambria Math" panose="02040503050406030204" pitchFamily="18" charset="0"/>
                        <a:cs typeface="Segoe UI Light" panose="020B0502040204020203" pitchFamily="34" charset="0"/>
                      </a:rPr>
                      <m:t>𝑹</m:t>
                    </m:r>
                  </m:oMath>
                </a14:m>
                <a:r>
                  <a:rPr lang="en-US" sz="2000" b="1" dirty="0">
                    <a:solidFill>
                      <a:srgbClr val="C00000"/>
                    </a:solidFill>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of experiencing dementia onset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=1</m:t>
                    </m:r>
                  </m:oMath>
                </a14:m>
                <a:r>
                  <a:rPr lang="en-US" sz="2000" dirty="0">
                    <a:latin typeface="Segoe UI" panose="020B0502040204020203" pitchFamily="34" charset="0"/>
                    <a:cs typeface="Segoe UI" panose="020B0502040204020203" pitchFamily="34" charset="0"/>
                  </a:rPr>
                  <a:t>) or dying before (</a:t>
                </a:r>
                <a14:m>
                  <m:oMath xmlns:m="http://schemas.openxmlformats.org/officeDocument/2006/math">
                    <m:r>
                      <a:rPr lang="en-US" sz="2000" b="0" i="1" dirty="0" smtClean="0">
                        <a:solidFill>
                          <a:schemeClr val="tx1"/>
                        </a:solidFill>
                        <a:latin typeface="Cambria Math" panose="02040503050406030204" pitchFamily="18" charset="0"/>
                        <a:cs typeface="Segoe UI" panose="020B0502040204020203" pitchFamily="34" charset="0"/>
                      </a:rPr>
                      <m:t>𝑘</m:t>
                    </m:r>
                    <m:r>
                      <a:rPr lang="en-US" sz="2000" b="0" i="1" dirty="0" smtClean="0">
                        <a:solidFill>
                          <a:schemeClr val="tx1"/>
                        </a:solidFill>
                        <a:latin typeface="Cambria Math" panose="02040503050406030204" pitchFamily="18" charset="0"/>
                        <a:cs typeface="Segoe UI" panose="020B0502040204020203" pitchFamily="34" charset="0"/>
                      </a:rPr>
                      <m:t>=2</m:t>
                    </m:r>
                  </m:oMath>
                </a14:m>
                <a:r>
                  <a:rPr lang="en-US" sz="2000" dirty="0">
                    <a:latin typeface="Segoe UI" panose="020B0502040204020203" pitchFamily="34" charset="0"/>
                    <a:cs typeface="Segoe UI" panose="020B0502040204020203" pitchFamily="34" charset="0"/>
                  </a:rPr>
                  <a:t>).</a:t>
                </a:r>
                <a:endParaRPr lang="fr-FR" sz="2000" dirty="0">
                  <a:latin typeface="Segoe UI" panose="020B0502040204020203" pitchFamily="34" charset="0"/>
                  <a:cs typeface="Segoe UI" panose="020B0502040204020203" pitchFamily="34" charset="0"/>
                </a:endParaRPr>
              </a:p>
            </p:txBody>
          </p:sp>
        </mc:Choice>
        <mc:Fallback xmlns="">
          <p:sp>
            <p:nvSpPr>
              <p:cNvPr id="5" name="TextBox 4">
                <a:extLst>
                  <a:ext uri="{FF2B5EF4-FFF2-40B4-BE49-F238E27FC236}">
                    <a16:creationId xmlns:a16="http://schemas.microsoft.com/office/drawing/2014/main" id="{B075E88B-8F75-0E07-3A6D-8EF98998B479}"/>
                  </a:ext>
                </a:extLst>
              </p:cNvPr>
              <p:cNvSpPr txBox="1">
                <a:spLocks noRot="1" noChangeAspect="1" noMove="1" noResize="1" noEditPoints="1" noAdjustHandles="1" noChangeArrowheads="1" noChangeShapeType="1" noTextEdit="1"/>
              </p:cNvSpPr>
              <p:nvPr/>
            </p:nvSpPr>
            <p:spPr>
              <a:xfrm>
                <a:off x="5173014" y="1885119"/>
                <a:ext cx="6785110" cy="1323439"/>
              </a:xfrm>
              <a:prstGeom prst="rect">
                <a:avLst/>
              </a:prstGeom>
              <a:blipFill>
                <a:blip r:embed="rId3"/>
                <a:stretch>
                  <a:fillRect l="-988" t="-1843" r="-629" b="-7834"/>
                </a:stretch>
              </a:blipFill>
            </p:spPr>
            <p:txBody>
              <a:bodyPr/>
              <a:lstStyle/>
              <a:p>
                <a:r>
                  <a:rPr lang="fr-FR">
                    <a:noFill/>
                  </a:rPr>
                  <a:t> </a:t>
                </a:r>
              </a:p>
            </p:txBody>
          </p:sp>
        </mc:Fallback>
      </mc:AlternateContent>
      <p:cxnSp>
        <p:nvCxnSpPr>
          <p:cNvPr id="6" name="Straight Connector 5">
            <a:extLst>
              <a:ext uri="{FF2B5EF4-FFF2-40B4-BE49-F238E27FC236}">
                <a16:creationId xmlns:a16="http://schemas.microsoft.com/office/drawing/2014/main" id="{B43B8177-91CA-BCE8-8DCE-74F5C5283169}"/>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A1A94523-5D4B-6C05-CBED-CB17C69C341A}"/>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11" name="Title 1">
            <a:extLst>
              <a:ext uri="{FF2B5EF4-FFF2-40B4-BE49-F238E27FC236}">
                <a16:creationId xmlns:a16="http://schemas.microsoft.com/office/drawing/2014/main" id="{55332E1D-AC4B-4A74-75EA-1A463A9F0C08}"/>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specification &amp; emulation</a:t>
            </a:r>
            <a:endParaRPr lang="fr-FR" sz="3200" dirty="0">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C2C35DED-E9B3-2AEF-1308-D6991AE9916D}"/>
              </a:ext>
            </a:extLst>
          </p:cNvPr>
          <p:cNvSpPr txBox="1"/>
          <p:nvPr/>
        </p:nvSpPr>
        <p:spPr>
          <a:xfrm>
            <a:off x="696687" y="2366675"/>
            <a:ext cx="3998890" cy="2677656"/>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latin typeface="Segoe UI" panose="020B0502040204020203" pitchFamily="34" charset="0"/>
                <a:cs typeface="Segoe UI" panose="020B0502040204020203" pitchFamily="34" charset="0"/>
              </a:rPr>
              <a:t>Causal contrasts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Statistical analysis</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2" name="Google Shape;234;p36">
            <a:extLst>
              <a:ext uri="{FF2B5EF4-FFF2-40B4-BE49-F238E27FC236}">
                <a16:creationId xmlns:a16="http://schemas.microsoft.com/office/drawing/2014/main" id="{EBEA599F-7D71-312F-5E4E-A3CFF0996CF8}"/>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94</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6442899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685003"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6E58205-FA3C-8211-1D3A-05B37593ADC5}"/>
                  </a:ext>
                </a:extLst>
              </p:cNvPr>
              <p:cNvSpPr txBox="1"/>
              <p:nvPr/>
            </p:nvSpPr>
            <p:spPr>
              <a:xfrm>
                <a:off x="5267459" y="1899634"/>
                <a:ext cx="6473826" cy="3170099"/>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H1: Conditional exchangeability</a:t>
                </a:r>
              </a:p>
              <a:p>
                <a:r>
                  <a:rPr lang="en-US" sz="2000" b="1" dirty="0">
                    <a:latin typeface="Segoe UI" panose="020B0502040204020203" pitchFamily="34" charset="0"/>
                    <a:cs typeface="Segoe UI" panose="020B0502040204020203" pitchFamily="34" charset="0"/>
                  </a:rPr>
                  <a:t>H2: Positivity </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H3: Conditionally independent censoring</a:t>
                </a:r>
              </a:p>
              <a:p>
                <a:r>
                  <a:rPr lang="fr-FR" sz="2000" dirty="0">
                    <a:latin typeface="Segoe UI" panose="020B0502040204020203" pitchFamily="34" charset="0"/>
                    <a:cs typeface="Segoe UI" panose="020B0502040204020203" pitchFamily="34" charset="0"/>
                  </a:rPr>
                  <a:t>The </a:t>
                </a:r>
                <a:r>
                  <a:rPr lang="fr-FR" sz="2000" dirty="0" err="1">
                    <a:latin typeface="Segoe UI" panose="020B0502040204020203" pitchFamily="34" charset="0"/>
                    <a:cs typeface="Segoe UI" panose="020B0502040204020203" pitchFamily="34" charset="0"/>
                  </a:rPr>
                  <a:t>potential</a:t>
                </a:r>
                <a:r>
                  <a:rPr lang="fr-FR" sz="2000" dirty="0">
                    <a:latin typeface="Segoe UI" panose="020B0502040204020203" pitchFamily="34" charset="0"/>
                    <a:cs typeface="Segoe UI" panose="020B0502040204020203" pitchFamily="34" charset="0"/>
                  </a:rPr>
                  <a:t> right-</a:t>
                </a:r>
                <a:r>
                  <a:rPr lang="fr-FR" sz="2000" dirty="0" err="1">
                    <a:latin typeface="Segoe UI" panose="020B0502040204020203" pitchFamily="34" charset="0"/>
                    <a:cs typeface="Segoe UI" panose="020B0502040204020203" pitchFamily="34" charset="0"/>
                  </a:rPr>
                  <a:t>censoring</a:t>
                </a:r>
                <a:r>
                  <a:rPr lang="fr-FR" sz="2000" dirty="0">
                    <a:latin typeface="Segoe UI" panose="020B0502040204020203" pitchFamily="34" charset="0"/>
                    <a:cs typeface="Segoe UI" panose="020B0502040204020203" pitchFamily="34" charset="0"/>
                  </a:rPr>
                  <a:t> times</a:t>
                </a:r>
                <a:r>
                  <a:rPr lang="en-US" sz="2000" b="0" dirty="0">
                    <a:solidFill>
                      <a:schemeClr val="tx1"/>
                    </a:solidFill>
                    <a:latin typeface="Segoe UI" panose="020B0502040204020203" pitchFamily="34" charset="0"/>
                    <a:ea typeface="Cambria Math" panose="02040503050406030204" pitchFamily="18" charset="0"/>
                    <a:cs typeface="Segoe UI" panose="020B0502040204020203" pitchFamily="34" charset="0"/>
                  </a:rPr>
                  <a:t> </a:t>
                </a:r>
                <a14:m>
                  <m:oMath xmlns:m="http://schemas.openxmlformats.org/officeDocument/2006/math">
                    <m:sSup>
                      <m:sSupPr>
                        <m:ctrlP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𝐶</m:t>
                        </m:r>
                      </m:e>
                      <m:sup>
                        <m:r>
                          <a:rPr lang="en-US" sz="20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𝑎</m:t>
                        </m:r>
                      </m:sup>
                    </m:sSup>
                  </m:oMath>
                </a14:m>
                <a:r>
                  <a:rPr lang="fr-FR" sz="2000" dirty="0">
                    <a:latin typeface="Segoe UI" panose="020B0502040204020203" pitchFamily="34" charset="0"/>
                    <a:cs typeface="Segoe UI" panose="020B0502040204020203" pitchFamily="34" charset="0"/>
                  </a:rPr>
                  <a:t> are </a:t>
                </a:r>
                <a:r>
                  <a:rPr lang="fr-FR" sz="2000" dirty="0" err="1">
                    <a:latin typeface="Segoe UI" panose="020B0502040204020203" pitchFamily="34" charset="0"/>
                    <a:cs typeface="Segoe UI" panose="020B0502040204020203" pitchFamily="34" charset="0"/>
                  </a:rPr>
                  <a:t>conditionally</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independent</a:t>
                </a:r>
                <a:r>
                  <a:rPr lang="fr-FR" sz="2000" dirty="0">
                    <a:latin typeface="Segoe UI" panose="020B0502040204020203" pitchFamily="34" charset="0"/>
                    <a:cs typeface="Segoe UI" panose="020B0502040204020203" pitchFamily="34" charset="0"/>
                  </a:rPr>
                  <a:t> of the </a:t>
                </a:r>
                <a:r>
                  <a:rPr lang="fr-FR" sz="2000" dirty="0" err="1">
                    <a:latin typeface="Segoe UI" panose="020B0502040204020203" pitchFamily="34" charset="0"/>
                    <a:cs typeface="Segoe UI" panose="020B0502040204020203" pitchFamily="34" charset="0"/>
                  </a:rPr>
                  <a:t>potential</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outcome</a:t>
                </a:r>
                <a:r>
                  <a:rPr lang="fr-FR" sz="2000" dirty="0">
                    <a:latin typeface="Segoe UI" panose="020B0502040204020203" pitchFamily="34" charset="0"/>
                    <a:cs typeface="Segoe UI" panose="020B0502040204020203" pitchFamily="34" charset="0"/>
                  </a:rPr>
                  <a:t> pairs, </a:t>
                </a:r>
                <a:r>
                  <a:rPr lang="fr-FR" sz="2000" dirty="0" err="1">
                    <a:latin typeface="Segoe UI" panose="020B0502040204020203" pitchFamily="34" charset="0"/>
                    <a:cs typeface="Segoe UI" panose="020B0502040204020203" pitchFamily="34" charset="0"/>
                  </a:rPr>
                  <a:t>given</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baseline</a:t>
                </a:r>
                <a:r>
                  <a:rPr lang="fr-FR" sz="2000" dirty="0">
                    <a:latin typeface="Segoe UI" panose="020B0502040204020203" pitchFamily="34" charset="0"/>
                    <a:cs typeface="Segoe UI" panose="020B0502040204020203" pitchFamily="34" charset="0"/>
                  </a:rPr>
                  <a:t> </a:t>
                </a:r>
                <a:r>
                  <a:rPr lang="fr-FR" sz="2000" dirty="0" err="1">
                    <a:latin typeface="Segoe UI" panose="020B0502040204020203" pitchFamily="34" charset="0"/>
                    <a:cs typeface="Segoe UI" panose="020B0502040204020203" pitchFamily="34" charset="0"/>
                  </a:rPr>
                  <a:t>covariates</a:t>
                </a:r>
                <a:r>
                  <a:rPr lang="fr-FR" sz="2000" dirty="0">
                    <a:latin typeface="Segoe UI" panose="020B0502040204020203" pitchFamily="34" charset="0"/>
                    <a:cs typeface="Segoe UI" panose="020B0502040204020203" pitchFamily="34" charset="0"/>
                  </a:rPr>
                  <a:t> 𝑋. I.e., for </a:t>
                </a:r>
                <a:r>
                  <a:rPr lang="fr-FR" sz="2000" dirty="0" err="1">
                    <a:latin typeface="Segoe UI" panose="020B0502040204020203" pitchFamily="34" charset="0"/>
                    <a:cs typeface="Segoe UI" panose="020B0502040204020203" pitchFamily="34" charset="0"/>
                  </a:rPr>
                  <a:t>any</a:t>
                </a:r>
                <a:r>
                  <a:rPr lang="fr-FR" sz="2000" dirty="0">
                    <a:latin typeface="Segoe UI" panose="020B0502040204020203" pitchFamily="34" charset="0"/>
                    <a:cs typeface="Segoe UI" panose="020B0502040204020203" pitchFamily="34" charset="0"/>
                  </a:rPr>
                  <a:t> arm </a:t>
                </a:r>
                <a:r>
                  <a:rPr lang="fr-FR" sz="2000" i="1" dirty="0">
                    <a:latin typeface="Segoe UI" panose="020B0502040204020203" pitchFamily="34" charset="0"/>
                    <a:cs typeface="Segoe UI" panose="020B0502040204020203" pitchFamily="34" charset="0"/>
                  </a:rPr>
                  <a:t>a</a:t>
                </a:r>
                <a:r>
                  <a:rPr lang="fr-FR" sz="2000" dirty="0">
                    <a:latin typeface="Segoe UI" panose="020B0502040204020203" pitchFamily="34" charset="0"/>
                    <a:cs typeface="Segoe UI" panose="020B0502040204020203" pitchFamily="34" charset="0"/>
                  </a:rPr>
                  <a:t>:</a:t>
                </a:r>
              </a:p>
              <a:p>
                <a:endParaRPr lang="fr-FR" sz="2000" b="1" dirty="0">
                  <a:latin typeface="Segoe UI" panose="020B0502040204020203" pitchFamily="34" charset="0"/>
                  <a:cs typeface="Segoe UI" panose="020B0502040204020203" pitchFamily="34" charset="0"/>
                </a:endParaRPr>
              </a:p>
              <a:p>
                <a:pPr/>
                <a14:m>
                  <m:oMathPara xmlns:m="http://schemas.openxmlformats.org/officeDocument/2006/math">
                    <m:oMathParaPr>
                      <m:jc m:val="centerGroup"/>
                    </m:oMathParaPr>
                    <m:oMath xmlns:m="http://schemas.openxmlformats.org/officeDocument/2006/math">
                      <m:sSup>
                        <m:sSupPr>
                          <m:ctrlPr>
                            <a:rPr lang="en-US" sz="2200" i="1">
                              <a:latin typeface="Cambria Math" panose="02040503050406030204" pitchFamily="18" charset="0"/>
                              <a:ea typeface="Cambria Math" panose="02040503050406030204" pitchFamily="18" charset="0"/>
                              <a:cs typeface="Segoe UI Light" panose="020B0502040204020203" pitchFamily="34" charset="0"/>
                            </a:rPr>
                          </m:ctrlPr>
                        </m:sSupPr>
                        <m:e>
                          <m:r>
                            <a:rPr lang="en-US" sz="2200" i="1">
                              <a:latin typeface="Cambria Math" panose="02040503050406030204" pitchFamily="18" charset="0"/>
                              <a:ea typeface="Cambria Math" panose="02040503050406030204" pitchFamily="18" charset="0"/>
                              <a:cs typeface="Segoe UI Light" panose="020B0502040204020203" pitchFamily="34" charset="0"/>
                            </a:rPr>
                            <m:t>𝐶</m:t>
                          </m:r>
                        </m:e>
                        <m:sup>
                          <m:r>
                            <a:rPr lang="en-US" sz="2200" i="1">
                              <a:latin typeface="Cambria Math" panose="02040503050406030204" pitchFamily="18" charset="0"/>
                              <a:ea typeface="Cambria Math" panose="02040503050406030204" pitchFamily="18" charset="0"/>
                              <a:cs typeface="Segoe UI Light" panose="020B0502040204020203" pitchFamily="34" charset="0"/>
                            </a:rPr>
                            <m:t>𝑎</m:t>
                          </m:r>
                        </m:sup>
                      </m:sSup>
                      <m:r>
                        <a:rPr lang="en-US" sz="220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US" sz="2200" i="1">
                              <a:latin typeface="Cambria Math" panose="02040503050406030204" pitchFamily="18" charset="0"/>
                              <a:ea typeface="Cambria Math" panose="02040503050406030204" pitchFamily="18" charset="0"/>
                              <a:cs typeface="Segoe UI Light" panose="020B0502040204020203" pitchFamily="34" charset="0"/>
                            </a:rPr>
                          </m:ctrlPr>
                        </m:sSupPr>
                        <m:e>
                          <m:r>
                            <a:rPr lang="en-US" sz="2200" b="0" i="1" smtClean="0">
                              <a:latin typeface="Cambria Math" panose="02040503050406030204" pitchFamily="18" charset="0"/>
                              <a:ea typeface="Cambria Math" panose="02040503050406030204" pitchFamily="18" charset="0"/>
                              <a:cs typeface="Segoe UI Light" panose="020B0502040204020203" pitchFamily="34" charset="0"/>
                            </a:rPr>
                            <m:t>(</m:t>
                          </m:r>
                          <m:r>
                            <a:rPr lang="en-US" sz="2200" b="0" i="1" smtClean="0">
                              <a:latin typeface="Cambria Math" panose="02040503050406030204" pitchFamily="18" charset="0"/>
                              <a:ea typeface="Cambria Math" panose="02040503050406030204" pitchFamily="18" charset="0"/>
                              <a:cs typeface="Segoe UI Light" panose="020B0502040204020203" pitchFamily="34" charset="0"/>
                            </a:rPr>
                            <m:t>𝑈</m:t>
                          </m:r>
                        </m:e>
                        <m:sup>
                          <m:r>
                            <a:rPr lang="en-US" sz="2200" i="1">
                              <a:latin typeface="Cambria Math" panose="02040503050406030204" pitchFamily="18" charset="0"/>
                              <a:ea typeface="Cambria Math" panose="02040503050406030204" pitchFamily="18" charset="0"/>
                              <a:cs typeface="Segoe UI Light" panose="020B0502040204020203" pitchFamily="34" charset="0"/>
                            </a:rPr>
                            <m:t>𝑎</m:t>
                          </m:r>
                        </m:sup>
                      </m:sSup>
                      <m:r>
                        <a:rPr lang="en-US" sz="2200" b="0" i="1" smtClean="0">
                          <a:latin typeface="Cambria Math" panose="02040503050406030204" pitchFamily="18" charset="0"/>
                          <a:ea typeface="Cambria Math" panose="02040503050406030204" pitchFamily="18" charset="0"/>
                          <a:cs typeface="Segoe UI Light" panose="020B0502040204020203" pitchFamily="34" charset="0"/>
                        </a:rPr>
                        <m:t>,</m:t>
                      </m:r>
                      <m:sSup>
                        <m:sSupPr>
                          <m:ctrlPr>
                            <a:rPr lang="en-US" sz="2200" b="0" i="1" smtClean="0">
                              <a:latin typeface="Cambria Math" panose="02040503050406030204" pitchFamily="18" charset="0"/>
                              <a:ea typeface="Cambria Math" panose="02040503050406030204" pitchFamily="18" charset="0"/>
                              <a:cs typeface="Segoe UI Light" panose="020B0502040204020203" pitchFamily="34" charset="0"/>
                            </a:rPr>
                          </m:ctrlPr>
                        </m:sSupPr>
                        <m:e>
                          <m:r>
                            <a:rPr lang="en-US" sz="2200" b="0" i="1" smtClean="0">
                              <a:latin typeface="Cambria Math" panose="02040503050406030204" pitchFamily="18" charset="0"/>
                              <a:ea typeface="Cambria Math" panose="02040503050406030204" pitchFamily="18" charset="0"/>
                              <a:cs typeface="Segoe UI Light" panose="020B0502040204020203" pitchFamily="34" charset="0"/>
                            </a:rPr>
                            <m:t>𝐹</m:t>
                          </m:r>
                        </m:e>
                        <m:sup>
                          <m:r>
                            <a:rPr lang="en-US" sz="2200" b="0" i="1" smtClean="0">
                              <a:latin typeface="Cambria Math" panose="02040503050406030204" pitchFamily="18" charset="0"/>
                              <a:ea typeface="Cambria Math" panose="02040503050406030204" pitchFamily="18" charset="0"/>
                              <a:cs typeface="Segoe UI Light" panose="020B0502040204020203" pitchFamily="34" charset="0"/>
                            </a:rPr>
                            <m:t>𝑎</m:t>
                          </m:r>
                        </m:sup>
                      </m:sSup>
                      <m:r>
                        <a:rPr lang="en-US" sz="2200" b="0" i="1" smtClean="0">
                          <a:latin typeface="Cambria Math" panose="02040503050406030204" pitchFamily="18" charset="0"/>
                          <a:ea typeface="Cambria Math" panose="02040503050406030204" pitchFamily="18" charset="0"/>
                          <a:cs typeface="Segoe UI Light" panose="020B0502040204020203" pitchFamily="34" charset="0"/>
                        </a:rPr>
                        <m:t>) </m:t>
                      </m:r>
                      <m:r>
                        <a:rPr lang="en-US" sz="22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 </m:t>
                      </m:r>
                      <m:r>
                        <a:rPr lang="en-US" sz="2200" b="0" i="1" smtClean="0">
                          <a:solidFill>
                            <a:schemeClr val="tx1"/>
                          </a:solidFill>
                          <a:latin typeface="Cambria Math" panose="02040503050406030204" pitchFamily="18" charset="0"/>
                          <a:ea typeface="Cambria Math" panose="02040503050406030204" pitchFamily="18" charset="0"/>
                          <a:cs typeface="Segoe UI Light" panose="020B0502040204020203" pitchFamily="34" charset="0"/>
                        </a:rPr>
                        <m:t>𝑋</m:t>
                      </m:r>
                    </m:oMath>
                  </m:oMathPara>
                </a14:m>
                <a:endParaRPr lang="en-US" sz="2200" b="1"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mc:Choice>
        <mc:Fallback xmlns="">
          <p:sp>
            <p:nvSpPr>
              <p:cNvPr id="5" name="TextBox 4">
                <a:extLst>
                  <a:ext uri="{FF2B5EF4-FFF2-40B4-BE49-F238E27FC236}">
                    <a16:creationId xmlns:a16="http://schemas.microsoft.com/office/drawing/2014/main" id="{66E58205-FA3C-8211-1D3A-05B37593ADC5}"/>
                  </a:ext>
                </a:extLst>
              </p:cNvPr>
              <p:cNvSpPr txBox="1">
                <a:spLocks noRot="1" noChangeAspect="1" noMove="1" noResize="1" noEditPoints="1" noAdjustHandles="1" noChangeArrowheads="1" noChangeShapeType="1" noTextEdit="1"/>
              </p:cNvSpPr>
              <p:nvPr/>
            </p:nvSpPr>
            <p:spPr>
              <a:xfrm>
                <a:off x="5267459" y="1899634"/>
                <a:ext cx="6473826" cy="3170099"/>
              </a:xfrm>
              <a:prstGeom prst="rect">
                <a:avLst/>
              </a:prstGeom>
              <a:blipFill>
                <a:blip r:embed="rId3"/>
                <a:stretch>
                  <a:fillRect l="-942" t="-962" r="-471"/>
                </a:stretch>
              </a:blipFill>
            </p:spPr>
            <p:txBody>
              <a:bodyPr/>
              <a:lstStyle/>
              <a:p>
                <a:r>
                  <a:rPr lang="fr-FR">
                    <a:noFill/>
                  </a:rPr>
                  <a:t> </a:t>
                </a:r>
              </a:p>
            </p:txBody>
          </p:sp>
        </mc:Fallback>
      </mc:AlternateContent>
      <p:cxnSp>
        <p:nvCxnSpPr>
          <p:cNvPr id="6" name="Straight Connector 5">
            <a:extLst>
              <a:ext uri="{FF2B5EF4-FFF2-40B4-BE49-F238E27FC236}">
                <a16:creationId xmlns:a16="http://schemas.microsoft.com/office/drawing/2014/main" id="{B0F079F2-47D5-F1F4-D447-6E67B0D53F0B}"/>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B9C715E9-D325-B8AB-60B8-8CD9582A0CF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AE2F958E-907B-68BB-5D1E-64008ACD5334}"/>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9AA1D1C4-895B-121F-A1A9-FFDAF7522E41}"/>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6608D2A9-E2F4-DBEA-35FC-6E9A0DA30A18}"/>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95</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388386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685003"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66E58205-FA3C-8211-1D3A-05B37593ADC5}"/>
              </a:ext>
            </a:extLst>
          </p:cNvPr>
          <p:cNvSpPr txBox="1"/>
          <p:nvPr/>
        </p:nvSpPr>
        <p:spPr>
          <a:xfrm>
            <a:off x="5267459" y="1899634"/>
            <a:ext cx="6473826" cy="193899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H1: Conditional exchangeability</a:t>
            </a:r>
          </a:p>
          <a:p>
            <a:r>
              <a:rPr lang="en-US" sz="2000" b="1" dirty="0">
                <a:latin typeface="Segoe UI" panose="020B0502040204020203" pitchFamily="34" charset="0"/>
                <a:cs typeface="Segoe UI" panose="020B0502040204020203" pitchFamily="34" charset="0"/>
              </a:rPr>
              <a:t>H2: Positivity </a:t>
            </a:r>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H3: Conditionally independent censoring</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H4: Stable Unit Treatment Value Assumption (SUTVA)</a:t>
            </a:r>
          </a:p>
        </p:txBody>
      </p:sp>
      <p:cxnSp>
        <p:nvCxnSpPr>
          <p:cNvPr id="6" name="Straight Connector 5">
            <a:extLst>
              <a:ext uri="{FF2B5EF4-FFF2-40B4-BE49-F238E27FC236}">
                <a16:creationId xmlns:a16="http://schemas.microsoft.com/office/drawing/2014/main" id="{B0F079F2-47D5-F1F4-D447-6E67B0D53F0B}"/>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B9C715E9-D325-B8AB-60B8-8CD9582A0CF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AE2F958E-907B-68BB-5D1E-64008ACD5334}"/>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9AA1D1C4-895B-121F-A1A9-FFDAF7522E41}"/>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6608D2A9-E2F4-DBEA-35FC-6E9A0DA30A18}"/>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96</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14939200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685003"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66E58205-FA3C-8211-1D3A-05B37593ADC5}"/>
              </a:ext>
            </a:extLst>
          </p:cNvPr>
          <p:cNvSpPr txBox="1"/>
          <p:nvPr/>
        </p:nvSpPr>
        <p:spPr>
          <a:xfrm>
            <a:off x="5267459" y="1899634"/>
            <a:ext cx="6473826" cy="286232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H1: Conditional exchangeability</a:t>
            </a:r>
          </a:p>
          <a:p>
            <a:r>
              <a:rPr lang="en-US" sz="2000" b="1" dirty="0">
                <a:latin typeface="Segoe UI" panose="020B0502040204020203" pitchFamily="34" charset="0"/>
                <a:cs typeface="Segoe UI" panose="020B0502040204020203" pitchFamily="34" charset="0"/>
              </a:rPr>
              <a:t>H2: Positivity </a:t>
            </a:r>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H3: Conditionally independent censoring</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H4: Stable Unit Treatment Value Assumption (SUTVA)</a:t>
            </a:r>
          </a:p>
          <a:p>
            <a:pPr marL="342900" indent="-342900">
              <a:buAutoNum type="arabicPeriod"/>
            </a:pPr>
            <a:r>
              <a:rPr lang="en-US" sz="2000" dirty="0">
                <a:latin typeface="Segoe UI" panose="020B0502040204020203" pitchFamily="34" charset="0"/>
                <a:cs typeface="Segoe UI" panose="020B0502040204020203" pitchFamily="34" charset="0"/>
              </a:rPr>
              <a:t>No interference: The potential outcomes of any given patient do not vary with the treatments assigned to other patients.</a:t>
            </a:r>
          </a:p>
        </p:txBody>
      </p:sp>
      <p:cxnSp>
        <p:nvCxnSpPr>
          <p:cNvPr id="6" name="Straight Connector 5">
            <a:extLst>
              <a:ext uri="{FF2B5EF4-FFF2-40B4-BE49-F238E27FC236}">
                <a16:creationId xmlns:a16="http://schemas.microsoft.com/office/drawing/2014/main" id="{B0F079F2-47D5-F1F4-D447-6E67B0D53F0B}"/>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B9C715E9-D325-B8AB-60B8-8CD9582A0CF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AE2F958E-907B-68BB-5D1E-64008ACD5334}"/>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9AA1D1C4-895B-121F-A1A9-FFDAF7522E41}"/>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6608D2A9-E2F4-DBEA-35FC-6E9A0DA30A18}"/>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97</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434302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98B7B-13C7-DD21-C2AE-0DBC51053D12}"/>
              </a:ext>
            </a:extLst>
          </p:cNvPr>
          <p:cNvSpPr/>
          <p:nvPr/>
        </p:nvSpPr>
        <p:spPr>
          <a:xfrm>
            <a:off x="5173014" y="1751526"/>
            <a:ext cx="6685003" cy="4172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66E58205-FA3C-8211-1D3A-05B37593ADC5}"/>
              </a:ext>
            </a:extLst>
          </p:cNvPr>
          <p:cNvSpPr txBox="1"/>
          <p:nvPr/>
        </p:nvSpPr>
        <p:spPr>
          <a:xfrm>
            <a:off x="5267459" y="1899634"/>
            <a:ext cx="6473826" cy="378565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H1: Conditional exchangeability</a:t>
            </a:r>
          </a:p>
          <a:p>
            <a:r>
              <a:rPr lang="en-US" sz="2000" b="1" dirty="0">
                <a:latin typeface="Segoe UI" panose="020B0502040204020203" pitchFamily="34" charset="0"/>
                <a:cs typeface="Segoe UI" panose="020B0502040204020203" pitchFamily="34" charset="0"/>
              </a:rPr>
              <a:t>H2: Positivity </a:t>
            </a:r>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H3: Conditionally independent censoring</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H4: Stable Unit Treatment Value Assumption (SUTVA)</a:t>
            </a:r>
          </a:p>
          <a:p>
            <a:pPr marL="342900" indent="-342900">
              <a:buAutoNum type="arabicPeriod"/>
            </a:pPr>
            <a:r>
              <a:rPr lang="en-US" sz="2000" dirty="0">
                <a:latin typeface="Segoe UI" panose="020B0502040204020203" pitchFamily="34" charset="0"/>
                <a:cs typeface="Segoe UI" panose="020B0502040204020203" pitchFamily="34" charset="0"/>
              </a:rPr>
              <a:t>No interference: The potential outcomes of any given patient do not vary with the treatments assigned to other patients.</a:t>
            </a:r>
          </a:p>
          <a:p>
            <a:pPr marL="342900" indent="-342900">
              <a:buAutoNum type="arabicPeriod"/>
            </a:pPr>
            <a:r>
              <a:rPr lang="en-US" sz="2000" dirty="0">
                <a:latin typeface="Segoe UI" panose="020B0502040204020203" pitchFamily="34" charset="0"/>
                <a:cs typeface="Segoe UI" panose="020B0502040204020203" pitchFamily="34" charset="0"/>
              </a:rPr>
              <a:t>Consistency: For each patient, there are no different versions of each treatment that lead to different potential outcomes.</a:t>
            </a:r>
          </a:p>
        </p:txBody>
      </p:sp>
      <p:cxnSp>
        <p:nvCxnSpPr>
          <p:cNvPr id="6" name="Straight Connector 5">
            <a:extLst>
              <a:ext uri="{FF2B5EF4-FFF2-40B4-BE49-F238E27FC236}">
                <a16:creationId xmlns:a16="http://schemas.microsoft.com/office/drawing/2014/main" id="{B0F079F2-47D5-F1F4-D447-6E67B0D53F0B}"/>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B9C715E9-D325-B8AB-60B8-8CD9582A0CF6}"/>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AE2F958E-907B-68BB-5D1E-64008ACD5334}"/>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Estimation</a:t>
            </a:r>
            <a:endParaRPr lang="fr-FR" sz="2400" dirty="0">
              <a:solidFill>
                <a:schemeClr val="bg1">
                  <a:lumMod val="85000"/>
                </a:schemeClr>
              </a:solidFill>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9AA1D1C4-895B-121F-A1A9-FFDAF7522E41}"/>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2" name="Google Shape;234;p36">
            <a:extLst>
              <a:ext uri="{FF2B5EF4-FFF2-40B4-BE49-F238E27FC236}">
                <a16:creationId xmlns:a16="http://schemas.microsoft.com/office/drawing/2014/main" id="{6608D2A9-E2F4-DBEA-35FC-6E9A0DA30A18}"/>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98</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4804857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54B42-7AED-CB36-4E7F-A6E39DDDA0C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A6CCB8-775A-63B6-4873-D50957F466E7}"/>
              </a:ext>
            </a:extLst>
          </p:cNvPr>
          <p:cNvSpPr/>
          <p:nvPr/>
        </p:nvSpPr>
        <p:spPr>
          <a:xfrm>
            <a:off x="5173014" y="1751526"/>
            <a:ext cx="6091707" cy="27368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Connector 4">
            <a:extLst>
              <a:ext uri="{FF2B5EF4-FFF2-40B4-BE49-F238E27FC236}">
                <a16:creationId xmlns:a16="http://schemas.microsoft.com/office/drawing/2014/main" id="{8C806B4E-2BB6-081B-445E-BE0CD249D401}"/>
              </a:ext>
            </a:extLst>
          </p:cNvPr>
          <p:cNvCxnSpPr>
            <a:cxnSpLocks/>
          </p:cNvCxnSpPr>
          <p:nvPr/>
        </p:nvCxnSpPr>
        <p:spPr>
          <a:xfrm>
            <a:off x="4852555" y="1340428"/>
            <a:ext cx="0" cy="5517572"/>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04F7DF0A-3E09-67EB-B3AA-97ADD6CAA009}"/>
              </a:ext>
            </a:extLst>
          </p:cNvPr>
          <p:cNvCxnSpPr/>
          <p:nvPr/>
        </p:nvCxnSpPr>
        <p:spPr>
          <a:xfrm>
            <a:off x="0" y="1340428"/>
            <a:ext cx="12192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9BB60C-330A-4718-2DF6-40AC3A19746D}"/>
                  </a:ext>
                </a:extLst>
              </p:cNvPr>
              <p:cNvSpPr txBox="1"/>
              <p:nvPr/>
            </p:nvSpPr>
            <p:spPr>
              <a:xfrm>
                <a:off x="5272752" y="1690688"/>
                <a:ext cx="6620429" cy="748859"/>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Step 1:</a:t>
                </a:r>
                <a:r>
                  <a:rPr lang="en-US" sz="2000" dirty="0">
                    <a:latin typeface="Segoe UI" panose="020B0502040204020203" pitchFamily="34" charset="0"/>
                    <a:cs typeface="Segoe UI" panose="020B0502040204020203" pitchFamily="34" charset="0"/>
                  </a:rPr>
                  <a:t> Estimator of the </a:t>
                </a:r>
                <a:r>
                  <a:rPr lang="en-US" sz="2000" b="1" dirty="0">
                    <a:solidFill>
                      <a:srgbClr val="0070C0"/>
                    </a:solidFill>
                    <a:latin typeface="Segoe UI" panose="020B0502040204020203" pitchFamily="34" charset="0"/>
                    <a:cs typeface="Segoe UI" panose="020B0502040204020203" pitchFamily="34" charset="0"/>
                  </a:rPr>
                  <a:t>cause- or event-specific</a:t>
                </a:r>
                <a:r>
                  <a:rPr lang="en-US" sz="2000" dirty="0">
                    <a:latin typeface="Segoe UI" panose="020B0502040204020203" pitchFamily="34" charset="0"/>
                    <a:cs typeface="Segoe UI" panose="020B0502040204020203" pitchFamily="34" charset="0"/>
                  </a:rPr>
                  <a:t>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hazard ratio </a:t>
                </a:r>
                <a14:m>
                  <m:oMath xmlns:m="http://schemas.openxmlformats.org/officeDocument/2006/math">
                    <m:acc>
                      <m:accPr>
                        <m:chr m:val="̂"/>
                        <m:ctrlPr>
                          <a:rPr lang="en-US" sz="2000" b="0" i="1" smtClean="0">
                            <a:latin typeface="Cambria Math" panose="02040503050406030204" pitchFamily="18" charset="0"/>
                          </a:rPr>
                        </m:ctrlPr>
                      </m:accPr>
                      <m:e>
                        <m:sSub>
                          <m:sSubPr>
                            <m:ctrlPr>
                              <a:rPr lang="fr-FR" sz="2000" i="1">
                                <a:latin typeface="Cambria Math" panose="02040503050406030204" pitchFamily="18" charset="0"/>
                              </a:rPr>
                            </m:ctrlPr>
                          </m:sSubPr>
                          <m:e>
                            <m:r>
                              <a:rPr lang="en-US" sz="2000" i="1">
                                <a:latin typeface="Cambria Math" panose="02040503050406030204" pitchFamily="18" charset="0"/>
                              </a:rPr>
                              <m:t>𝐻𝑅</m:t>
                            </m:r>
                          </m:e>
                          <m:sub>
                            <m:r>
                              <a:rPr lang="en-US" sz="2000" i="1">
                                <a:latin typeface="Cambria Math" panose="02040503050406030204" pitchFamily="18" charset="0"/>
                              </a:rPr>
                              <m:t>𝑘</m:t>
                            </m:r>
                          </m:sub>
                        </m:sSub>
                      </m:e>
                    </m:ac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i="1">
                                <a:latin typeface="Cambria Math" panose="02040503050406030204" pitchFamily="18" charset="0"/>
                              </a:rPr>
                            </m:ctrlPr>
                          </m:dPr>
                          <m:e>
                            <m:acc>
                              <m:accPr>
                                <m:chr m:val="̂"/>
                                <m:ctrlPr>
                                  <a:rPr lang="fr-FR" sz="2000" b="1" i="1" smtClean="0">
                                    <a:solidFill>
                                      <a:srgbClr val="0070C0"/>
                                    </a:solidFill>
                                    <a:latin typeface="Cambria Math" panose="02040503050406030204" pitchFamily="18" charset="0"/>
                                  </a:rPr>
                                </m:ctrlPr>
                              </m:accPr>
                              <m:e>
                                <m:sSub>
                                  <m:sSubPr>
                                    <m:ctrlPr>
                                      <a:rPr lang="fr-FR" sz="2000" b="1" i="1">
                                        <a:solidFill>
                                          <a:srgbClr val="0070C0"/>
                                        </a:solidFill>
                                        <a:latin typeface="Cambria Math" panose="02040503050406030204" pitchFamily="18" charset="0"/>
                                      </a:rPr>
                                    </m:ctrlPr>
                                  </m:sSubPr>
                                  <m:e>
                                    <m:r>
                                      <a:rPr lang="fr-FR" sz="2000" b="1" i="1">
                                        <a:solidFill>
                                          <a:srgbClr val="0070C0"/>
                                        </a:solidFill>
                                        <a:latin typeface="Cambria Math" panose="02040503050406030204" pitchFamily="18" charset="0"/>
                                        <a:ea typeface="Cambria Math" panose="02040503050406030204" pitchFamily="18" charset="0"/>
                                      </a:rPr>
                                      <m:t>𝜷</m:t>
                                    </m:r>
                                  </m:e>
                                  <m:sub>
                                    <m:r>
                                      <a:rPr lang="en-US" sz="2000" b="1" i="1">
                                        <a:solidFill>
                                          <a:srgbClr val="0070C0"/>
                                        </a:solidFill>
                                        <a:latin typeface="Cambria Math" panose="02040503050406030204" pitchFamily="18" charset="0"/>
                                      </a:rPr>
                                      <m:t>𝒌</m:t>
                                    </m:r>
                                  </m:sub>
                                </m:sSub>
                              </m:e>
                            </m:acc>
                          </m:e>
                        </m:d>
                      </m:e>
                    </m:func>
                  </m:oMath>
                </a14:m>
                <a:endParaRPr lang="en-US" sz="2000" dirty="0">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ECC08040-BCBD-91FB-AB4C-948084C6E838}"/>
                  </a:ext>
                </a:extLst>
              </p:cNvPr>
              <p:cNvSpPr txBox="1">
                <a:spLocks noRot="1" noChangeAspect="1" noMove="1" noResize="1" noEditPoints="1" noAdjustHandles="1" noChangeArrowheads="1" noChangeShapeType="1" noTextEdit="1"/>
              </p:cNvSpPr>
              <p:nvPr/>
            </p:nvSpPr>
            <p:spPr>
              <a:xfrm>
                <a:off x="5272752" y="1690688"/>
                <a:ext cx="6620429" cy="748859"/>
              </a:xfrm>
              <a:prstGeom prst="rect">
                <a:avLst/>
              </a:prstGeom>
              <a:blipFill>
                <a:blip r:embed="rId3"/>
                <a:stretch>
                  <a:fillRect l="-1013" t="-3252" b="-10569"/>
                </a:stretch>
              </a:blipFill>
            </p:spPr>
            <p:txBody>
              <a:bodyPr/>
              <a:lstStyle/>
              <a:p>
                <a:r>
                  <a:rPr lang="fr-FR">
                    <a:noFill/>
                  </a:rPr>
                  <a:t> </a:t>
                </a:r>
              </a:p>
            </p:txBody>
          </p:sp>
        </mc:Fallback>
      </mc:AlternateContent>
      <p:sp>
        <p:nvSpPr>
          <p:cNvPr id="16" name="Title 1">
            <a:extLst>
              <a:ext uri="{FF2B5EF4-FFF2-40B4-BE49-F238E27FC236}">
                <a16:creationId xmlns:a16="http://schemas.microsoft.com/office/drawing/2014/main" id="{C676B6BD-AABF-3289-0C3E-568A2C08BD97}"/>
              </a:ext>
            </a:extLst>
          </p:cNvPr>
          <p:cNvSpPr txBox="1">
            <a:spLocks/>
          </p:cNvSpPr>
          <p:nvPr/>
        </p:nvSpPr>
        <p:spPr>
          <a:xfrm>
            <a:off x="838200" y="741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Segoe UI Semibold" panose="020B0702040204020203" pitchFamily="34" charset="0"/>
                <a:cs typeface="Segoe UI Semibold" panose="020B0702040204020203" pitchFamily="34" charset="0"/>
              </a:rPr>
              <a:t>Target trial </a:t>
            </a:r>
            <a:r>
              <a:rPr lang="en-US" sz="3200" dirty="0">
                <a:solidFill>
                  <a:schemeClr val="bg1">
                    <a:lumMod val="85000"/>
                  </a:schemeClr>
                </a:solidFill>
                <a:latin typeface="Segoe UI Semibold" panose="020B0702040204020203" pitchFamily="34" charset="0"/>
                <a:cs typeface="Segoe UI Semibold" panose="020B0702040204020203" pitchFamily="34" charset="0"/>
              </a:rPr>
              <a:t>specification &amp; </a:t>
            </a:r>
            <a:r>
              <a:rPr lang="en-US" sz="3200" dirty="0">
                <a:solidFill>
                  <a:srgbClr val="0070C0"/>
                </a:solidFill>
                <a:latin typeface="Segoe UI Semibold" panose="020B0702040204020203" pitchFamily="34" charset="0"/>
                <a:cs typeface="Segoe UI Semibold" panose="020B0702040204020203" pitchFamily="34" charset="0"/>
              </a:rPr>
              <a:t>emulation</a:t>
            </a:r>
            <a:endParaRPr lang="fr-FR" sz="3200" dirty="0">
              <a:solidFill>
                <a:srgbClr val="0070C0"/>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F1499B4B-C467-B107-6658-16939D50C1FC}"/>
              </a:ext>
            </a:extLst>
          </p:cNvPr>
          <p:cNvSpPr txBox="1"/>
          <p:nvPr/>
        </p:nvSpPr>
        <p:spPr>
          <a:xfrm>
            <a:off x="696687" y="2366675"/>
            <a:ext cx="3998890" cy="3785652"/>
          </a:xfrm>
          <a:prstGeom prst="rect">
            <a:avLst/>
          </a:prstGeom>
          <a:noFill/>
        </p:spPr>
        <p:txBody>
          <a:bodyPr wrap="square" rtlCol="0">
            <a:spAutoFit/>
          </a:bodyPr>
          <a:lstStyle/>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Eligibility criteria</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strategies</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Treatment assignment </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Outcome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Follow-up definition</a:t>
            </a:r>
          </a:p>
          <a:p>
            <a:pPr marL="342900" indent="-342900">
              <a:buAutoNum type="arabicPeriod"/>
            </a:pPr>
            <a:r>
              <a:rPr lang="en-US" sz="2400" dirty="0">
                <a:solidFill>
                  <a:schemeClr val="bg1">
                    <a:lumMod val="85000"/>
                  </a:schemeClr>
                </a:solidFill>
                <a:latin typeface="Segoe UI" panose="020B0502040204020203" pitchFamily="34" charset="0"/>
                <a:cs typeface="Segoe UI" panose="020B0502040204020203" pitchFamily="34" charset="0"/>
              </a:rPr>
              <a:t>Causal contrasts</a:t>
            </a:r>
          </a:p>
          <a:p>
            <a:pPr marL="342900" indent="-342900">
              <a:buAutoNum type="arabicPeriod"/>
            </a:pPr>
            <a:r>
              <a:rPr lang="en-US" sz="2400" dirty="0">
                <a:latin typeface="Segoe UI" panose="020B0502040204020203" pitchFamily="34" charset="0"/>
                <a:cs typeface="Segoe UI" panose="020B0502040204020203" pitchFamily="34" charset="0"/>
              </a:rPr>
              <a:t>Statistical analysis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Assumptions</a:t>
            </a:r>
          </a:p>
          <a:p>
            <a:pPr marL="914400" lvl="1" indent="-457200">
              <a:buFont typeface="+mj-lt"/>
              <a:buAutoNum type="alphaLcPeriod"/>
            </a:pPr>
            <a:r>
              <a:rPr lang="en-US" sz="2400" dirty="0">
                <a:solidFill>
                  <a:schemeClr val="bg1">
                    <a:lumMod val="85000"/>
                  </a:schemeClr>
                </a:solidFill>
                <a:latin typeface="Segoe UI" panose="020B0502040204020203" pitchFamily="34" charset="0"/>
                <a:cs typeface="Segoe UI" panose="020B0502040204020203" pitchFamily="34" charset="0"/>
              </a:rPr>
              <a:t>Choice of weights</a:t>
            </a:r>
          </a:p>
          <a:p>
            <a:pPr marL="914400" lvl="1" indent="-457200">
              <a:buFont typeface="+mj-lt"/>
              <a:buAutoNum type="alphaLcPeriod"/>
            </a:pPr>
            <a:r>
              <a:rPr lang="en-US" sz="2400" dirty="0">
                <a:latin typeface="Segoe UI" panose="020B0502040204020203" pitchFamily="34" charset="0"/>
                <a:cs typeface="Segoe UI" panose="020B0502040204020203" pitchFamily="34" charset="0"/>
              </a:rPr>
              <a:t>Estimation</a:t>
            </a:r>
          </a:p>
        </p:txBody>
      </p:sp>
      <p:sp>
        <p:nvSpPr>
          <p:cNvPr id="18" name="Google Shape;234;p36">
            <a:extLst>
              <a:ext uri="{FF2B5EF4-FFF2-40B4-BE49-F238E27FC236}">
                <a16:creationId xmlns:a16="http://schemas.microsoft.com/office/drawing/2014/main" id="{4D099284-C3A9-AE79-0885-E4F247D2C91D}"/>
              </a:ext>
            </a:extLst>
          </p:cNvPr>
          <p:cNvSpPr txBox="1">
            <a:spLocks/>
          </p:cNvSpPr>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kern="0" smtClean="0">
                <a:solidFill>
                  <a:srgbClr val="595959"/>
                </a:solidFill>
                <a:latin typeface="Segoe UI" panose="020B0502040204020203" pitchFamily="34" charset="0"/>
                <a:cs typeface="Segoe UI" panose="020B0502040204020203" pitchFamily="34" charset="0"/>
                <a:sym typeface="Arial"/>
              </a:rPr>
              <a:pPr defTabSz="1219170">
                <a:buClr>
                  <a:srgbClr val="000000"/>
                </a:buClr>
              </a:pPr>
              <a:t>99</a:t>
            </a:fld>
            <a:endParaRPr lang="en" kern="0" dirty="0">
              <a:solidFill>
                <a:srgbClr val="595959"/>
              </a:solidFill>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3150464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15117</TotalTime>
  <Words>11607</Words>
  <Application>Microsoft Office PowerPoint</Application>
  <PresentationFormat>Widescreen</PresentationFormat>
  <Paragraphs>1546</Paragraphs>
  <Slides>110</Slides>
  <Notes>110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110</vt:i4>
      </vt:variant>
    </vt:vector>
  </HeadingPairs>
  <TitlesOfParts>
    <vt:vector size="119" baseType="lpstr">
      <vt:lpstr>Aptos</vt:lpstr>
      <vt:lpstr>Aptos Display</vt:lpstr>
      <vt:lpstr>Arial</vt:lpstr>
      <vt:lpstr>Cambria Math</vt:lpstr>
      <vt:lpstr>Guardian TextSans Web</vt:lpstr>
      <vt:lpstr>Open Sans</vt:lpstr>
      <vt:lpstr>Segoe UI</vt:lpstr>
      <vt:lpstr>Segoe UI Semibold</vt:lpstr>
      <vt:lpstr>Office Theme</vt:lpstr>
      <vt:lpstr>Comparative effectiveness of ACE inhibitors vs.  angiotensin receptor blockers to prevent or delay dementia:  a target trial emulation using US electronic health records </vt:lpstr>
      <vt:lpstr>PowerPoint Presentation</vt:lpstr>
      <vt:lpstr>Leqembi targets primarily patients with early-stage Alzheimer’s disease, but what about  delaying the onset of dementia?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Causal question of interest</vt:lpstr>
      <vt:lpstr>ACEi vs. ARB target trial specification &amp; emulation</vt:lpstr>
      <vt:lpstr>PowerPoint Presentation</vt:lpstr>
      <vt:lpstr>PowerPoint Presentation</vt:lpstr>
      <vt:lpstr>PowerPoint Presentation</vt:lpstr>
      <vt:lpstr>PowerPoint Presentation</vt:lpstr>
      <vt:lpstr>ACEi vs. ARB target trial specification &amp; emulation</vt:lpstr>
      <vt:lpstr>ACEi vs. ARB target trial specification &amp; emulation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capture these different scenarios statistically? </vt:lpstr>
      <vt:lpstr>PowerPoint Presentation</vt:lpstr>
      <vt:lpstr>PowerPoint Presentation</vt:lpstr>
      <vt:lpstr>PowerPoint Presentation</vt:lpstr>
      <vt:lpstr>PowerPoint Presentation</vt:lpstr>
      <vt:lpstr>PowerPoint Presentation</vt:lpstr>
      <vt:lpstr>What is the nature of observations  made in the EHR?</vt:lpstr>
      <vt:lpstr>PowerPoint Presentation</vt:lpstr>
      <vt:lpstr>PowerPoint Presentation</vt:lpstr>
      <vt:lpstr>PowerPoint Presentation</vt:lpstr>
      <vt:lpstr>All quantities considered so far are based on observed data!</vt:lpstr>
      <vt:lpstr>Definition of counterfactual worlds</vt:lpstr>
      <vt:lpstr>Definition of potential outcomes</vt:lpstr>
      <vt:lpstr>What are the potential outcomes of interest  in our setting?</vt:lpstr>
      <vt:lpstr>Potential outcomes under no right-censoring</vt:lpstr>
      <vt:lpstr>Potential outcomes under right-censoring</vt:lpstr>
      <vt:lpstr>PowerPoint Presentation</vt:lpstr>
      <vt:lpstr>PowerPoint Presentation</vt:lpstr>
      <vt:lpstr>PowerPoint Presentation</vt:lpstr>
      <vt:lpstr>PowerPoint Presentation</vt:lpstr>
      <vt:lpstr>PowerPoint Presentation</vt:lpstr>
      <vt:lpstr>PowerPoint Presentation</vt:lpstr>
      <vt:lpstr>In observational data, the treatment and control arms are often not balanced.   How to handle this statistically to estimate the effects of treatment on competing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using overlap weights?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we learn from applying  this target trial emulation approach  to real-world EHR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the two arms compare after balancing  and accounting for competing death?</vt:lpstr>
      <vt:lpstr>PowerPoint Presentation</vt:lpstr>
      <vt:lpstr>Estimated hazard ratios suggest a detrimental effect of ACEi initiation w.r.t. MCI/dementia onset, relative to ARB initiation</vt:lpstr>
      <vt:lpstr>Estimated hazard ratios suggest no difference between ACEi and ARB initiation w.r.t. competing death</vt:lpstr>
      <vt:lpstr>PowerPoint Presentation</vt:lpstr>
      <vt:lpstr>PowerPoint Presentation</vt:lpstr>
      <vt:lpstr>PowerPoint Presentation</vt:lpstr>
      <vt:lpstr>PowerPoint Presentation</vt:lpstr>
      <vt:lpstr>Limitations</vt:lpstr>
      <vt:lpstr>Next steps</vt:lpstr>
      <vt:lpstr>Acknowledgements</vt:lpstr>
      <vt:lpstr>Thanks for your attention! Any questions?    Feel free to reach out: mlaurecc@gmail.com</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Kaiser Permanente Division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 Charpignon</dc:creator>
  <cp:lastModifiedBy>Marie Charpignon</cp:lastModifiedBy>
  <cp:revision>8</cp:revision>
  <dcterms:created xsi:type="dcterms:W3CDTF">2025-05-27T12:20:11Z</dcterms:created>
  <dcterms:modified xsi:type="dcterms:W3CDTF">2026-06-10T05:54:36Z</dcterms:modified>
</cp:coreProperties>
</file>